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1"/>
  </p:notesMasterIdLst>
  <p:sldIdLst>
    <p:sldId id="266" r:id="rId3"/>
    <p:sldId id="280" r:id="rId4"/>
    <p:sldId id="281" r:id="rId5"/>
    <p:sldId id="283" r:id="rId6"/>
    <p:sldId id="285" r:id="rId7"/>
    <p:sldId id="286" r:id="rId8"/>
    <p:sldId id="287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9" y="201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F31A75-AAAD-46EF-80CC-0C77D8FB8D6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BFC7D-E947-4331-BBDD-6218B867E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2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488737-CC11-4EC0-BE9C-8413453C89F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3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0896" y="10936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0349" y="3008152"/>
            <a:ext cx="616005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EFF2-C0DE-4165-BEF3-280E1C585E5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35550"/>
            <a:ext cx="12192000" cy="1804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35550"/>
            <a:ext cx="12192000" cy="1804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173" y="1143000"/>
            <a:ext cx="3994827" cy="1828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169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0622-5898-4191-9CEE-F5A87EC13C9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649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B085-8331-4D06-81D0-9ED70DEFC9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620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27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02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23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2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309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520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890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29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1987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1"/>
            <a:ext cx="10972800" cy="3306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4E79C-1CB4-4850-853B-BF3EAAE4E9E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2656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429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633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05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E276B-CA76-44A2-96B8-F4D826510C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27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F410-9CC1-48D8-98AA-FA1A44F2DB3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10A0-C1BD-4C3B-860C-E6F1ECD569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95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4AE4-CB49-43A2-8920-989B653521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29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0B36-62A4-4E6F-9C17-F5E842E009B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38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EA249-41BC-4BDB-847A-8A6008B90D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A76D-386A-47F2-93F3-81FDE9A5EF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83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52C06-F524-40B1-9F53-0F7A6B65F0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8B43F-1056-465E-AE20-CC2923B033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F4993-0372-475A-998E-E8A97BF90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42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04800" y="1143001"/>
            <a:ext cx="10871200" cy="1470025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  <a:t>Stormwater Advisory </a:t>
            </a:r>
            <a:b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</a:br>
            <a: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  <a:t>Committee	</a:t>
            </a:r>
            <a:endParaRPr lang="en-US" dirty="0">
              <a:solidFill>
                <a:srgbClr val="0967B0"/>
              </a:solidFill>
              <a:latin typeface="Optima"/>
              <a:cs typeface="Optima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08000" y="2971800"/>
            <a:ext cx="10668000" cy="19812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Lao UI" panose="020B0502040204020203" pitchFamily="34" charset="0"/>
                <a:cs typeface="Lao UI" panose="020B0502040204020203" pitchFamily="34" charset="0"/>
              </a:rPr>
              <a:t>May 16, 2019</a:t>
            </a:r>
          </a:p>
          <a:p>
            <a:pPr algn="l"/>
            <a:endParaRPr lang="en-US" sz="2000" dirty="0" smtClean="0">
              <a:latin typeface="Lao UI" panose="020B0502040204020203" pitchFamily="34" charset="0"/>
              <a:cs typeface="Lao UI" panose="020B0502040204020203" pitchFamily="34" charset="0"/>
            </a:endParaRPr>
          </a:p>
          <a:p>
            <a:pPr algn="l"/>
            <a:endParaRPr lang="en-US" sz="2000" dirty="0" smtClean="0">
              <a:latin typeface="Lao UI" panose="020B0502040204020203" pitchFamily="34" charset="0"/>
              <a:cs typeface="Lao UI" panose="020B0502040204020203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7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441B0B-13D3-49E4-AF0E-1A60A69993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51000" y="0"/>
            <a:ext cx="7315200" cy="757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prstClr val="black"/>
                </a:solidFill>
                <a:latin typeface="Calibri" panose="020F0502020204030204"/>
              </a:rPr>
              <a:t>2019 </a:t>
            </a: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Q1 Financial Overview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612570"/>
              </p:ext>
            </p:extLst>
          </p:nvPr>
        </p:nvGraphicFramePr>
        <p:xfrm>
          <a:off x="2430967" y="757232"/>
          <a:ext cx="5731726" cy="5859871"/>
        </p:xfrm>
        <a:graphic>
          <a:graphicData uri="http://schemas.openxmlformats.org/drawingml/2006/table">
            <a:tbl>
              <a:tblPr/>
              <a:tblGrid>
                <a:gridCol w="2039052">
                  <a:extLst>
                    <a:ext uri="{9D8B030D-6E8A-4147-A177-3AD203B41FA5}">
                      <a16:colId xmlns:a16="http://schemas.microsoft.com/office/drawing/2014/main" val="1288917771"/>
                    </a:ext>
                  </a:extLst>
                </a:gridCol>
                <a:gridCol w="1218458">
                  <a:extLst>
                    <a:ext uri="{9D8B030D-6E8A-4147-A177-3AD203B41FA5}">
                      <a16:colId xmlns:a16="http://schemas.microsoft.com/office/drawing/2014/main" val="2895036707"/>
                    </a:ext>
                  </a:extLst>
                </a:gridCol>
                <a:gridCol w="1417390">
                  <a:extLst>
                    <a:ext uri="{9D8B030D-6E8A-4147-A177-3AD203B41FA5}">
                      <a16:colId xmlns:a16="http://schemas.microsoft.com/office/drawing/2014/main" val="2873088395"/>
                    </a:ext>
                  </a:extLst>
                </a:gridCol>
                <a:gridCol w="1056826">
                  <a:extLst>
                    <a:ext uri="{9D8B030D-6E8A-4147-A177-3AD203B41FA5}">
                      <a16:colId xmlns:a16="http://schemas.microsoft.com/office/drawing/2014/main" val="2183466052"/>
                    </a:ext>
                  </a:extLst>
                </a:gridCol>
              </a:tblGrid>
              <a:tr h="31826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MS4 Program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474313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2019 ORIG.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4,948,099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206810"/>
                  </a:ext>
                </a:extLst>
              </a:tr>
              <a:tr h="34499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PY Rollover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373,924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220271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TOTAL BUDGET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5,322,023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087595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EXPENSED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815,483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959222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CONTRACTED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578,563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971215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REMAINING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3,927,978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474267"/>
                  </a:ext>
                </a:extLst>
              </a:tr>
              <a:tr h="1924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EXPENSED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15%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REMAINING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309648"/>
                  </a:ext>
                </a:extLst>
              </a:tr>
              <a:tr h="1924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CONTRACTED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11%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497951"/>
                  </a:ext>
                </a:extLst>
              </a:tr>
              <a:tr h="17642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Note:  Budget includes $2M for SWENT setup and billing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230624"/>
                  </a:ext>
                </a:extLst>
              </a:tr>
              <a:tr h="17504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         Does not include MS4 legal expenses or CSU Creek Crossing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145289"/>
                  </a:ext>
                </a:extLst>
              </a:tr>
              <a:tr h="36957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ntique Olive Roman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ntique Olive Roman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ntique Olive Roman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835252"/>
                  </a:ext>
                </a:extLst>
              </a:tr>
              <a:tr h="31826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Drainage Operations / Maintenance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99544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2019 ORIG.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4,131,942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701304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PY Rollover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150,952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3772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TOTAL BUDGET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4,282,894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573458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EXPENSED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881,953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441535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CONTRACTED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103,773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402811"/>
                  </a:ext>
                </a:extLst>
              </a:tr>
              <a:tr h="3079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REMAINING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3,297,169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870884"/>
                  </a:ext>
                </a:extLst>
              </a:tr>
              <a:tr h="1924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EXPENSED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REMAINING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134316"/>
                  </a:ext>
                </a:extLst>
              </a:tr>
              <a:tr h="1924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CONTRACTED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89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7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441B0B-13D3-49E4-AF0E-1A60A69993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24000" y="301082"/>
            <a:ext cx="7854176" cy="1070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833880" y="381795"/>
            <a:ext cx="7315200" cy="757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prstClr val="black"/>
                </a:solidFill>
                <a:latin typeface="Calibri" panose="020F0502020204030204"/>
              </a:rPr>
              <a:t>2019 Q1 </a:t>
            </a: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Financial </a:t>
            </a:r>
            <a:r>
              <a:rPr lang="en-US" sz="3200" dirty="0" smtClean="0">
                <a:solidFill>
                  <a:prstClr val="black"/>
                </a:solidFill>
                <a:latin typeface="Calibri" panose="020F0502020204030204"/>
              </a:rPr>
              <a:t>Overview </a:t>
            </a:r>
            <a:endParaRPr lang="en-US" sz="3200" dirty="0">
              <a:solidFill>
                <a:prstClr val="black"/>
              </a:solidFill>
              <a:latin typeface="Calibri" panose="020F0502020204030204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106512"/>
              </p:ext>
            </p:extLst>
          </p:nvPr>
        </p:nvGraphicFramePr>
        <p:xfrm>
          <a:off x="2196791" y="1739590"/>
          <a:ext cx="6869150" cy="4881534"/>
        </p:xfrm>
        <a:graphic>
          <a:graphicData uri="http://schemas.openxmlformats.org/drawingml/2006/table">
            <a:tbl>
              <a:tblPr/>
              <a:tblGrid>
                <a:gridCol w="2216146">
                  <a:extLst>
                    <a:ext uri="{9D8B030D-6E8A-4147-A177-3AD203B41FA5}">
                      <a16:colId xmlns:a16="http://schemas.microsoft.com/office/drawing/2014/main" val="953125339"/>
                    </a:ext>
                  </a:extLst>
                </a:gridCol>
                <a:gridCol w="1324281">
                  <a:extLst>
                    <a:ext uri="{9D8B030D-6E8A-4147-A177-3AD203B41FA5}">
                      <a16:colId xmlns:a16="http://schemas.microsoft.com/office/drawing/2014/main" val="3657542293"/>
                    </a:ext>
                  </a:extLst>
                </a:gridCol>
                <a:gridCol w="2180111">
                  <a:extLst>
                    <a:ext uri="{9D8B030D-6E8A-4147-A177-3AD203B41FA5}">
                      <a16:colId xmlns:a16="http://schemas.microsoft.com/office/drawing/2014/main" val="3827245128"/>
                    </a:ext>
                  </a:extLst>
                </a:gridCol>
                <a:gridCol w="1148612">
                  <a:extLst>
                    <a:ext uri="{9D8B030D-6E8A-4147-A177-3AD203B41FA5}">
                      <a16:colId xmlns:a16="http://schemas.microsoft.com/office/drawing/2014/main" val="2495226642"/>
                    </a:ext>
                  </a:extLst>
                </a:gridCol>
              </a:tblGrid>
              <a:tr h="49773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Stormwater Capital Improvements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872106"/>
                  </a:ext>
                </a:extLst>
              </a:tr>
              <a:tr h="4790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2019 ORIG. BUDGET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        7,462,000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865360"/>
                  </a:ext>
                </a:extLst>
              </a:tr>
              <a:tr h="4790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PY Rollover/Supplemental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      12,504,249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668656"/>
                  </a:ext>
                </a:extLst>
              </a:tr>
              <a:tr h="4790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TOTAL BUDGET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      19,966,249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822509"/>
                  </a:ext>
                </a:extLst>
              </a:tr>
              <a:tr h="4790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EXPENSED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        1,586,058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827106"/>
                  </a:ext>
                </a:extLst>
              </a:tr>
              <a:tr h="4790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CONTRACTED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        4,753,405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116143"/>
                  </a:ext>
                </a:extLst>
              </a:tr>
              <a:tr h="4790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REMAINING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 $                                   13,626,785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53800"/>
                  </a:ext>
                </a:extLst>
              </a:tr>
              <a:tr h="4990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CIP Design Complete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CIP Design Remaining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416297"/>
                  </a:ext>
                </a:extLst>
              </a:tr>
              <a:tr h="511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CIP Construction Complete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% CIP Construction Remaining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ntique Olive Roman"/>
                          <a:ea typeface="Arial Unicode MS" panose="020B0604020202020204" pitchFamily="34" charset="-128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591203"/>
                  </a:ext>
                </a:extLst>
              </a:tr>
              <a:tr h="249505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ntique Olive Roman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ntique Olive Roman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ntique Olive Roman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641192"/>
                  </a:ext>
                </a:extLst>
              </a:tr>
              <a:tr h="24950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</a:rPr>
                        <a:t>Note:  CIP design and construction can be funded over multiple years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692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98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796769"/>
            <a:ext cx="10515600" cy="39572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Residential billed thru Utilities approx. 99% collections rate</a:t>
            </a:r>
          </a:p>
          <a:p>
            <a:pPr marL="0" indent="0">
              <a:buNone/>
            </a:pPr>
            <a:r>
              <a:rPr lang="en-US" dirty="0" smtClean="0"/>
              <a:t>Non-residential est. approx. </a:t>
            </a:r>
            <a:r>
              <a:rPr lang="en-US" dirty="0" smtClean="0"/>
              <a:t>92% </a:t>
            </a:r>
            <a:r>
              <a:rPr lang="en-US" dirty="0" smtClean="0"/>
              <a:t>revenue collection rate </a:t>
            </a:r>
          </a:p>
          <a:p>
            <a:pPr lvl="1"/>
            <a:r>
              <a:rPr lang="en-US" sz="2800" dirty="0" smtClean="0"/>
              <a:t> Mailed May </a:t>
            </a:r>
            <a:r>
              <a:rPr lang="en-US" sz="2800" dirty="0"/>
              <a:t>Delinquent </a:t>
            </a:r>
            <a:r>
              <a:rPr lang="en-US" sz="2800" dirty="0" smtClean="0"/>
              <a:t>Notices - </a:t>
            </a:r>
            <a:r>
              <a:rPr lang="en-US" sz="2800" dirty="0"/>
              <a:t>Subject to Collection </a:t>
            </a:r>
            <a:r>
              <a:rPr lang="en-US" sz="2800" dirty="0" smtClean="0"/>
              <a:t>/ Lien  </a:t>
            </a:r>
            <a:endParaRPr lang="en-US" sz="2800" dirty="0"/>
          </a:p>
          <a:p>
            <a:pPr lvl="1"/>
            <a:r>
              <a:rPr lang="en-US" sz="2800" dirty="0" smtClean="0"/>
              <a:t> Currently </a:t>
            </a:r>
            <a:r>
              <a:rPr lang="en-US" sz="2800" dirty="0"/>
              <a:t>working returned mailed </a:t>
            </a:r>
          </a:p>
          <a:p>
            <a:pPr lvl="1"/>
            <a:r>
              <a:rPr lang="en-US" sz="2800" dirty="0" smtClean="0"/>
              <a:t> 90 days or more past due total  $281,686 </a:t>
            </a:r>
          </a:p>
          <a:p>
            <a:pPr lvl="1"/>
            <a:r>
              <a:rPr lang="en-US" sz="2800" dirty="0" smtClean="0"/>
              <a:t> 2,529 accounts over 90 days past due /13% </a:t>
            </a:r>
            <a:r>
              <a:rPr lang="en-US" sz="2800" dirty="0" smtClean="0"/>
              <a:t>of non-residential accounts</a:t>
            </a:r>
            <a:r>
              <a:rPr lang="en-US" sz="2800" dirty="0" smtClean="0"/>
              <a:t>, </a:t>
            </a:r>
            <a:r>
              <a:rPr lang="en-US" sz="2800" dirty="0" smtClean="0"/>
              <a:t>(approx</a:t>
            </a:r>
            <a:r>
              <a:rPr lang="en-US" sz="2800" dirty="0" smtClean="0"/>
              <a:t>. 1,600 are </a:t>
            </a:r>
            <a:r>
              <a:rPr lang="en-US" sz="2800" dirty="0" smtClean="0"/>
              <a:t>residential billed through City not CSU)</a:t>
            </a:r>
            <a:endParaRPr lang="en-US" sz="2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609600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09367663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281686.1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91264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2529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0428548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838200" y="365125"/>
            <a:ext cx="10515600" cy="8435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Billing and Revenue Update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283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</a:p>
          <a:p>
            <a:pPr lvl="1"/>
            <a:r>
              <a:rPr lang="en-US" dirty="0"/>
              <a:t>Working to develop an automated GIS billing system  </a:t>
            </a:r>
          </a:p>
          <a:p>
            <a:pPr lvl="1"/>
            <a:r>
              <a:rPr lang="en-US" dirty="0" smtClean="0"/>
              <a:t>6 mo. review </a:t>
            </a:r>
            <a:r>
              <a:rPr lang="en-US" dirty="0"/>
              <a:t>of newly developed </a:t>
            </a:r>
            <a:r>
              <a:rPr lang="en-US" dirty="0" smtClean="0"/>
              <a:t>properties</a:t>
            </a:r>
          </a:p>
          <a:p>
            <a:pPr lvl="1"/>
            <a:r>
              <a:rPr lang="en-US" dirty="0" smtClean="0"/>
              <a:t>Stormwater fee determination of commercial </a:t>
            </a:r>
            <a:r>
              <a:rPr lang="en-US" dirty="0"/>
              <a:t>condo plats</a:t>
            </a:r>
          </a:p>
          <a:p>
            <a:pPr lvl="1"/>
            <a:r>
              <a:rPr lang="en-US" dirty="0" smtClean="0"/>
              <a:t>Collection of </a:t>
            </a:r>
            <a:r>
              <a:rPr lang="en-US" dirty="0"/>
              <a:t>accounts over 90 days past due utilizing tax </a:t>
            </a:r>
            <a:r>
              <a:rPr lang="en-US" dirty="0" smtClean="0"/>
              <a:t>liens</a:t>
            </a:r>
          </a:p>
          <a:p>
            <a:pPr lvl="1"/>
            <a:r>
              <a:rPr lang="en-US" dirty="0" smtClean="0"/>
              <a:t>Utilize collection </a:t>
            </a:r>
            <a:r>
              <a:rPr lang="en-US" dirty="0"/>
              <a:t>company for tax </a:t>
            </a:r>
            <a:r>
              <a:rPr lang="en-US" dirty="0" smtClean="0"/>
              <a:t>exempt parcels</a:t>
            </a:r>
            <a:endParaRPr lang="en-US" dirty="0"/>
          </a:p>
          <a:p>
            <a:pPr lvl="1"/>
            <a:r>
              <a:rPr lang="en-US" dirty="0"/>
              <a:t>Research options for payment assistance </a:t>
            </a:r>
            <a:r>
              <a:rPr lang="en-US" dirty="0" smtClean="0"/>
              <a:t>on non-residential</a:t>
            </a:r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65125"/>
            <a:ext cx="10515600" cy="8435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>
                <a:solidFill>
                  <a:prstClr val="white"/>
                </a:solidFill>
              </a:rPr>
              <a:t>Revenue Collection Strategies and Billing Efficiencies</a:t>
            </a:r>
          </a:p>
        </p:txBody>
      </p:sp>
    </p:spTree>
    <p:extLst>
      <p:ext uri="{BB962C8B-B14F-4D97-AF65-F5344CB8AC3E}">
        <p14:creationId xmlns:p14="http://schemas.microsoft.com/office/powerpoint/2010/main" val="384516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</a:p>
          <a:p>
            <a:pPr lvl="1"/>
            <a:r>
              <a:rPr lang="en-US" dirty="0" smtClean="0"/>
              <a:t>Utilize CSU commercial water service agreements (</a:t>
            </a:r>
            <a:r>
              <a:rPr lang="en-US" dirty="0" err="1" smtClean="0"/>
              <a:t>HOAs</a:t>
            </a:r>
            <a:r>
              <a:rPr lang="en-US" dirty="0" smtClean="0"/>
              <a:t> and Associations) to bill residential units without an active residential water service agreement</a:t>
            </a:r>
          </a:p>
          <a:p>
            <a:pPr lvl="2"/>
            <a:r>
              <a:rPr lang="en-US" dirty="0" smtClean="0"/>
              <a:t>City currently bills 7557 residential units (without an active residential water service agreement with CSU)</a:t>
            </a:r>
          </a:p>
          <a:p>
            <a:pPr lvl="2"/>
            <a:r>
              <a:rPr lang="en-US" dirty="0" smtClean="0"/>
              <a:t>Approximately 6424 may be billed through an </a:t>
            </a:r>
            <a:r>
              <a:rPr lang="en-US" dirty="0" err="1" smtClean="0"/>
              <a:t>HOA</a:t>
            </a:r>
            <a:r>
              <a:rPr lang="en-US" dirty="0" smtClean="0"/>
              <a:t> or Association starting January 1</a:t>
            </a:r>
            <a:r>
              <a:rPr lang="en-US" baseline="30000" dirty="0" smtClean="0"/>
              <a:t>st</a:t>
            </a:r>
            <a:r>
              <a:rPr lang="en-US" dirty="0" smtClean="0"/>
              <a:t> 2020</a:t>
            </a:r>
          </a:p>
          <a:p>
            <a:pPr lvl="2"/>
            <a:r>
              <a:rPr lang="en-US" dirty="0" smtClean="0"/>
              <a:t>Billing through CSU cost SWENT approximately 4.5 cents per bill ($289 per month)</a:t>
            </a:r>
          </a:p>
          <a:p>
            <a:pPr lvl="2"/>
            <a:r>
              <a:rPr lang="en-US" dirty="0" smtClean="0"/>
              <a:t>Billing through CLA cost SWENT $1.74 per bill ($11,178 per month)</a:t>
            </a:r>
          </a:p>
          <a:p>
            <a:pPr lvl="2"/>
            <a:r>
              <a:rPr lang="en-US" dirty="0" smtClean="0"/>
              <a:t>Savings of approximately $10,889 per month, $130,664 per year</a:t>
            </a:r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65125"/>
            <a:ext cx="10515600" cy="8435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>
                <a:solidFill>
                  <a:prstClr val="white"/>
                </a:solidFill>
              </a:rPr>
              <a:t>Revenue Collection Strategies and Billing Efficiencies</a:t>
            </a:r>
          </a:p>
        </p:txBody>
      </p:sp>
    </p:spTree>
    <p:extLst>
      <p:ext uri="{BB962C8B-B14F-4D97-AF65-F5344CB8AC3E}">
        <p14:creationId xmlns:p14="http://schemas.microsoft.com/office/powerpoint/2010/main" val="2858633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Criteria within the City of Colorado Springs Drainage Criteria Manual Vol. 2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land development and re-development activities that disturb 1 acre or more of property either individually </a:t>
            </a:r>
            <a:r>
              <a:rPr lang="en-US" dirty="0" smtClean="0"/>
              <a:t>or in </a:t>
            </a:r>
            <a:r>
              <a:rPr lang="en-US" dirty="0"/>
              <a:t>aggregate, are required to reduce runoff peaks, volumes, and pollutant loads from urbanizing areas, and </a:t>
            </a:r>
            <a:r>
              <a:rPr lang="en-US" dirty="0" smtClean="0"/>
              <a:t>to implement </a:t>
            </a:r>
            <a:r>
              <a:rPr lang="en-US" dirty="0"/>
              <a:t>LID strategies, including </a:t>
            </a:r>
            <a:r>
              <a:rPr lang="en-US" dirty="0" err="1"/>
              <a:t>MDCIA</a:t>
            </a:r>
            <a:r>
              <a:rPr lang="en-US" dirty="0"/>
              <a:t>. Runoff reduction estimates based on </a:t>
            </a:r>
            <a:r>
              <a:rPr lang="en-US" dirty="0" err="1" smtClean="0"/>
              <a:t>UDFCD</a:t>
            </a:r>
            <a:r>
              <a:rPr lang="en-US" dirty="0" smtClean="0"/>
              <a:t>-approved calculation </a:t>
            </a:r>
            <a:r>
              <a:rPr lang="en-US" dirty="0"/>
              <a:t>methods are required for all land development and re-development activities to quantify the </a:t>
            </a:r>
            <a:r>
              <a:rPr lang="en-US" dirty="0" smtClean="0"/>
              <a:t>volume reduction </a:t>
            </a:r>
            <a:r>
              <a:rPr lang="en-US" dirty="0"/>
              <a:t>achieved.</a:t>
            </a:r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65125"/>
            <a:ext cx="10515600" cy="8435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Low Impact Development (LID)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854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Discussion</a:t>
            </a:r>
          </a:p>
          <a:p>
            <a:pPr lvl="1"/>
            <a:r>
              <a:rPr lang="en-US" dirty="0" smtClean="0"/>
              <a:t>The Current DCM criteria does not require specific LID standards or metrics to be met on development of redevelopment projects</a:t>
            </a:r>
          </a:p>
          <a:p>
            <a:pPr lvl="2"/>
            <a:r>
              <a:rPr lang="en-US" dirty="0" smtClean="0"/>
              <a:t>Should the City have minimum standards for volume reduction through implementation of LID on development and redevelopment projects?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Should the standards be applied to specific uses or types of development?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Should there be exemptions?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What would the financial impacts be on project/construction costs?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65125"/>
            <a:ext cx="10515600" cy="8435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 smtClean="0">
                <a:solidFill>
                  <a:prstClr val="white"/>
                </a:solidFill>
              </a:rPr>
              <a:t>Low Impact Development (LID)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89881"/>
      </p:ext>
    </p:extLst>
  </p:cSld>
  <p:clrMapOvr>
    <a:masterClrMapping/>
  </p:clrMapOvr>
</p:sld>
</file>

<file path=ppt/theme/theme1.xml><?xml version="1.0" encoding="utf-8"?>
<a:theme xmlns:a="http://schemas.openxmlformats.org/drawingml/2006/main" name="1_City OC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597</Words>
  <Application>Microsoft Office PowerPoint</Application>
  <PresentationFormat>Widescreen</PresentationFormat>
  <Paragraphs>109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Antique Olive Roman</vt:lpstr>
      <vt:lpstr>Arial</vt:lpstr>
      <vt:lpstr>Arial Unicode MS</vt:lpstr>
      <vt:lpstr>Calibri</vt:lpstr>
      <vt:lpstr>Calibri Light</vt:lpstr>
      <vt:lpstr>Lao UI</vt:lpstr>
      <vt:lpstr>Optima</vt:lpstr>
      <vt:lpstr>1_City OC</vt:lpstr>
      <vt:lpstr>2_Office Theme</vt:lpstr>
      <vt:lpstr>Stormwater Advisory  Committee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Colorado Springs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Roy, Brenda</dc:creator>
  <cp:lastModifiedBy>Mulledy, Richard</cp:lastModifiedBy>
  <cp:revision>59</cp:revision>
  <dcterms:created xsi:type="dcterms:W3CDTF">2018-08-16T16:05:53Z</dcterms:created>
  <dcterms:modified xsi:type="dcterms:W3CDTF">2019-05-16T15:55:21Z</dcterms:modified>
</cp:coreProperties>
</file>