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8" r:id="rId2"/>
  </p:sldMasterIdLst>
  <p:notesMasterIdLst>
    <p:notesMasterId r:id="rId9"/>
  </p:notesMasterIdLst>
  <p:handoutMasterIdLst>
    <p:handoutMasterId r:id="rId10"/>
  </p:handoutMasterIdLst>
  <p:sldIdLst>
    <p:sldId id="266" r:id="rId3"/>
    <p:sldId id="280" r:id="rId4"/>
    <p:sldId id="301" r:id="rId5"/>
    <p:sldId id="298" r:id="rId6"/>
    <p:sldId id="283" r:id="rId7"/>
    <p:sldId id="30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5B954CF5-07EC-4A79-9FF7-A9265DCA2994}">
          <p14:sldIdLst>
            <p14:sldId id="266"/>
            <p14:sldId id="280"/>
            <p14:sldId id="301"/>
            <p14:sldId id="298"/>
            <p14:sldId id="283"/>
          </p14:sldIdLst>
        </p14:section>
        <p14:section name="Untitled Section" id="{835A3F81-C79A-4438-862B-149C13B12FA6}">
          <p14:sldIdLst>
            <p14:sldId id="30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y, Brenda" initials="RB" lastIdx="3" clrIdx="0">
    <p:extLst>
      <p:ext uri="{19B8F6BF-5375-455C-9EA6-DF929625EA0E}">
        <p15:presenceInfo xmlns:p15="http://schemas.microsoft.com/office/powerpoint/2012/main" userId="Roy, Brend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99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26" autoAdjust="0"/>
    <p:restoredTop sz="94660" autoAdjust="0"/>
  </p:normalViewPr>
  <p:slideViewPr>
    <p:cSldViewPr snapToGrid="0">
      <p:cViewPr varScale="1">
        <p:scale>
          <a:sx n="85" d="100"/>
          <a:sy n="85" d="100"/>
        </p:scale>
        <p:origin x="86" y="12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5-20T18:10:52.564" idx="3">
    <p:pos x="10" y="10"/>
    <p:text>Prior Year Rollover updated to add $3.2M carryover in CIP.</p:text>
    <p:extLst>
      <p:ext uri="{C676402C-5697-4E1C-873F-D02D1690AC5C}">
        <p15:threadingInfo xmlns:p15="http://schemas.microsoft.com/office/powerpoint/2012/main" timeZoneBias="36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5-20T16:51:00.726" idx="1">
    <p:pos x="10" y="10"/>
    <p:text>Total Residential and Non-residential</p:text>
    <p:extLst>
      <p:ext uri="{C676402C-5697-4E1C-873F-D02D1690AC5C}">
        <p15:threadingInfo xmlns:p15="http://schemas.microsoft.com/office/powerpoint/2012/main" timeZoneBias="36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FF0D4C-ABFA-412B-B402-A805CBA644A1}" type="datetimeFigureOut">
              <a:rPr lang="en-US" smtClean="0"/>
              <a:t>8/6/2020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5B83F-FDE1-4580-A767-13F3F8720A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9437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F31A75-AAAD-46EF-80CC-0C77D8FB8D6F}" type="datetimeFigureOut">
              <a:rPr lang="en-US" smtClean="0"/>
              <a:t>8/6/2020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4BFC7D-E947-4331-BBDD-6218B867E8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826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488737-CC11-4EC0-BE9C-8413453C89F3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67377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BFC7D-E947-4331-BBDD-6218B867E8CA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4475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70896" y="10936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0349" y="3008152"/>
            <a:ext cx="616005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2EFF2-C0DE-4165-BEF3-280E1C585E5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8/6/2020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384BD-07A6-42D2-AC98-A7F6267EBB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35550"/>
            <a:ext cx="12192000" cy="1804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4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35550"/>
            <a:ext cx="12192000" cy="1804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7173" y="1143000"/>
            <a:ext cx="3994827" cy="1828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16944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0622-5898-4191-9CEE-F5A87EC13C9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8/6/2020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384BD-07A6-42D2-AC98-A7F6267EBB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4649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7B085-8331-4D06-81D0-9ED70DEFC9A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8/6/2020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384BD-07A6-42D2-AC98-A7F6267EBB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26209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8B43F-1056-465E-AE20-CC2923B0334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8/6/2020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F4993-0372-475A-998E-E8A97BF90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52730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8B43F-1056-465E-AE20-CC2923B0334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8/6/2020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F4993-0372-475A-998E-E8A97BF90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2026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8B43F-1056-465E-AE20-CC2923B0334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8/6/2020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F4993-0372-475A-998E-E8A97BF90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29231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8B43F-1056-465E-AE20-CC2923B0334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8/6/2020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F4993-0372-475A-998E-E8A97BF90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3323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8B43F-1056-465E-AE20-CC2923B0334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8/6/2020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F4993-0372-475A-998E-E8A97BF90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03091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8B43F-1056-465E-AE20-CC2923B0334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8/6/2020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F4993-0372-475A-998E-E8A97BF90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85206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8B43F-1056-465E-AE20-CC2923B0334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8/6/2020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F4993-0372-475A-998E-E8A97BF90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78907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8B43F-1056-465E-AE20-CC2923B0334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8/6/2020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F4993-0372-475A-998E-E8A97BF90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4294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1987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819401"/>
            <a:ext cx="10972800" cy="33067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4E79C-1CB4-4850-853B-BF3EAAE4E9E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8/6/2020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384BD-07A6-42D2-AC98-A7F6267EBB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1999" cy="142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1999" cy="142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926567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8B43F-1056-465E-AE20-CC2923B0334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8/6/2020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F4993-0372-475A-998E-E8A97BF90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24296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8B43F-1056-465E-AE20-CC2923B0334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8/6/2020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F4993-0372-475A-998E-E8A97BF90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96338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8B43F-1056-465E-AE20-CC2923B0334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8/6/2020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F4993-0372-475A-998E-E8A97BF90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2052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E276B-CA76-44A2-96B8-F4D826510CF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8/6/2020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384BD-07A6-42D2-AC98-A7F6267EBB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52747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BF410-9CC1-48D8-98AA-FA1A44F2DB3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8/6/2020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384BD-07A6-42D2-AC98-A7F6267EBB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39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10A0-C1BD-4C3B-860C-E6F1ECD569B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8/6/2020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384BD-07A6-42D2-AC98-A7F6267EBB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8955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B4AE4-CB49-43A2-8920-989B6535213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8/6/2020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384BD-07A6-42D2-AC98-A7F6267EBB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5293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A0B36-62A4-4E6F-9C17-F5E842E009B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8/6/2020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384BD-07A6-42D2-AC98-A7F6267EBB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038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EA249-41BC-4BDB-847A-8A6008B90D7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8/6/2020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384BD-07A6-42D2-AC98-A7F6267EBB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1256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CA76D-386A-47F2-93F3-81FDE9A5EF4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8/6/2020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384BD-07A6-42D2-AC98-A7F6267EBB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8831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52C06-F524-40B1-9F53-0F7A6B65F0A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8/6/2020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F384BD-07A6-42D2-AC98-A7F6267EBB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072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48B43F-1056-465E-AE20-CC2923B0334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8/6/2020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8F4993-0372-475A-998E-E8A97BF90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9427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3.xml"/><Relationship Id="rId4" Type="http://schemas.openxmlformats.org/officeDocument/2006/relationships/comments" Target="../comments/commen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Relationship Id="rId4" Type="http://schemas.openxmlformats.org/officeDocument/2006/relationships/comments" Target="../comments/commen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304800" y="1143001"/>
            <a:ext cx="10871200" cy="1470025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0967B0"/>
                </a:solidFill>
                <a:latin typeface="Optima"/>
                <a:cs typeface="Optima"/>
              </a:rPr>
              <a:t>Stormwater Advisory </a:t>
            </a:r>
            <a:br>
              <a:rPr lang="en-US" dirty="0" smtClean="0">
                <a:solidFill>
                  <a:srgbClr val="0967B0"/>
                </a:solidFill>
                <a:latin typeface="Optima"/>
                <a:cs typeface="Optima"/>
              </a:rPr>
            </a:br>
            <a:r>
              <a:rPr lang="en-US" dirty="0" smtClean="0">
                <a:solidFill>
                  <a:srgbClr val="0967B0"/>
                </a:solidFill>
                <a:latin typeface="Optima"/>
                <a:cs typeface="Optima"/>
              </a:rPr>
              <a:t>Committee	</a:t>
            </a:r>
            <a:endParaRPr lang="en-US" dirty="0">
              <a:solidFill>
                <a:srgbClr val="0967B0"/>
              </a:solidFill>
              <a:latin typeface="Optima"/>
              <a:cs typeface="Optima"/>
            </a:endParaRPr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508000" y="2971800"/>
            <a:ext cx="10668000" cy="1981200"/>
          </a:xfrm>
        </p:spPr>
        <p:txBody>
          <a:bodyPr>
            <a:normAutofit/>
          </a:bodyPr>
          <a:lstStyle/>
          <a:p>
            <a:pPr algn="l"/>
            <a:r>
              <a:rPr lang="en-US" sz="2000" dirty="0" smtClean="0">
                <a:latin typeface="Lao UI" panose="020B0502040204020203" pitchFamily="34" charset="0"/>
                <a:cs typeface="Lao UI" panose="020B0502040204020203" pitchFamily="34" charset="0"/>
              </a:rPr>
              <a:t>August 20, 2020</a:t>
            </a:r>
          </a:p>
          <a:p>
            <a:pPr algn="l"/>
            <a:endParaRPr lang="en-US" sz="2000" dirty="0" smtClean="0">
              <a:latin typeface="Lao UI" panose="020B0502040204020203" pitchFamily="34" charset="0"/>
              <a:cs typeface="Lao UI" panose="020B0502040204020203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384BD-07A6-42D2-AC98-A7F6267EBB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077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441B0B-13D3-49E4-AF0E-1A60A699934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651000" y="288925"/>
            <a:ext cx="7315200" cy="7572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 smtClean="0">
                <a:solidFill>
                  <a:prstClr val="black"/>
                </a:solidFill>
                <a:latin typeface="Calibri" panose="020F0502020204030204"/>
              </a:rPr>
              <a:t>2020 Q2 Financial </a:t>
            </a:r>
            <a:r>
              <a:rPr lang="en-US" sz="3200" dirty="0">
                <a:solidFill>
                  <a:prstClr val="black"/>
                </a:solidFill>
                <a:latin typeface="Calibri" panose="020F0502020204030204"/>
              </a:rPr>
              <a:t>Overview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400" y="265113"/>
            <a:ext cx="1371600" cy="78105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5362" y="1226497"/>
            <a:ext cx="4871357" cy="534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8793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441B0B-13D3-49E4-AF0E-1A60A699934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524000" y="301083"/>
            <a:ext cx="7854176" cy="6658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057" y="277757"/>
            <a:ext cx="1371600" cy="78105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6989802"/>
              </p:ext>
            </p:extLst>
          </p:nvPr>
        </p:nvGraphicFramePr>
        <p:xfrm>
          <a:off x="2207172" y="2585544"/>
          <a:ext cx="5980387" cy="441434"/>
        </p:xfrm>
        <a:graphic>
          <a:graphicData uri="http://schemas.openxmlformats.org/drawingml/2006/table">
            <a:tbl>
              <a:tblPr/>
              <a:tblGrid>
                <a:gridCol w="5980387">
                  <a:extLst>
                    <a:ext uri="{9D8B030D-6E8A-4147-A177-3AD203B41FA5}">
                      <a16:colId xmlns:a16="http://schemas.microsoft.com/office/drawing/2014/main" val="3683037874"/>
                    </a:ext>
                  </a:extLst>
                </a:gridCol>
              </a:tblGrid>
              <a:tr h="44143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5390816"/>
                  </a:ext>
                </a:extLst>
              </a:tr>
            </a:tbl>
          </a:graphicData>
        </a:graphic>
      </p:graphicFrame>
      <p:sp>
        <p:nvSpPr>
          <p:cNvPr id="12" name="Title 1"/>
          <p:cNvSpPr txBox="1">
            <a:spLocks/>
          </p:cNvSpPr>
          <p:nvPr/>
        </p:nvSpPr>
        <p:spPr>
          <a:xfrm>
            <a:off x="1897117" y="309999"/>
            <a:ext cx="7315200" cy="7572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 smtClean="0">
                <a:solidFill>
                  <a:prstClr val="black"/>
                </a:solidFill>
                <a:latin typeface="Calibri" panose="020F0502020204030204"/>
              </a:rPr>
              <a:t>2020 Q2 Financial </a:t>
            </a:r>
            <a:r>
              <a:rPr lang="en-US" sz="3200" dirty="0">
                <a:solidFill>
                  <a:prstClr val="black"/>
                </a:solidFill>
                <a:latin typeface="Calibri" panose="020F0502020204030204"/>
              </a:rPr>
              <a:t>Overview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6240" y="1975912"/>
            <a:ext cx="5231319" cy="3230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8014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025869" y="351640"/>
            <a:ext cx="7170519" cy="633284"/>
          </a:xfr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sz="3100" dirty="0">
                <a:latin typeface="+mj-lt"/>
              </a:rPr>
              <a:t>Billing and </a:t>
            </a:r>
            <a:r>
              <a:rPr lang="en-US" sz="3100" dirty="0" smtClean="0">
                <a:latin typeface="+mj-lt"/>
              </a:rPr>
              <a:t>Revenue Update</a:t>
            </a:r>
            <a:endParaRPr lang="en-US" sz="3100" dirty="0">
              <a:latin typeface="+mj-lt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057" y="277757"/>
            <a:ext cx="1371600" cy="78105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745800" y="2304393"/>
            <a:ext cx="32507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Residential and Non-Residential Accounts</a:t>
            </a:r>
            <a:endParaRPr lang="en-US" sz="12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2575" y="1932302"/>
            <a:ext cx="6377718" cy="3491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805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2025869" y="351640"/>
            <a:ext cx="7170519" cy="633284"/>
          </a:xfrm>
          <a:prstGeom prst="rect">
            <a:avLst/>
          </a:prstGeom>
          <a:ln w="254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100" dirty="0" smtClean="0">
                <a:latin typeface="+mj-lt"/>
              </a:rPr>
              <a:t>Billing and Revenue Update</a:t>
            </a:r>
            <a:endParaRPr lang="en-US" sz="3100" dirty="0">
              <a:latin typeface="+mj-lt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057" y="277757"/>
            <a:ext cx="1371600" cy="7810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66050" y="4096999"/>
            <a:ext cx="6200169" cy="2657319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66050" y="1090667"/>
            <a:ext cx="6200169" cy="2938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2839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642188" y="299682"/>
            <a:ext cx="10549812" cy="1143000"/>
          </a:xfr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sz="3100" dirty="0">
                <a:latin typeface="+mj-lt"/>
              </a:rPr>
              <a:t>Billing and </a:t>
            </a:r>
            <a:r>
              <a:rPr lang="en-US" sz="3100" dirty="0" smtClean="0">
                <a:latin typeface="+mj-lt"/>
              </a:rPr>
              <a:t>Revenue Update</a:t>
            </a:r>
            <a:endParaRPr lang="en-US" sz="3100" dirty="0">
              <a:latin typeface="+mj-lt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588" y="299682"/>
            <a:ext cx="1371600" cy="7810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9920" y="1442682"/>
            <a:ext cx="7371408" cy="4503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0112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ity OC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lipstream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59A8D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2374</TotalTime>
  <Words>39</Words>
  <Application>Microsoft Office PowerPoint</Application>
  <PresentationFormat>Widescreen</PresentationFormat>
  <Paragraphs>13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Lao UI</vt:lpstr>
      <vt:lpstr>Optima</vt:lpstr>
      <vt:lpstr>1_City OC</vt:lpstr>
      <vt:lpstr>2_Office Theme</vt:lpstr>
      <vt:lpstr>Stormwater Advisory  Committee </vt:lpstr>
      <vt:lpstr>PowerPoint Presentation</vt:lpstr>
      <vt:lpstr>PowerPoint Presentation</vt:lpstr>
      <vt:lpstr>Billing and Revenue Update</vt:lpstr>
      <vt:lpstr>PowerPoint Presentation</vt:lpstr>
      <vt:lpstr>Billing and Revenue Update</vt:lpstr>
    </vt:vector>
  </TitlesOfParts>
  <Company>City of Colorado Springs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Roy, Brenda</dc:creator>
  <cp:lastModifiedBy>Roy, Brenda</cp:lastModifiedBy>
  <cp:revision>166</cp:revision>
  <dcterms:created xsi:type="dcterms:W3CDTF">2018-08-16T16:05:53Z</dcterms:created>
  <dcterms:modified xsi:type="dcterms:W3CDTF">2020-08-06T22:52:03Z</dcterms:modified>
</cp:coreProperties>
</file>