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18"/>
  </p:handoutMasterIdLst>
  <p:sldIdLst>
    <p:sldId id="256" r:id="rId5"/>
    <p:sldId id="267" r:id="rId6"/>
    <p:sldId id="268" r:id="rId7"/>
    <p:sldId id="257" r:id="rId8"/>
    <p:sldId id="262" r:id="rId9"/>
    <p:sldId id="270" r:id="rId10"/>
    <p:sldId id="271" r:id="rId11"/>
    <p:sldId id="272" r:id="rId12"/>
    <p:sldId id="273" r:id="rId13"/>
    <p:sldId id="274" r:id="rId14"/>
    <p:sldId id="275" r:id="rId15"/>
    <p:sldId id="265" r:id="rId16"/>
    <p:sldId id="269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B0"/>
    <a:srgbClr val="0A5FA1"/>
    <a:srgbClr val="2F58A9"/>
    <a:srgbClr val="2A3DA9"/>
    <a:srgbClr val="0C3AA9"/>
    <a:srgbClr val="0F41BD"/>
    <a:srgbClr val="243DCA"/>
    <a:srgbClr val="1F2ECA"/>
    <a:srgbClr val="FFD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60"/>
  </p:normalViewPr>
  <p:slideViewPr>
    <p:cSldViewPr>
      <p:cViewPr varScale="1">
        <p:scale>
          <a:sx n="53" d="100"/>
          <a:sy n="53" d="100"/>
        </p:scale>
        <p:origin x="-8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4D3CC-01CE-4B49-A37F-9F5047D6D9A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B1BFF-24F5-41A8-BAB4-5038776E6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8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172" y="10936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761" y="3008152"/>
            <a:ext cx="462003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5550"/>
            <a:ext cx="9144000" cy="18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16777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3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8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8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4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2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6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769D2-BC31-4C4C-9A60-62163DF8AE1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84BD-07A6-42D2-AC98-A7F6267E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7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967B0"/>
                </a:solidFill>
                <a:latin typeface="Optima"/>
                <a:cs typeface="Optima"/>
              </a:rPr>
              <a:t>Printers Parkway and </a:t>
            </a:r>
            <a:br>
              <a:rPr lang="en-US" dirty="0" smtClean="0">
                <a:solidFill>
                  <a:srgbClr val="0967B0"/>
                </a:solidFill>
                <a:latin typeface="Optima"/>
                <a:cs typeface="Optima"/>
              </a:rPr>
            </a:br>
            <a:r>
              <a:rPr lang="en-US" dirty="0" smtClean="0">
                <a:solidFill>
                  <a:srgbClr val="0967B0"/>
                </a:solidFill>
                <a:latin typeface="Optima"/>
                <a:cs typeface="Optima"/>
              </a:rPr>
              <a:t>Parkside Drive Roundabout</a:t>
            </a:r>
            <a:endParaRPr lang="en-US" dirty="0">
              <a:solidFill>
                <a:srgbClr val="0967B0"/>
              </a:solidFill>
              <a:latin typeface="Optima"/>
              <a:cs typeface="Optima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2743200"/>
            <a:ext cx="6400800" cy="16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</a:rPr>
              <a:t>PUBLIC OPEN HOUSE</a:t>
            </a:r>
          </a:p>
          <a:p>
            <a:pPr algn="l"/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</a:rPr>
              <a:t>CONSTRUCTION: SUMMER 2019</a:t>
            </a:r>
          </a:p>
          <a:p>
            <a:pPr algn="l"/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</a:rPr>
              <a:t>KEVIN DIEKELMAN,</a:t>
            </a:r>
          </a:p>
          <a:p>
            <a:pPr algn="l"/>
            <a:r>
              <a:rPr lang="en-US" sz="2400" dirty="0">
                <a:latin typeface="Lao UI" panose="020B0502040204020203" pitchFamily="34" charset="0"/>
                <a:cs typeface="Lao UI" panose="020B0502040204020203" pitchFamily="34" charset="0"/>
              </a:rPr>
              <a:t>CITY ENGINEERING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kdiekelman\Desktop\Printers Parkway Open House\Median Conflict Diagram safety-iss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0982">
            <a:off x="4682654" y="2592646"/>
            <a:ext cx="4998393" cy="32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diekelman\Desktop\Printers Parkway Open House\PrintersConflictDiagra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r="12456" b="7682"/>
          <a:stretch/>
        </p:blipFill>
        <p:spPr bwMode="auto">
          <a:xfrm>
            <a:off x="746760" y="1965960"/>
            <a:ext cx="46634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 rot="9599323">
            <a:off x="1076012" y="3713484"/>
            <a:ext cx="1651301" cy="1235867"/>
            <a:chOff x="9906000" y="1296554"/>
            <a:chExt cx="1981200" cy="1801090"/>
          </a:xfrm>
          <a:scene3d>
            <a:camera prst="obliqueTopRight">
              <a:rot lat="0" lon="10800000" rev="0"/>
            </a:camera>
            <a:lightRig rig="threePt" dir="t"/>
          </a:scene3d>
        </p:grpSpPr>
        <p:sp>
          <p:nvSpPr>
            <p:cNvPr id="4" name="Shape 3"/>
            <p:cNvSpPr/>
            <p:nvPr/>
          </p:nvSpPr>
          <p:spPr>
            <a:xfrm rot="4691025">
              <a:off x="10010229" y="1654957"/>
              <a:ext cx="1554808" cy="1084285"/>
            </a:xfrm>
            <a:prstGeom prst="swooshArrow">
              <a:avLst>
                <a:gd name="adj1" fmla="val 16310"/>
                <a:gd name="adj2" fmla="val 3137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10592665" y="1796537"/>
              <a:ext cx="39263" cy="392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10861514" y="2013388"/>
              <a:ext cx="39263" cy="392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val 7"/>
            <p:cNvSpPr/>
            <p:nvPr/>
          </p:nvSpPr>
          <p:spPr>
            <a:xfrm>
              <a:off x="11063002" y="2266982"/>
              <a:ext cx="39263" cy="392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9906000" y="1296554"/>
              <a:ext cx="733044" cy="288174"/>
            </a:xfrm>
            <a:custGeom>
              <a:avLst/>
              <a:gdLst>
                <a:gd name="connsiteX0" fmla="*/ 0 w 733044"/>
                <a:gd name="connsiteY0" fmla="*/ 0 h 288174"/>
                <a:gd name="connsiteX1" fmla="*/ 733044 w 733044"/>
                <a:gd name="connsiteY1" fmla="*/ 0 h 288174"/>
                <a:gd name="connsiteX2" fmla="*/ 733044 w 733044"/>
                <a:gd name="connsiteY2" fmla="*/ 288174 h 288174"/>
                <a:gd name="connsiteX3" fmla="*/ 0 w 733044"/>
                <a:gd name="connsiteY3" fmla="*/ 288174 h 288174"/>
                <a:gd name="connsiteX4" fmla="*/ 0 w 733044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044" h="288174">
                  <a:moveTo>
                    <a:pt x="0" y="0"/>
                  </a:moveTo>
                  <a:lnTo>
                    <a:pt x="733044" y="0"/>
                  </a:lnTo>
                  <a:lnTo>
                    <a:pt x="733044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b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0817352" y="1672082"/>
              <a:ext cx="1069847" cy="288174"/>
            </a:xfrm>
            <a:custGeom>
              <a:avLst/>
              <a:gdLst>
                <a:gd name="connsiteX0" fmla="*/ 0 w 1069847"/>
                <a:gd name="connsiteY0" fmla="*/ 0 h 288174"/>
                <a:gd name="connsiteX1" fmla="*/ 1069847 w 1069847"/>
                <a:gd name="connsiteY1" fmla="*/ 0 h 288174"/>
                <a:gd name="connsiteX2" fmla="*/ 1069847 w 1069847"/>
                <a:gd name="connsiteY2" fmla="*/ 288174 h 288174"/>
                <a:gd name="connsiteX3" fmla="*/ 0 w 1069847"/>
                <a:gd name="connsiteY3" fmla="*/ 288174 h 288174"/>
                <a:gd name="connsiteX4" fmla="*/ 0 w 1069847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7" h="288174">
                  <a:moveTo>
                    <a:pt x="0" y="0"/>
                  </a:moveTo>
                  <a:lnTo>
                    <a:pt x="1069847" y="0"/>
                  </a:lnTo>
                  <a:lnTo>
                    <a:pt x="1069847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9906000" y="1888933"/>
              <a:ext cx="851916" cy="288174"/>
            </a:xfrm>
            <a:custGeom>
              <a:avLst/>
              <a:gdLst>
                <a:gd name="connsiteX0" fmla="*/ 0 w 851916"/>
                <a:gd name="connsiteY0" fmla="*/ 0 h 288174"/>
                <a:gd name="connsiteX1" fmla="*/ 851916 w 851916"/>
                <a:gd name="connsiteY1" fmla="*/ 0 h 288174"/>
                <a:gd name="connsiteX2" fmla="*/ 851916 w 851916"/>
                <a:gd name="connsiteY2" fmla="*/ 288174 h 288174"/>
                <a:gd name="connsiteX3" fmla="*/ 0 w 851916"/>
                <a:gd name="connsiteY3" fmla="*/ 288174 h 288174"/>
                <a:gd name="connsiteX4" fmla="*/ 0 w 851916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6" h="288174">
                  <a:moveTo>
                    <a:pt x="0" y="0"/>
                  </a:moveTo>
                  <a:lnTo>
                    <a:pt x="851916" y="0"/>
                  </a:lnTo>
                  <a:lnTo>
                    <a:pt x="851916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233404" y="2142526"/>
              <a:ext cx="653795" cy="288174"/>
            </a:xfrm>
            <a:custGeom>
              <a:avLst/>
              <a:gdLst>
                <a:gd name="connsiteX0" fmla="*/ 0 w 653795"/>
                <a:gd name="connsiteY0" fmla="*/ 0 h 288174"/>
                <a:gd name="connsiteX1" fmla="*/ 653795 w 653795"/>
                <a:gd name="connsiteY1" fmla="*/ 0 h 288174"/>
                <a:gd name="connsiteX2" fmla="*/ 653795 w 653795"/>
                <a:gd name="connsiteY2" fmla="*/ 288174 h 288174"/>
                <a:gd name="connsiteX3" fmla="*/ 0 w 653795"/>
                <a:gd name="connsiteY3" fmla="*/ 288174 h 288174"/>
                <a:gd name="connsiteX4" fmla="*/ 0 w 653795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95" h="288174">
                  <a:moveTo>
                    <a:pt x="0" y="0"/>
                  </a:moveTo>
                  <a:lnTo>
                    <a:pt x="653795" y="0"/>
                  </a:lnTo>
                  <a:lnTo>
                    <a:pt x="653795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0896600" y="2809470"/>
              <a:ext cx="990600" cy="288174"/>
            </a:xfrm>
            <a:custGeom>
              <a:avLst/>
              <a:gdLst>
                <a:gd name="connsiteX0" fmla="*/ 0 w 990600"/>
                <a:gd name="connsiteY0" fmla="*/ 0 h 288174"/>
                <a:gd name="connsiteX1" fmla="*/ 990600 w 990600"/>
                <a:gd name="connsiteY1" fmla="*/ 0 h 288174"/>
                <a:gd name="connsiteX2" fmla="*/ 990600 w 990600"/>
                <a:gd name="connsiteY2" fmla="*/ 288174 h 288174"/>
                <a:gd name="connsiteX3" fmla="*/ 0 w 990600"/>
                <a:gd name="connsiteY3" fmla="*/ 288174 h 288174"/>
                <a:gd name="connsiteX4" fmla="*/ 0 w 990600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288174">
                  <a:moveTo>
                    <a:pt x="0" y="0"/>
                  </a:moveTo>
                  <a:lnTo>
                    <a:pt x="990600" y="0"/>
                  </a:lnTo>
                  <a:lnTo>
                    <a:pt x="990600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20610462">
            <a:off x="3019221" y="3812965"/>
            <a:ext cx="1651301" cy="1235867"/>
            <a:chOff x="9906000" y="1296554"/>
            <a:chExt cx="1981200" cy="1801090"/>
          </a:xfrm>
          <a:scene3d>
            <a:camera prst="obliqueTopRight">
              <a:rot lat="0" lon="10800000" rev="0"/>
            </a:camera>
            <a:lightRig rig="threePt" dir="t"/>
          </a:scene3d>
        </p:grpSpPr>
        <p:sp>
          <p:nvSpPr>
            <p:cNvPr id="27" name="Shape 26"/>
            <p:cNvSpPr/>
            <p:nvPr/>
          </p:nvSpPr>
          <p:spPr>
            <a:xfrm rot="4691025">
              <a:off x="10010229" y="1654957"/>
              <a:ext cx="1554808" cy="1084285"/>
            </a:xfrm>
            <a:prstGeom prst="swooshArrow">
              <a:avLst>
                <a:gd name="adj1" fmla="val 16310"/>
                <a:gd name="adj2" fmla="val 3137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27"/>
            <p:cNvSpPr/>
            <p:nvPr/>
          </p:nvSpPr>
          <p:spPr>
            <a:xfrm>
              <a:off x="10592665" y="1796537"/>
              <a:ext cx="39263" cy="392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Oval 28"/>
            <p:cNvSpPr/>
            <p:nvPr/>
          </p:nvSpPr>
          <p:spPr>
            <a:xfrm>
              <a:off x="10861514" y="2013388"/>
              <a:ext cx="39263" cy="392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Oval 29"/>
            <p:cNvSpPr/>
            <p:nvPr/>
          </p:nvSpPr>
          <p:spPr>
            <a:xfrm>
              <a:off x="11063002" y="2266982"/>
              <a:ext cx="39263" cy="392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9906000" y="1296554"/>
              <a:ext cx="733044" cy="288174"/>
            </a:xfrm>
            <a:custGeom>
              <a:avLst/>
              <a:gdLst>
                <a:gd name="connsiteX0" fmla="*/ 0 w 733044"/>
                <a:gd name="connsiteY0" fmla="*/ 0 h 288174"/>
                <a:gd name="connsiteX1" fmla="*/ 733044 w 733044"/>
                <a:gd name="connsiteY1" fmla="*/ 0 h 288174"/>
                <a:gd name="connsiteX2" fmla="*/ 733044 w 733044"/>
                <a:gd name="connsiteY2" fmla="*/ 288174 h 288174"/>
                <a:gd name="connsiteX3" fmla="*/ 0 w 733044"/>
                <a:gd name="connsiteY3" fmla="*/ 288174 h 288174"/>
                <a:gd name="connsiteX4" fmla="*/ 0 w 733044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044" h="288174">
                  <a:moveTo>
                    <a:pt x="0" y="0"/>
                  </a:moveTo>
                  <a:lnTo>
                    <a:pt x="733044" y="0"/>
                  </a:lnTo>
                  <a:lnTo>
                    <a:pt x="733044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b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0817352" y="1672082"/>
              <a:ext cx="1069847" cy="288174"/>
            </a:xfrm>
            <a:custGeom>
              <a:avLst/>
              <a:gdLst>
                <a:gd name="connsiteX0" fmla="*/ 0 w 1069847"/>
                <a:gd name="connsiteY0" fmla="*/ 0 h 288174"/>
                <a:gd name="connsiteX1" fmla="*/ 1069847 w 1069847"/>
                <a:gd name="connsiteY1" fmla="*/ 0 h 288174"/>
                <a:gd name="connsiteX2" fmla="*/ 1069847 w 1069847"/>
                <a:gd name="connsiteY2" fmla="*/ 288174 h 288174"/>
                <a:gd name="connsiteX3" fmla="*/ 0 w 1069847"/>
                <a:gd name="connsiteY3" fmla="*/ 288174 h 288174"/>
                <a:gd name="connsiteX4" fmla="*/ 0 w 1069847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9847" h="288174">
                  <a:moveTo>
                    <a:pt x="0" y="0"/>
                  </a:moveTo>
                  <a:lnTo>
                    <a:pt x="1069847" y="0"/>
                  </a:lnTo>
                  <a:lnTo>
                    <a:pt x="1069847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9906000" y="1888933"/>
              <a:ext cx="851916" cy="288174"/>
            </a:xfrm>
            <a:custGeom>
              <a:avLst/>
              <a:gdLst>
                <a:gd name="connsiteX0" fmla="*/ 0 w 851916"/>
                <a:gd name="connsiteY0" fmla="*/ 0 h 288174"/>
                <a:gd name="connsiteX1" fmla="*/ 851916 w 851916"/>
                <a:gd name="connsiteY1" fmla="*/ 0 h 288174"/>
                <a:gd name="connsiteX2" fmla="*/ 851916 w 851916"/>
                <a:gd name="connsiteY2" fmla="*/ 288174 h 288174"/>
                <a:gd name="connsiteX3" fmla="*/ 0 w 851916"/>
                <a:gd name="connsiteY3" fmla="*/ 288174 h 288174"/>
                <a:gd name="connsiteX4" fmla="*/ 0 w 851916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6" h="288174">
                  <a:moveTo>
                    <a:pt x="0" y="0"/>
                  </a:moveTo>
                  <a:lnTo>
                    <a:pt x="851916" y="0"/>
                  </a:lnTo>
                  <a:lnTo>
                    <a:pt x="851916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1233404" y="2142526"/>
              <a:ext cx="653795" cy="288174"/>
            </a:xfrm>
            <a:custGeom>
              <a:avLst/>
              <a:gdLst>
                <a:gd name="connsiteX0" fmla="*/ 0 w 653795"/>
                <a:gd name="connsiteY0" fmla="*/ 0 h 288174"/>
                <a:gd name="connsiteX1" fmla="*/ 653795 w 653795"/>
                <a:gd name="connsiteY1" fmla="*/ 0 h 288174"/>
                <a:gd name="connsiteX2" fmla="*/ 653795 w 653795"/>
                <a:gd name="connsiteY2" fmla="*/ 288174 h 288174"/>
                <a:gd name="connsiteX3" fmla="*/ 0 w 653795"/>
                <a:gd name="connsiteY3" fmla="*/ 288174 h 288174"/>
                <a:gd name="connsiteX4" fmla="*/ 0 w 653795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795" h="288174">
                  <a:moveTo>
                    <a:pt x="0" y="0"/>
                  </a:moveTo>
                  <a:lnTo>
                    <a:pt x="653795" y="0"/>
                  </a:lnTo>
                  <a:lnTo>
                    <a:pt x="653795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10896600" y="2809470"/>
              <a:ext cx="990600" cy="288174"/>
            </a:xfrm>
            <a:custGeom>
              <a:avLst/>
              <a:gdLst>
                <a:gd name="connsiteX0" fmla="*/ 0 w 990600"/>
                <a:gd name="connsiteY0" fmla="*/ 0 h 288174"/>
                <a:gd name="connsiteX1" fmla="*/ 990600 w 990600"/>
                <a:gd name="connsiteY1" fmla="*/ 0 h 288174"/>
                <a:gd name="connsiteX2" fmla="*/ 990600 w 990600"/>
                <a:gd name="connsiteY2" fmla="*/ 288174 h 288174"/>
                <a:gd name="connsiteX3" fmla="*/ 0 w 990600"/>
                <a:gd name="connsiteY3" fmla="*/ 288174 h 288174"/>
                <a:gd name="connsiteX4" fmla="*/ 0 w 990600"/>
                <a:gd name="connsiteY4" fmla="*/ 0 h 28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288174">
                  <a:moveTo>
                    <a:pt x="0" y="0"/>
                  </a:moveTo>
                  <a:lnTo>
                    <a:pt x="990600" y="0"/>
                  </a:lnTo>
                  <a:lnTo>
                    <a:pt x="990600" y="288174"/>
                  </a:lnTo>
                  <a:lnTo>
                    <a:pt x="0" y="28817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590" tIns="21590" rIns="21590" bIns="21590" numCol="1" spcCol="1270" anchor="t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444919" y="5874266"/>
            <a:ext cx="247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42 Total Conflict Points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800" y="6260068"/>
            <a:ext cx="24671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52 Total Conflict Points</a:t>
            </a:r>
          </a:p>
        </p:txBody>
      </p:sp>
    </p:spTree>
    <p:extLst>
      <p:ext uri="{BB962C8B-B14F-4D97-AF65-F5344CB8AC3E}">
        <p14:creationId xmlns:p14="http://schemas.microsoft.com/office/powerpoint/2010/main" val="1748935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kdiekelman\Desktop\Printers Parkway Open House\conflict-poin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5"/>
          <a:stretch/>
        </p:blipFill>
        <p:spPr bwMode="auto">
          <a:xfrm>
            <a:off x="3733800" y="1676400"/>
            <a:ext cx="5410200" cy="494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620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Project Need: Safety!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858000" cy="25146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Reduce conflict points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06700" y="5257800"/>
            <a:ext cx="247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 Total Conflict Points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7271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676400"/>
            <a:ext cx="7620000" cy="838200"/>
          </a:xfrm>
        </p:spPr>
        <p:txBody>
          <a:bodyPr/>
          <a:lstStyle/>
          <a:p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Schedule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7620000" cy="39624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Public Outreach</a:t>
            </a:r>
          </a:p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Bid/select 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construction contractor Summer 2019</a:t>
            </a:r>
          </a:p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6-month </a:t>
            </a: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schedule </a:t>
            </a: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anticipated</a:t>
            </a: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0762" y="2057400"/>
            <a:ext cx="563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https://coloradosprings.gov/printerspkwyimprovements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501914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967B0"/>
                </a:solidFill>
                <a:latin typeface="Optima"/>
              </a:rPr>
              <a:t>Project Information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3" name="Picture 3" descr="C:\Users\kdiekelman\Desktop\Printers Parkway Open House\Display Boards\CityWebsite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2377073"/>
            <a:ext cx="7285038" cy="42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534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City of Colorado Springs,</a:t>
            </a:r>
            <a:br>
              <a:rPr lang="en-US" sz="3600" dirty="0" smtClean="0"/>
            </a:br>
            <a:r>
              <a:rPr lang="en-US" sz="3600" dirty="0" smtClean="0"/>
              <a:t>Public Works Department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JACOBS Engineering Group</a:t>
            </a:r>
          </a:p>
          <a:p>
            <a:pPr lvl="1"/>
            <a:endParaRPr lang="en-US" dirty="0" smtClean="0"/>
          </a:p>
          <a:p>
            <a:pPr lvl="1"/>
            <a:r>
              <a:rPr lang="en-US" sz="3200" dirty="0" smtClean="0"/>
              <a:t>H</a:t>
            </a:r>
            <a:r>
              <a:rPr lang="en-US" sz="3200" cap="small" dirty="0" smtClean="0"/>
              <a:t>ayward</a:t>
            </a:r>
            <a:r>
              <a:rPr lang="en-US" sz="3200" dirty="0" smtClean="0"/>
              <a:t>, LLC</a:t>
            </a:r>
          </a:p>
          <a:p>
            <a:pPr lvl="1"/>
            <a:endParaRPr lang="en-US" sz="3200" dirty="0"/>
          </a:p>
        </p:txBody>
      </p:sp>
      <p:pic>
        <p:nvPicPr>
          <p:cNvPr id="2050" name="Picture 2" descr="C:\Users\kdiekelman\Desktop\Printers Parkway Open House\Jac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27" y="3124200"/>
            <a:ext cx="1267778" cy="126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diekelman\Desktop\Printers Parkway Open House\cropped-Hayward_w-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132" y="4624774"/>
            <a:ext cx="2357735" cy="5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dpoc-adssfs02p\projects\_CIP Group Documents\CADD Resources\City Logos\Colorado_Springs_Logo_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173" y="1524000"/>
            <a:ext cx="2570611" cy="15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7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108942"/>
              </p:ext>
            </p:extLst>
          </p:nvPr>
        </p:nvGraphicFramePr>
        <p:xfrm>
          <a:off x="457200" y="1438807"/>
          <a:ext cx="8077200" cy="522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Acrobat Document" r:id="rId3" imgW="11658600" imgH="7543800" progId="Acrobat.Document.2017">
                  <p:embed/>
                </p:oleObj>
              </mc:Choice>
              <mc:Fallback>
                <p:oleObj name="Acrobat Document" r:id="rId3" imgW="11658600" imgH="754380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438807"/>
                        <a:ext cx="8077200" cy="5227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64770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Property Owner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Resident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Work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Commute</a:t>
            </a:r>
          </a:p>
          <a:p>
            <a:pPr marL="0" indent="0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50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620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Project Overview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2519023"/>
            <a:ext cx="4953000" cy="41148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Reconfigure intersection</a:t>
            </a:r>
            <a:b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 with a Roundabout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Storm drain network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Pedestrian Improvements</a:t>
            </a:r>
          </a:p>
          <a:p>
            <a:pPr lvl="1"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Restripe Approaches</a:t>
            </a:r>
          </a:p>
          <a:p>
            <a:pPr>
              <a:buFont typeface="Courier New"/>
              <a:buChar char="o"/>
            </a:pP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Realign &amp; upgrade </a:t>
            </a:r>
            <a:b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</a:br>
            <a:r>
              <a:rPr lang="en-US" dirty="0">
                <a:latin typeface="Lao UI" panose="020B0502040204020203" pitchFamily="34" charset="0"/>
                <a:cs typeface="Lao UI" panose="020B0502040204020203" pitchFamily="34" charset="0"/>
              </a:rPr>
              <a:t> water mains</a:t>
            </a:r>
          </a:p>
          <a:p>
            <a:pPr marL="0" indent="0">
              <a:buNone/>
            </a:pPr>
            <a:endParaRPr lang="en-US" dirty="0"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kdiekelman\Desktop\Printers Parkway Open House\Printers_Roundabout_Strip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2" t="18902" r="39755" b="15908"/>
          <a:stretch/>
        </p:blipFill>
        <p:spPr bwMode="auto">
          <a:xfrm>
            <a:off x="5050766" y="1600200"/>
            <a:ext cx="3864634" cy="50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diekelman\Desktop\Printers Parkway Open House\Accident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1" y="2438400"/>
            <a:ext cx="8486660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620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Project Need: Safety!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8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620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Project Need: Safety!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858000" cy="25146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High Accident Rating</a:t>
            </a:r>
          </a:p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Federal Safety Grant</a:t>
            </a:r>
          </a:p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Reduce conflict points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620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Project Need: Safety!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858000" cy="25146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High Accident Rating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484328"/>
              </p:ext>
            </p:extLst>
          </p:nvPr>
        </p:nvGraphicFramePr>
        <p:xfrm>
          <a:off x="1449388" y="2843213"/>
          <a:ext cx="6211887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Document" r:id="rId5" imgW="6235917" imgH="4249381" progId="Word.Document.12">
                  <p:embed/>
                </p:oleObj>
              </mc:Choice>
              <mc:Fallback>
                <p:oleObj name="Document" r:id="rId5" imgW="6235917" imgH="4249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49388" y="2843213"/>
                        <a:ext cx="6211887" cy="421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620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Project Need: Safety!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7010400" cy="4038600"/>
          </a:xfrm>
        </p:spPr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Federal Safety Grant</a:t>
            </a:r>
          </a:p>
          <a:p>
            <a:pPr lvl="1"/>
            <a:r>
              <a:rPr lang="en-US" dirty="0" smtClean="0"/>
              <a:t>Using the 2010 data point, the City applied for and was awarded federal dollars from the Hazard </a:t>
            </a:r>
            <a:r>
              <a:rPr lang="en-US" dirty="0"/>
              <a:t>Elimination Safety Program (HES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$624,000</a:t>
            </a:r>
          </a:p>
          <a:p>
            <a:pPr lvl="1"/>
            <a:r>
              <a:rPr lang="en-US" dirty="0" smtClean="0"/>
              <a:t>Additional dollars from the City, Springs Utilities, and RTA will complete the Project.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75000"/>
                </a:schemeClr>
              </a:solidFill>
              <a:latin typeface="Lao UI" panose="020B0502040204020203" pitchFamily="34" charset="0"/>
              <a:cs typeface="Lao UI" panose="020B050204020402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kdiekelman\Desktop\Printers Parkway Open House\Conflict Diagram_4-leg Inter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8427">
            <a:off x="651081" y="2813145"/>
            <a:ext cx="4267200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76200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0967B0"/>
                </a:solidFill>
                <a:latin typeface="Optima"/>
                <a:cs typeface="Optima"/>
              </a:rPr>
              <a:t>Project Need: Safety!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18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6858000" cy="2514600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latin typeface="Lao UI" panose="020B0502040204020203" pitchFamily="34" charset="0"/>
                <a:cs typeface="Lao UI" panose="020B0502040204020203" pitchFamily="34" charset="0"/>
              </a:rPr>
              <a:t>Reduce conflict points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2" descr="C:\Users\kdiekelman\Desktop\Printers Parkway Open House\Median Conflict Diagram safety-iss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30982">
            <a:off x="4684875" y="2597468"/>
            <a:ext cx="4998393" cy="32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519" y="5721866"/>
            <a:ext cx="247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 Total Conflict Points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44919" y="5874266"/>
            <a:ext cx="2479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42 Total Conflict Points</a:t>
            </a:r>
          </a:p>
        </p:txBody>
      </p:sp>
    </p:spTree>
    <p:extLst>
      <p:ext uri="{BB962C8B-B14F-4D97-AF65-F5344CB8AC3E}">
        <p14:creationId xmlns:p14="http://schemas.microsoft.com/office/powerpoint/2010/main" val="153527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OC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A83B62481624D8F14E43F83D54A10" ma:contentTypeVersion="0" ma:contentTypeDescription="Create a new document." ma:contentTypeScope="" ma:versionID="1d529d5fcf35f5088dfff3e64aa12eb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5473F71-CBA6-4D86-939D-3E5072729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09ADDA5-1C1C-4BEC-90F0-87A769D67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E2A79A-AC68-43C3-B262-F805BE351588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OC</Template>
  <TotalTime>5154</TotalTime>
  <Words>158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City OC</vt:lpstr>
      <vt:lpstr>Acrobat Document</vt:lpstr>
      <vt:lpstr>Document</vt:lpstr>
      <vt:lpstr>Printers Parkway and  Parkside Drive Roundabout</vt:lpstr>
      <vt:lpstr>PowerPoint Presentation</vt:lpstr>
      <vt:lpstr>PowerPoint Presentation</vt:lpstr>
      <vt:lpstr>Project Overview</vt:lpstr>
      <vt:lpstr>Project Need: Safety!</vt:lpstr>
      <vt:lpstr>Project Need: Safety!</vt:lpstr>
      <vt:lpstr>Project Need: Safety!</vt:lpstr>
      <vt:lpstr>Project Need: Safety!</vt:lpstr>
      <vt:lpstr>Project Need: Safety!</vt:lpstr>
      <vt:lpstr>PowerPoint Presentation</vt:lpstr>
      <vt:lpstr>Project Need: Safety!</vt:lpstr>
      <vt:lpstr>Schedule</vt:lpstr>
      <vt:lpstr>PowerPoint Presentation</vt:lpstr>
    </vt:vector>
  </TitlesOfParts>
  <Company>City of Colorado Springs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Fabos, Jamie</dc:creator>
  <cp:lastModifiedBy>Diekelman, Kevin</cp:lastModifiedBy>
  <cp:revision>60</cp:revision>
  <cp:lastPrinted>2019-04-22T22:33:29Z</cp:lastPrinted>
  <dcterms:created xsi:type="dcterms:W3CDTF">2016-02-17T18:13:51Z</dcterms:created>
  <dcterms:modified xsi:type="dcterms:W3CDTF">2019-04-24T19:36:27Z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0x010100B34A83B62481624D8F14E43F83D54A10</vt:lpwstr>
  </property>
</Properties>
</file>