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9"/>
  </p:notesMasterIdLst>
  <p:sldIdLst>
    <p:sldId id="256" r:id="rId5"/>
    <p:sldId id="257" r:id="rId6"/>
    <p:sldId id="27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67B0"/>
    <a:srgbClr val="0A5FA1"/>
    <a:srgbClr val="2F58A9"/>
    <a:srgbClr val="2A3DA9"/>
    <a:srgbClr val="0C3AA9"/>
    <a:srgbClr val="0F41BD"/>
    <a:srgbClr val="243DCA"/>
    <a:srgbClr val="1F2ECA"/>
    <a:srgbClr val="FFD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849" autoAdjust="0"/>
  </p:normalViewPr>
  <p:slideViewPr>
    <p:cSldViewPr>
      <p:cViewPr>
        <p:scale>
          <a:sx n="73" d="100"/>
          <a:sy n="73" d="100"/>
        </p:scale>
        <p:origin x="-123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A081BB-D3C7-4797-9F61-6FDCE37CB64D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DE6DC3-DADD-4C5C-929A-D9FDDC00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04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2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8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9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0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19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1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8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4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8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9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769D2-BC31-4C4C-9A60-62163DF8AE18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384BD-07A6-42D2-AC98-A7F6267EB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7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loradosprings.gov/publicartco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4648200"/>
            <a:ext cx="3167772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  <a:t>Public Art</a:t>
            </a:r>
            <a:b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</a:br>
            <a:r>
              <a:rPr lang="en-US" dirty="0" smtClean="0">
                <a:solidFill>
                  <a:srgbClr val="0967B0"/>
                </a:solidFill>
                <a:latin typeface="Optima"/>
                <a:cs typeface="Optima"/>
              </a:rPr>
              <a:t>Master Plan</a:t>
            </a:r>
            <a:endParaRPr lang="en-US" dirty="0">
              <a:solidFill>
                <a:srgbClr val="0967B0"/>
              </a:solidFill>
              <a:latin typeface="Optima"/>
              <a:cs typeface="Optima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685800" y="3124200"/>
            <a:ext cx="6400800" cy="16002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2400" dirty="0" smtClean="0">
                <a:latin typeface="Lao UI" panose="020B0502040204020203" pitchFamily="34" charset="0"/>
                <a:cs typeface="Lao UI" panose="020B0502040204020203" pitchFamily="34" charset="0"/>
              </a:rPr>
              <a:t>City Council Work Session</a:t>
            </a:r>
            <a:endParaRPr lang="en-US" sz="2400" dirty="0" smtClean="0">
              <a:latin typeface="Lao UI" panose="020B0502040204020203" pitchFamily="34" charset="0"/>
              <a:cs typeface="Lao UI" panose="020B0502040204020203" pitchFamily="34" charset="0"/>
            </a:endParaRPr>
          </a:p>
          <a:p>
            <a:pPr algn="l"/>
            <a:endParaRPr lang="en-US" sz="2400" dirty="0" smtClean="0">
              <a:latin typeface="Lao UI" panose="020B0502040204020203" pitchFamily="34" charset="0"/>
              <a:cs typeface="Lao UI" panose="020B0502040204020203" pitchFamily="34" charset="0"/>
            </a:endParaRPr>
          </a:p>
          <a:p>
            <a:pPr algn="l"/>
            <a:r>
              <a:rPr lang="en-US" sz="2400" dirty="0" smtClean="0">
                <a:latin typeface="Lao UI" panose="020B0502040204020203" pitchFamily="34" charset="0"/>
                <a:cs typeface="Lao UI" panose="020B0502040204020203" pitchFamily="34" charset="0"/>
              </a:rPr>
              <a:t>PRESENTATION DATE: </a:t>
            </a:r>
          </a:p>
          <a:p>
            <a:pPr algn="l"/>
            <a:r>
              <a:rPr lang="en-US" sz="2400" dirty="0" smtClean="0">
                <a:latin typeface="Lao UI" panose="020B0502040204020203" pitchFamily="34" charset="0"/>
                <a:cs typeface="Lao UI" panose="020B0502040204020203" pitchFamily="34" charset="0"/>
              </a:rPr>
              <a:t>November 9, 2020</a:t>
            </a:r>
            <a:endParaRPr lang="en-US" sz="2400" dirty="0" smtClean="0">
              <a:latin typeface="Lao UI" panose="020B0502040204020203" pitchFamily="34" charset="0"/>
              <a:cs typeface="Lao UI" panose="020B0502040204020203" pitchFamily="34" charset="0"/>
            </a:endParaRPr>
          </a:p>
          <a:p>
            <a:pPr algn="l"/>
            <a:r>
              <a:rPr lang="en-US" sz="2400" dirty="0" smtClean="0">
                <a:latin typeface="Lao UI" panose="020B0502040204020203" pitchFamily="34" charset="0"/>
                <a:cs typeface="Lao UI" panose="020B0502040204020203" pitchFamily="34" charset="0"/>
              </a:rPr>
              <a:t/>
            </a:r>
            <a:br>
              <a:rPr lang="en-US" sz="2400" dirty="0" smtClean="0">
                <a:latin typeface="Lao UI" panose="020B0502040204020203" pitchFamily="34" charset="0"/>
                <a:cs typeface="Lao UI" panose="020B0502040204020203" pitchFamily="34" charset="0"/>
              </a:rPr>
            </a:br>
            <a:endParaRPr lang="en-US" sz="2400" dirty="0">
              <a:latin typeface="Lao UI" panose="020B0502040204020203" pitchFamily="34" charset="0"/>
              <a:cs typeface="Lao UI" panose="020B0502040204020203" pitchFamily="34" charset="0"/>
            </a:endParaRPr>
          </a:p>
          <a:p>
            <a:pPr algn="l"/>
            <a:endParaRPr lang="en-US" dirty="0"/>
          </a:p>
        </p:txBody>
      </p:sp>
      <p:pic>
        <p:nvPicPr>
          <p:cNvPr id="1026" name="Picture 2" descr="https://coloradosprings.gov/sites/default/files/public_art_master_plan_deer_consultant_imag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7800" y="1143000"/>
            <a:ext cx="3356542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63397" y="6290701"/>
            <a:ext cx="3699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“I’ve Been Dreaming to Be a Tree” by </a:t>
            </a:r>
            <a:r>
              <a:rPr lang="en-US" sz="1200" dirty="0" err="1"/>
              <a:t>B</a:t>
            </a:r>
            <a:r>
              <a:rPr lang="en-US" sz="1200" dirty="0" err="1" smtClean="0"/>
              <a:t>yeong</a:t>
            </a:r>
            <a:r>
              <a:rPr lang="en-US" sz="1200" dirty="0" smtClean="0"/>
              <a:t> Doo Moon</a:t>
            </a:r>
          </a:p>
          <a:p>
            <a:pPr algn="ctr"/>
            <a:r>
              <a:rPr lang="en-US" sz="1200" dirty="0" smtClean="0"/>
              <a:t>Donated by Community Ventures, 2018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038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all" dirty="0"/>
              <a:t>Recommended Goals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39686"/>
            <a:ext cx="9143999" cy="40943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CB11C"/>
                </a:solidFill>
                <a:latin typeface="Fjalla One" panose="02000506040000020004" pitchFamily="2" charset="0"/>
              </a:rPr>
              <a:t>GOAL 5: </a:t>
            </a:r>
            <a:r>
              <a:rPr lang="en-US" sz="3200" b="1" dirty="0" smtClean="0"/>
              <a:t>Promote </a:t>
            </a:r>
            <a:r>
              <a:rPr lang="en-US" sz="3200" b="1" dirty="0"/>
              <a:t>and foster </a:t>
            </a:r>
            <a:r>
              <a:rPr lang="en-US" sz="3200" b="1" dirty="0" smtClean="0"/>
              <a:t>the creative </a:t>
            </a:r>
            <a:r>
              <a:rPr lang="en-US" sz="3200" b="1" dirty="0"/>
              <a:t>economy 	</a:t>
            </a: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1: </a:t>
            </a:r>
            <a:r>
              <a:rPr lang="en-US" sz="2400" dirty="0" smtClean="0"/>
              <a:t>Making </a:t>
            </a:r>
            <a:r>
              <a:rPr lang="en-US" sz="2400" dirty="0"/>
              <a:t>it easy to hire local artists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2:</a:t>
            </a:r>
            <a:r>
              <a:rPr lang="en-US" sz="2400" dirty="0"/>
              <a:t> Market and promote artists </a:t>
            </a:r>
            <a:br>
              <a:rPr lang="en-US" sz="2400" dirty="0"/>
            </a:br>
            <a:r>
              <a:rPr lang="en-US" sz="2400" dirty="0"/>
              <a:t>		        and the </a:t>
            </a:r>
            <a:r>
              <a:rPr lang="en-US" sz="2400" dirty="0" smtClean="0"/>
              <a:t>art collection</a:t>
            </a:r>
            <a:endParaRPr lang="en-US" sz="2400" dirty="0"/>
          </a:p>
        </p:txBody>
      </p:sp>
      <p:pic>
        <p:nvPicPr>
          <p:cNvPr id="6" name="Picture 5" descr="A picture containing object, lamp&#10;&#10;Description automatically generated">
            <a:extLst>
              <a:ext uri="{FF2B5EF4-FFF2-40B4-BE49-F238E27FC236}">
                <a16:creationId xmlns:a16="http://schemas.microsoft.com/office/drawing/2014/main" xmlns="" id="{F0DA0595-34D8-4F11-B8E5-8EADEA272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048000"/>
            <a:ext cx="3502881" cy="345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all" dirty="0"/>
              <a:t>Recommended Goals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1774371"/>
            <a:ext cx="9144000" cy="42676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FCB11C"/>
                </a:solidFill>
                <a:latin typeface="Fjalla One" panose="02000506040000020004" pitchFamily="2" charset="0"/>
              </a:rPr>
              <a:t>GOAL 6: </a:t>
            </a:r>
            <a:r>
              <a:rPr lang="en-US" sz="3200" b="1" dirty="0" smtClean="0">
                <a:latin typeface="Fjalla One" panose="02000506040000020004" pitchFamily="2" charset="0"/>
              </a:rPr>
              <a:t>C</a:t>
            </a:r>
            <a:r>
              <a:rPr lang="en-US" sz="3200" b="1" dirty="0" smtClean="0"/>
              <a:t>reate an Olympic-level </a:t>
            </a:r>
            <a:r>
              <a:rPr lang="en-US" sz="3200" b="1" dirty="0"/>
              <a:t>public art collection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1:</a:t>
            </a:r>
            <a:r>
              <a:rPr lang="en-US" sz="2400" dirty="0"/>
              <a:t> Develop a gold medal public art collection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2:</a:t>
            </a:r>
            <a:r>
              <a:rPr lang="en-US" sz="2400" dirty="0"/>
              <a:t> Emphasize process over product</a:t>
            </a:r>
          </a:p>
        </p:txBody>
      </p:sp>
      <p:pic>
        <p:nvPicPr>
          <p:cNvPr id="6" name="Picture 5" descr="A picture containing light&#10;&#10;Description automatically generated">
            <a:extLst>
              <a:ext uri="{FF2B5EF4-FFF2-40B4-BE49-F238E27FC236}">
                <a16:creationId xmlns:a16="http://schemas.microsoft.com/office/drawing/2014/main" xmlns="" id="{39393650-E660-4740-9615-0A1CE73A0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3533503"/>
            <a:ext cx="3796825" cy="309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all" dirty="0"/>
              <a:t>Recommended Goals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1850571"/>
            <a:ext cx="9143998" cy="408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Maintain </a:t>
            </a:r>
            <a:r>
              <a:rPr lang="en-US" sz="3200" b="1" dirty="0"/>
              <a:t>public art collection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1:</a:t>
            </a:r>
            <a:r>
              <a:rPr lang="en-US" sz="2400" dirty="0"/>
              <a:t> Conduct regular public art collection assessments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2:</a:t>
            </a:r>
            <a:r>
              <a:rPr lang="en-US" sz="2400" dirty="0"/>
              <a:t> Maintain existing assets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3:</a:t>
            </a:r>
            <a:r>
              <a:rPr lang="en-US" sz="2400" dirty="0"/>
              <a:t> Evaluate the funding for maintenance </a:t>
            </a:r>
            <a:br>
              <a:rPr lang="en-US" sz="2400" dirty="0"/>
            </a:br>
            <a:r>
              <a:rPr lang="en-US" sz="2400" dirty="0"/>
              <a:t>		        and adjust accordingly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xmlns="" id="{D04F1CC0-D3E3-4947-A6A8-F7067F5D2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3581400"/>
            <a:ext cx="3047619" cy="3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cap="all" dirty="0" smtClean="0"/>
              <a:t>Public Art Commission Representatives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8305" y="1730148"/>
            <a:ext cx="9143998" cy="408350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</p:txBody>
      </p:sp>
      <p:pic>
        <p:nvPicPr>
          <p:cNvPr id="2051" name="Picture 3" descr="H:\OutdoorSculpture\City-Owned Outdoor Sculpture Individual Folders\Volunteers\Volunteers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78168" y="1524000"/>
            <a:ext cx="3561032" cy="4748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34000" y="6272042"/>
            <a:ext cx="3561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“Volunteers” by Christopher Weed</a:t>
            </a:r>
          </a:p>
          <a:p>
            <a:pPr algn="ctr"/>
            <a:r>
              <a:rPr lang="en-US" sz="1200" dirty="0" smtClean="0"/>
              <a:t>Donated by the Friends of Mesa Road Garden, 2017</a:t>
            </a:r>
            <a:endParaRPr lang="en-US" sz="1200" dirty="0"/>
          </a:p>
        </p:txBody>
      </p:sp>
      <p:sp>
        <p:nvSpPr>
          <p:cNvPr id="9" name="Content Placeholder 1"/>
          <p:cNvSpPr>
            <a:spLocks noGrp="1"/>
          </p:cNvSpPr>
          <p:nvPr>
            <p:ph idx="1"/>
          </p:nvPr>
        </p:nvSpPr>
        <p:spPr>
          <a:xfrm>
            <a:off x="248968" y="2412120"/>
            <a:ext cx="5029200" cy="2971801"/>
          </a:xfrm>
        </p:spPr>
        <p:txBody>
          <a:bodyPr>
            <a:normAutofit/>
          </a:bodyPr>
          <a:lstStyle/>
          <a:p>
            <a:r>
              <a:rPr lang="en-US" dirty="0" smtClean="0"/>
              <a:t>Bernard Byers</a:t>
            </a:r>
            <a:br>
              <a:rPr lang="en-US" dirty="0" smtClean="0"/>
            </a:br>
            <a:r>
              <a:rPr lang="en-US" dirty="0" smtClean="0"/>
              <a:t>Chair</a:t>
            </a:r>
          </a:p>
          <a:p>
            <a:endParaRPr lang="en-US" dirty="0"/>
          </a:p>
          <a:p>
            <a:r>
              <a:rPr lang="en-US" dirty="0" smtClean="0"/>
              <a:t>Sandy Friedman</a:t>
            </a:r>
            <a:br>
              <a:rPr lang="en-US" dirty="0" smtClean="0"/>
            </a:br>
            <a:r>
              <a:rPr lang="en-US" dirty="0" smtClean="0"/>
              <a:t>Vice Chair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14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QUESTIONS / DISCUSSION</a:t>
            </a:r>
          </a:p>
        </p:txBody>
      </p:sp>
    </p:spTree>
    <p:extLst>
      <p:ext uri="{BB962C8B-B14F-4D97-AF65-F5344CB8AC3E}">
        <p14:creationId xmlns:p14="http://schemas.microsoft.com/office/powerpoint/2010/main" val="317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924800" cy="838200"/>
          </a:xfrm>
        </p:spPr>
        <p:txBody>
          <a:bodyPr>
            <a:normAutofit/>
          </a:bodyPr>
          <a:lstStyle/>
          <a:p>
            <a:pPr algn="l"/>
            <a:r>
              <a:rPr lang="en-US" cap="all" dirty="0" smtClean="0"/>
              <a:t>Plan Links</a:t>
            </a:r>
            <a:endParaRPr lang="en-US" dirty="0">
              <a:latin typeface="Optima"/>
              <a:cs typeface="Optima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2209800"/>
            <a:ext cx="4258492" cy="3382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draft plan, appendix, toolkit, and presentation is available here: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>
                <a:hlinkClick r:id="rId3"/>
              </a:rPr>
              <a:t>https://coloradosprings.gov/publicartcos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 descr="H:\OutdoorSculpture\City-Owned Outdoor Sculpture Individual Folders\Julie Penrose Fountain\JuliePenrose Fountain images\JP fountain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2057400"/>
            <a:ext cx="46482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27350" y="5638800"/>
            <a:ext cx="3832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“Julie Penrose Fountain”” by Bill Burgess and David Barber</a:t>
            </a:r>
          </a:p>
          <a:p>
            <a:pPr algn="ctr"/>
            <a:r>
              <a:rPr lang="en-US" sz="1200" dirty="0" smtClean="0"/>
              <a:t>Donated by the El </a:t>
            </a:r>
            <a:r>
              <a:rPr lang="en-US" sz="1200" dirty="0" err="1" smtClean="0"/>
              <a:t>Pomar</a:t>
            </a:r>
            <a:r>
              <a:rPr lang="en-US" sz="1200" dirty="0" smtClean="0"/>
              <a:t> Foundation, 2007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1319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924800" cy="838200"/>
          </a:xfrm>
        </p:spPr>
        <p:txBody>
          <a:bodyPr>
            <a:normAutofit/>
          </a:bodyPr>
          <a:lstStyle/>
          <a:p>
            <a:pPr algn="l"/>
            <a:r>
              <a:rPr lang="en-US" cap="all" dirty="0" smtClean="0"/>
              <a:t>Public Engagement</a:t>
            </a:r>
            <a:endParaRPr lang="en-US" dirty="0">
              <a:latin typeface="Optima"/>
              <a:cs typeface="Optima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2400" y="1524000"/>
            <a:ext cx="50292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Steering Committee leadership</a:t>
            </a:r>
          </a:p>
          <a:p>
            <a:r>
              <a:rPr lang="en-US" dirty="0" smtClean="0"/>
              <a:t>Focus group meetings with over 30 Stakeholders</a:t>
            </a:r>
          </a:p>
          <a:p>
            <a:r>
              <a:rPr lang="en-US" dirty="0" smtClean="0"/>
              <a:t>PAC </a:t>
            </a:r>
            <a:r>
              <a:rPr lang="en-US" dirty="0" smtClean="0"/>
              <a:t>review and i</a:t>
            </a:r>
            <a:r>
              <a:rPr lang="en-US" dirty="0" smtClean="0"/>
              <a:t>nput</a:t>
            </a:r>
          </a:p>
          <a:p>
            <a:r>
              <a:rPr lang="en-US" dirty="0" smtClean="0"/>
              <a:t>929 survey responses</a:t>
            </a:r>
          </a:p>
          <a:p>
            <a:r>
              <a:rPr lang="en-US" dirty="0" smtClean="0"/>
              <a:t>Multiple community engagement events</a:t>
            </a:r>
          </a:p>
          <a:p>
            <a:r>
              <a:rPr lang="en-US" dirty="0" err="1" smtClean="0"/>
              <a:t>Textizen</a:t>
            </a:r>
            <a:r>
              <a:rPr lang="en-US" dirty="0" smtClean="0"/>
              <a:t> surveys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6135469"/>
            <a:ext cx="28480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“Trailblazer” by Fred </a:t>
            </a:r>
            <a:r>
              <a:rPr lang="en-US" sz="1200" dirty="0" err="1" smtClean="0"/>
              <a:t>Darpino</a:t>
            </a:r>
            <a:endParaRPr lang="en-US" sz="1200" dirty="0" smtClean="0"/>
          </a:p>
          <a:p>
            <a:pPr algn="ctr"/>
            <a:r>
              <a:rPr lang="en-US" sz="1200" dirty="0" smtClean="0"/>
              <a:t>Donated by Community Ventures, 2009</a:t>
            </a:r>
          </a:p>
          <a:p>
            <a:pPr algn="ctr"/>
            <a:r>
              <a:rPr lang="en-US" sz="1200" dirty="0" smtClean="0"/>
              <a:t>Repaired and relocated to ATB Park, 2020</a:t>
            </a:r>
            <a:endParaRPr lang="en-US" sz="1200" dirty="0"/>
          </a:p>
        </p:txBody>
      </p:sp>
      <p:pic>
        <p:nvPicPr>
          <p:cNvPr id="3074" name="Picture 2" descr="H:\OutdoorSculpture\City-Owned Outdoor Sculpture Individual Folders\Trailblazer\Trailblazer Instalation July 22, 2020\Trailblazer relocation 2020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3429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65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Summary of Key Findings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9AD04868-2A54-0545-A6B8-C02DC76FF08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825625"/>
            <a:ext cx="8305800" cy="435133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200" dirty="0"/>
              <a:t>A sustained, permanent public art program is desired by the community. </a:t>
            </a:r>
            <a:r>
              <a:rPr lang="en-US" sz="2200" dirty="0" smtClean="0"/>
              <a:t>This </a:t>
            </a:r>
            <a:r>
              <a:rPr lang="en-US" sz="2200" dirty="0"/>
              <a:t>can only happen with the city’s participation.</a:t>
            </a:r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r>
              <a:rPr lang="en-US" sz="2200" dirty="0"/>
              <a:t>Public art is unequally distributed around the city.</a:t>
            </a:r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r>
              <a:rPr lang="en-US" sz="2200" dirty="0"/>
              <a:t>The Colorado Springs community would benefit from having a “public art expert” on city staff.</a:t>
            </a:r>
          </a:p>
          <a:p>
            <a:pPr marL="342900" indent="-342900">
              <a:buFont typeface="+mj-lt"/>
              <a:buAutoNum type="arabicPeriod"/>
            </a:pPr>
            <a:endParaRPr lang="en-US" sz="2200" dirty="0"/>
          </a:p>
          <a:p>
            <a:pPr marL="342900" indent="-342900">
              <a:buFont typeface="+mj-lt"/>
              <a:buAutoNum type="arabicPeriod"/>
            </a:pPr>
            <a:r>
              <a:rPr lang="en-US" sz="2200" dirty="0" err="1" smtClean="0"/>
              <a:t>PlanCOS</a:t>
            </a:r>
            <a:r>
              <a:rPr lang="en-US" sz="2200" dirty="0" smtClean="0"/>
              <a:t> </a:t>
            </a:r>
            <a:r>
              <a:rPr lang="en-US" sz="2200" dirty="0"/>
              <a:t>and other guiding documents recommend that we “integrate arts, culture and education as part of the planning process.”</a:t>
            </a:r>
          </a:p>
        </p:txBody>
      </p:sp>
    </p:spTree>
    <p:extLst>
      <p:ext uri="{BB962C8B-B14F-4D97-AF65-F5344CB8AC3E}">
        <p14:creationId xmlns:p14="http://schemas.microsoft.com/office/powerpoint/2010/main" val="387423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Summary of Key Findings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9AD04868-2A54-0545-A6B8-C02DC76FF08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825625"/>
            <a:ext cx="8305800" cy="50323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2200" dirty="0"/>
              <a:t>Developers have a positive view of public art and want a smooth, enticing process to include more of it in their projects.</a:t>
            </a:r>
          </a:p>
          <a:p>
            <a:pPr marL="457200" indent="-457200">
              <a:buFont typeface="+mj-lt"/>
              <a:buAutoNum type="arabicPeriod" startAt="5"/>
            </a:pPr>
            <a:endParaRPr lang="en-US" sz="5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/>
              <a:t>Public art needs stronger support at a policy level. This will require more education, political support and </a:t>
            </a:r>
            <a:r>
              <a:rPr lang="en-US" sz="2200" dirty="0" smtClean="0"/>
              <a:t>advocacy. The </a:t>
            </a:r>
            <a:r>
              <a:rPr lang="en-US" sz="2200" dirty="0"/>
              <a:t>Colorado Springs community would benefit from having a “public art expert” on city staff.</a:t>
            </a:r>
          </a:p>
          <a:p>
            <a:pPr marL="457200" indent="-457200">
              <a:buFont typeface="+mj-lt"/>
              <a:buAutoNum type="arabicPeriod" startAt="5"/>
            </a:pPr>
            <a:endParaRPr lang="en-US" sz="8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/>
              <a:t>The time is right to jump-start a public art program.</a:t>
            </a:r>
          </a:p>
          <a:p>
            <a:pPr marL="457200" indent="-457200">
              <a:buFont typeface="+mj-lt"/>
              <a:buAutoNum type="arabicPeriod" startAt="5"/>
            </a:pPr>
            <a:endParaRPr lang="en-US" sz="8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/>
              <a:t>Public art commission has a passive role that doesn’t allow for effectiveness.</a:t>
            </a:r>
          </a:p>
          <a:p>
            <a:pPr marL="457200" indent="-457200">
              <a:buFont typeface="+mj-lt"/>
              <a:buAutoNum type="arabicPeriod" startAt="5"/>
            </a:pPr>
            <a:endParaRPr lang="en-US" sz="8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/>
              <a:t>A regional cultural plan is on the horizon.</a:t>
            </a:r>
          </a:p>
        </p:txBody>
      </p:sp>
    </p:spTree>
    <p:extLst>
      <p:ext uri="{BB962C8B-B14F-4D97-AF65-F5344CB8AC3E}">
        <p14:creationId xmlns:p14="http://schemas.microsoft.com/office/powerpoint/2010/main" val="387423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cap="all" dirty="0"/>
              <a:t>Recommended </a:t>
            </a:r>
            <a:r>
              <a:rPr lang="en-US" cap="all" dirty="0" smtClean="0"/>
              <a:t>Goals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5"/>
            <a:ext cx="9144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</a:t>
            </a:r>
            <a:r>
              <a:rPr lang="en-US" b="1" dirty="0" smtClean="0">
                <a:solidFill>
                  <a:srgbClr val="FCB11C"/>
                </a:solidFill>
                <a:latin typeface="Fjalla One" panose="02000506040000020004" pitchFamily="2" charset="0"/>
              </a:rPr>
              <a:t>GOAL </a:t>
            </a:r>
            <a:r>
              <a:rPr lang="en-US" b="1" dirty="0">
                <a:solidFill>
                  <a:srgbClr val="FCB11C"/>
                </a:solidFill>
                <a:latin typeface="Fjalla One" panose="02000506040000020004" pitchFamily="2" charset="0"/>
              </a:rPr>
              <a:t>1: </a:t>
            </a:r>
            <a:r>
              <a:rPr lang="en-US" b="1" dirty="0" smtClean="0">
                <a:solidFill>
                  <a:srgbClr val="FCB11C"/>
                </a:solidFill>
                <a:latin typeface="Fjalla One" panose="02000506040000020004" pitchFamily="2" charset="0"/>
              </a:rPr>
              <a:t> </a:t>
            </a:r>
            <a:r>
              <a:rPr lang="en-US" sz="3200" b="1" dirty="0" smtClean="0"/>
              <a:t>Begin </a:t>
            </a:r>
            <a:r>
              <a:rPr lang="en-US" sz="3200" b="1" dirty="0"/>
              <a:t>boldly and sustain momentum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1: </a:t>
            </a:r>
            <a:r>
              <a:rPr lang="en-US" sz="2400" dirty="0"/>
              <a:t>Commission a special </a:t>
            </a:r>
            <a:br>
              <a:rPr lang="en-US" sz="2400" dirty="0"/>
            </a:br>
            <a:r>
              <a:rPr lang="en-US" sz="2400" dirty="0"/>
              <a:t>		       </a:t>
            </a:r>
            <a:r>
              <a:rPr lang="en-US" sz="2400" dirty="0" smtClean="0"/>
              <a:t>sesquicentennial </a:t>
            </a:r>
            <a:r>
              <a:rPr lang="en-US" sz="2400" dirty="0"/>
              <a:t>project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xmlns="" id="{B3222C2A-6C5C-4DBD-8BA6-D68ACAB3E4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618" y="2667000"/>
            <a:ext cx="3352381" cy="37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58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all" dirty="0"/>
              <a:t>Recommended Goals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1825625"/>
            <a:ext cx="9174330" cy="503237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200" b="1" dirty="0"/>
              <a:t> </a:t>
            </a:r>
            <a:r>
              <a:rPr lang="en-US" sz="3200" b="1" dirty="0" smtClean="0">
                <a:solidFill>
                  <a:srgbClr val="FCB11C"/>
                </a:solidFill>
                <a:latin typeface="Fjalla One" panose="02000506040000020004" pitchFamily="2" charset="0"/>
              </a:rPr>
              <a:t>GOAL </a:t>
            </a:r>
            <a:r>
              <a:rPr lang="en-US" sz="3200" b="1" dirty="0">
                <a:solidFill>
                  <a:srgbClr val="FCB11C"/>
                </a:solidFill>
                <a:latin typeface="Fjalla One" panose="02000506040000020004" pitchFamily="2" charset="0"/>
              </a:rPr>
              <a:t>2: </a:t>
            </a:r>
            <a:r>
              <a:rPr lang="en-US" sz="3200" b="1" dirty="0" smtClean="0"/>
              <a:t>Demonstrate </a:t>
            </a:r>
            <a:r>
              <a:rPr lang="en-US" sz="3200" b="1" dirty="0"/>
              <a:t>dedication to public art</a:t>
            </a:r>
            <a:endParaRPr lang="en-US" sz="8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1: </a:t>
            </a:r>
            <a:r>
              <a:rPr lang="en-US" sz="2400" dirty="0"/>
              <a:t>Designate a public art expert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2: </a:t>
            </a:r>
            <a:r>
              <a:rPr lang="en-US" sz="2400" dirty="0"/>
              <a:t>Evaluate and redefine the role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        of </a:t>
            </a:r>
            <a:r>
              <a:rPr lang="en-US" sz="2400" dirty="0"/>
              <a:t>the public art commission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3: </a:t>
            </a:r>
            <a:r>
              <a:rPr lang="en-US" sz="2400" dirty="0"/>
              <a:t>Structure the public art program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4: </a:t>
            </a:r>
            <a:r>
              <a:rPr lang="en-US" sz="2400" dirty="0"/>
              <a:t>Lead and collaborate with organizations creating public art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5:</a:t>
            </a:r>
            <a:r>
              <a:rPr lang="en-US" sz="2400" dirty="0"/>
              <a:t> Collaborate with city departments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6: </a:t>
            </a:r>
            <a:r>
              <a:rPr lang="en-US" sz="2400" dirty="0"/>
              <a:t>Advocate for sustainable funding for public art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FD47E7FC-5789-49C9-95F8-5AB35E396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057400"/>
            <a:ext cx="2847976" cy="2826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58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all" dirty="0"/>
              <a:t>Recommended Goals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61456"/>
            <a:ext cx="9143999" cy="4833031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800" b="1" dirty="0" smtClean="0">
                <a:solidFill>
                  <a:srgbClr val="FCB11C"/>
                </a:solidFill>
                <a:latin typeface="Fjalla One" panose="02000506040000020004" pitchFamily="2" charset="0"/>
              </a:rPr>
              <a:t>GOAL </a:t>
            </a:r>
            <a:r>
              <a:rPr lang="en-US" sz="2800" b="1" dirty="0">
                <a:solidFill>
                  <a:srgbClr val="FCB11C"/>
                </a:solidFill>
                <a:latin typeface="Fjalla One" panose="02000506040000020004" pitchFamily="2" charset="0"/>
              </a:rPr>
              <a:t>3: </a:t>
            </a:r>
            <a:r>
              <a:rPr lang="en-US" sz="3100" b="1" dirty="0" smtClean="0"/>
              <a:t>Encourage </a:t>
            </a:r>
            <a:r>
              <a:rPr lang="en-US" sz="3100" b="1" dirty="0"/>
              <a:t>and incentivize </a:t>
            </a:r>
            <a:r>
              <a:rPr lang="en-US" sz="3100" b="1" dirty="0" err="1"/>
              <a:t>placemaking</a:t>
            </a:r>
            <a:r>
              <a:rPr lang="en-US" sz="3100" b="1" dirty="0"/>
              <a:t> </a:t>
            </a:r>
            <a:r>
              <a:rPr lang="en-US" sz="3100" b="1" dirty="0" smtClean="0"/>
              <a:t>		</a:t>
            </a:r>
            <a:endParaRPr lang="en-US" dirty="0" smtClean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400" b="1" dirty="0" smtClean="0"/>
              <a:t>Strategy 1: </a:t>
            </a:r>
            <a:r>
              <a:rPr lang="en-US" sz="2400" dirty="0" smtClean="0"/>
              <a:t>Provide incentives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24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2:</a:t>
            </a:r>
            <a:r>
              <a:rPr lang="en-US" sz="2400" dirty="0"/>
              <a:t> Create incentives for public art in </a:t>
            </a:r>
            <a:br>
              <a:rPr lang="en-US" sz="2400" dirty="0"/>
            </a:br>
            <a:r>
              <a:rPr lang="en-US" sz="2400" dirty="0"/>
              <a:t>		</a:t>
            </a:r>
            <a:r>
              <a:rPr lang="en-US" sz="2400" dirty="0" smtClean="0"/>
              <a:t> established </a:t>
            </a:r>
            <a:r>
              <a:rPr lang="en-US" sz="2400" dirty="0"/>
              <a:t>and developing arts districts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24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3:</a:t>
            </a:r>
            <a:r>
              <a:rPr lang="en-US" sz="2400" dirty="0"/>
              <a:t> Make it easier to include art in new </a:t>
            </a:r>
            <a:r>
              <a:rPr lang="en-US" sz="2400" dirty="0" smtClean="0"/>
              <a:t>				    	 developments</a:t>
            </a:r>
            <a:endParaRPr lang="en-US" sz="2400" dirty="0"/>
          </a:p>
          <a:p>
            <a:pPr marL="457200" lvl="1" indent="0">
              <a:lnSpc>
                <a:spcPct val="100000"/>
              </a:lnSpc>
              <a:buNone/>
            </a:pPr>
            <a:endParaRPr lang="en-US" sz="24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2400" b="1" dirty="0" smtClean="0"/>
              <a:t>Strategy </a:t>
            </a:r>
            <a:r>
              <a:rPr lang="en-US" sz="2400" b="1" dirty="0"/>
              <a:t>4:</a:t>
            </a:r>
            <a:r>
              <a:rPr lang="en-US" sz="2400" dirty="0"/>
              <a:t> Advocate for a public art </a:t>
            </a:r>
            <a:r>
              <a:rPr lang="en-US" sz="2400" dirty="0" smtClean="0"/>
              <a:t>in the URA process</a:t>
            </a:r>
            <a:endParaRPr lang="en-US" sz="2400" dirty="0"/>
          </a:p>
        </p:txBody>
      </p:sp>
      <p:pic>
        <p:nvPicPr>
          <p:cNvPr id="7" name="Picture 6" descr="A picture containing shirt&#10;&#10;Description automatically generated">
            <a:extLst>
              <a:ext uri="{FF2B5EF4-FFF2-40B4-BE49-F238E27FC236}">
                <a16:creationId xmlns:a16="http://schemas.microsoft.com/office/drawing/2014/main" xmlns="" id="{6CB8D0DD-7FC3-4466-AB5D-13432BD6D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7776" y="3733800"/>
            <a:ext cx="2426224" cy="238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14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all" dirty="0"/>
              <a:t>Recommended Goals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7DC2C61-7699-AF40-99D9-59DA38431C5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1839686"/>
            <a:ext cx="9143998" cy="42960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CB11C"/>
                </a:solidFill>
                <a:latin typeface="Fjalla One" panose="02000506040000020004" pitchFamily="2" charset="0"/>
              </a:rPr>
              <a:t>GOAL </a:t>
            </a:r>
            <a:r>
              <a:rPr lang="en-US" b="1" dirty="0">
                <a:solidFill>
                  <a:srgbClr val="FCB11C"/>
                </a:solidFill>
                <a:latin typeface="Fjalla One" panose="02000506040000020004" pitchFamily="2" charset="0"/>
              </a:rPr>
              <a:t>4:</a:t>
            </a:r>
            <a:r>
              <a:rPr lang="en-US" sz="3200" b="1" dirty="0" smtClean="0"/>
              <a:t> </a:t>
            </a:r>
            <a:r>
              <a:rPr lang="en-US" sz="3200" b="1" dirty="0"/>
              <a:t>Place art throughout the city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1:</a:t>
            </a:r>
            <a:r>
              <a:rPr lang="en-US" sz="2400" dirty="0"/>
              <a:t> Focus on opportunity areas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Strategy 2:</a:t>
            </a:r>
            <a:r>
              <a:rPr lang="en-US" sz="2400" dirty="0"/>
              <a:t> Develop a neighborhood grant program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84D81680-B1FF-4C6C-913C-5C15B825CA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1188" y="3975096"/>
            <a:ext cx="3219476" cy="28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3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4A83B62481624D8F14E43F83D54A10" ma:contentTypeVersion="0" ma:contentTypeDescription="Create a new document." ma:contentTypeScope="" ma:versionID="1d529d5fcf35f5088dfff3e64aa12ebb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09ADDA5-1C1C-4BEC-90F0-87A769D671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473F71-CBA6-4D86-939D-3E5072729A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98E2A79A-AC68-43C3-B262-F805BE351588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36934</TotalTime>
  <Words>400</Words>
  <Application>Microsoft Office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Public Art Master Plan</vt:lpstr>
      <vt:lpstr>Plan Links</vt:lpstr>
      <vt:lpstr>Public Engagement</vt:lpstr>
      <vt:lpstr>Summary of Key Findings</vt:lpstr>
      <vt:lpstr>Summary of Key Findings</vt:lpstr>
      <vt:lpstr>Recommended Goals</vt:lpstr>
      <vt:lpstr>Recommended Goals</vt:lpstr>
      <vt:lpstr>Recommended Goals</vt:lpstr>
      <vt:lpstr>Recommended Goals</vt:lpstr>
      <vt:lpstr>Recommended Goals</vt:lpstr>
      <vt:lpstr>Recommended Goals</vt:lpstr>
      <vt:lpstr>Recommended Goals</vt:lpstr>
      <vt:lpstr>Public Art Commission Representatives</vt:lpstr>
      <vt:lpstr>QUESTIONS / DISCUSSION</vt:lpstr>
    </vt:vector>
  </TitlesOfParts>
  <Company>City of Colorado Springs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Fabos, Jamie</dc:creator>
  <cp:lastModifiedBy>Mayberry, Matt</cp:lastModifiedBy>
  <cp:revision>135</cp:revision>
  <cp:lastPrinted>2019-08-06T22:45:10Z</cp:lastPrinted>
  <dcterms:created xsi:type="dcterms:W3CDTF">2016-02-17T18:13:51Z</dcterms:created>
  <dcterms:modified xsi:type="dcterms:W3CDTF">2020-10-28T15:50:51Z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0x010100B34A83B62481624D8F14E43F83D54A10</vt:lpwstr>
  </property>
</Properties>
</file>