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6"/>
  </p:notesMasterIdLst>
  <p:sldIdLst>
    <p:sldId id="256" r:id="rId2"/>
    <p:sldId id="258" r:id="rId3"/>
    <p:sldId id="313" r:id="rId4"/>
    <p:sldId id="259" r:id="rId5"/>
    <p:sldId id="273" r:id="rId6"/>
    <p:sldId id="314" r:id="rId7"/>
    <p:sldId id="315" r:id="rId8"/>
    <p:sldId id="316" r:id="rId9"/>
    <p:sldId id="317" r:id="rId10"/>
    <p:sldId id="272" r:id="rId11"/>
    <p:sldId id="261" r:id="rId12"/>
    <p:sldId id="304" r:id="rId13"/>
    <p:sldId id="305" r:id="rId14"/>
    <p:sldId id="310" r:id="rId15"/>
    <p:sldId id="279" r:id="rId16"/>
    <p:sldId id="309" r:id="rId17"/>
    <p:sldId id="306" r:id="rId18"/>
    <p:sldId id="307" r:id="rId19"/>
    <p:sldId id="269" r:id="rId20"/>
    <p:sldId id="311" r:id="rId21"/>
    <p:sldId id="260" r:id="rId22"/>
    <p:sldId id="268" r:id="rId23"/>
    <p:sldId id="312" r:id="rId24"/>
    <p:sldId id="281" r:id="rId25"/>
  </p:sldIdLst>
  <p:sldSz cx="9144000" cy="5143500" type="screen16x9"/>
  <p:notesSz cx="6858000" cy="9144000"/>
  <p:embeddedFontLst>
    <p:embeddedFont>
      <p:font typeface="Montserrat" panose="020B0604020202020204"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Gill Sans MT" panose="020B0502020104020203" pitchFamily="34" charset="0"/>
      <p:regular r:id="rId35"/>
      <p:bold r:id="rId36"/>
      <p:italic r:id="rId37"/>
      <p:boldItalic r:id="rId38"/>
    </p:embeddedFont>
    <p:embeddedFont>
      <p:font typeface="Montserrat ExtraBold" panose="020B0604020202020204" charset="0"/>
      <p:bold r:id="rId39"/>
      <p:boldItalic r:id="rId40"/>
    </p:embeddedFont>
    <p:embeddedFont>
      <p:font typeface="Cambria Math" panose="02040503050406030204" pitchFamily="18"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da, Rose M" initials="LRM" lastIdx="56" clrIdx="0">
    <p:extLst>
      <p:ext uri="{19B8F6BF-5375-455C-9EA6-DF929625EA0E}">
        <p15:presenceInfo xmlns:p15="http://schemas.microsoft.com/office/powerpoint/2012/main" userId="S-1-5-21-1050721119-2943456507-706045981-20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43F555-C26D-4090-A2EA-4DEABD44D7C1}">
  <a:tblStyle styleId="{E643F555-C26D-4090-A2EA-4DEABD44D7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1" autoAdjust="0"/>
    <p:restoredTop sz="72082" autoAdjust="0"/>
  </p:normalViewPr>
  <p:slideViewPr>
    <p:cSldViewPr snapToGrid="0">
      <p:cViewPr varScale="1">
        <p:scale>
          <a:sx n="81" d="100"/>
          <a:sy n="81" d="100"/>
        </p:scale>
        <p:origin x="450" y="66"/>
      </p:cViewPr>
      <p:guideLst/>
    </p:cSldViewPr>
  </p:slideViewPr>
  <p:notesTextViewPr>
    <p:cViewPr>
      <p:scale>
        <a:sx n="3" d="2"/>
        <a:sy n="3" d="2"/>
      </p:scale>
      <p:origin x="0" y="0"/>
    </p:cViewPr>
  </p:notesTextViewPr>
  <p:notesViewPr>
    <p:cSldViewPr snapToGrid="0">
      <p:cViewPr varScale="1">
        <p:scale>
          <a:sx n="75" d="100"/>
          <a:sy n="75" d="100"/>
        </p:scale>
        <p:origin x="283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07T09:06:59.634" idx="19">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pchp.org/member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ortal.neighborlysoftware.com/coloradospringsco/Participant/Logi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smtClean="0"/>
              <a:t>Good Afternoon, </a:t>
            </a:r>
          </a:p>
          <a:p>
            <a:endParaRPr lang="en-US" dirty="0" smtClean="0"/>
          </a:p>
          <a:p>
            <a:pPr marL="158750" indent="0">
              <a:buNone/>
            </a:pPr>
            <a:r>
              <a:rPr lang="en-US" dirty="0" smtClean="0"/>
              <a:t>My name is Naomi Clark and I am a team member with the Community Development Division for the City of Colorado Springs. This presentation is for the </a:t>
            </a:r>
            <a:r>
              <a:rPr lang="en-US" dirty="0" smtClean="0"/>
              <a:t>round </a:t>
            </a:r>
            <a:r>
              <a:rPr lang="en-US" dirty="0" smtClean="0"/>
              <a:t>2 2021 emergency solutions grant funding specifically earmarked by the Department of Housing and Urban Development to help combat the coronavirus outbreak. </a:t>
            </a:r>
          </a:p>
          <a:p>
            <a:endParaRPr lang="en-US" dirty="0" smtClean="0"/>
          </a:p>
          <a:p>
            <a:pPr marL="158750" indent="0">
              <a:buNone/>
            </a:pPr>
            <a:r>
              <a:rPr lang="en-US" dirty="0" smtClean="0"/>
              <a:t>Today’s presentation will focus on all the information and details organizations will need to successfully determine their eligibility</a:t>
            </a:r>
            <a:r>
              <a:rPr lang="en-US" baseline="0" dirty="0" smtClean="0"/>
              <a:t> and requirements </a:t>
            </a:r>
            <a:r>
              <a:rPr lang="en-US" dirty="0" smtClean="0"/>
              <a:t>to apply for these funds.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71478115a7_1_17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71478115a7_1_17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smtClean="0">
                <a:solidFill>
                  <a:schemeClr val="tx2"/>
                </a:solidFill>
                <a:latin typeface="Gill Sans MT" panose="020B0502020104020203" pitchFamily="34" charset="0"/>
              </a:rPr>
              <a:t>In </a:t>
            </a:r>
            <a:r>
              <a:rPr lang="en-US" sz="1100" dirty="0" smtClean="0">
                <a:solidFill>
                  <a:schemeClr val="tx2"/>
                </a:solidFill>
                <a:latin typeface="Gill Sans MT" panose="020B0502020104020203" pitchFamily="34" charset="0"/>
              </a:rPr>
              <a:t>compliance with the ESG interim rule all ESG </a:t>
            </a:r>
            <a:r>
              <a:rPr lang="en-US" sz="1100" dirty="0" err="1" smtClean="0">
                <a:solidFill>
                  <a:schemeClr val="tx2"/>
                </a:solidFill>
                <a:latin typeface="Gill Sans MT" panose="020B0502020104020203" pitchFamily="34" charset="0"/>
              </a:rPr>
              <a:t>subrecipients</a:t>
            </a:r>
            <a:r>
              <a:rPr lang="en-US" sz="1100" dirty="0" smtClean="0">
                <a:solidFill>
                  <a:schemeClr val="tx2"/>
                </a:solidFill>
                <a:latin typeface="Gill Sans MT" panose="020B0502020104020203" pitchFamily="34" charset="0"/>
              </a:rPr>
              <a:t> within the PPCOC service area must coordinate and integrate, to the maximum extent practicable, ESG-funded activities targeted to people experiencing homelessness within that area to provide a strategic, community-wide system to prevent and end homelessness.</a:t>
            </a:r>
          </a:p>
          <a:p>
            <a:endParaRPr lang="en-US" sz="1100" dirty="0" smtClean="0">
              <a:latin typeface="Gill Sans MT" panose="020B0502020104020203" pitchFamily="34" charset="0"/>
            </a:endParaRPr>
          </a:p>
          <a:p>
            <a:pPr marL="158750" indent="0">
              <a:buNone/>
            </a:pPr>
            <a:r>
              <a:rPr lang="en-US" sz="1100" b="1"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The City requires that all </a:t>
            </a:r>
            <a:r>
              <a:rPr lang="en-US" sz="1100" b="1" dirty="0" err="1"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subrecipients</a:t>
            </a:r>
            <a:r>
              <a:rPr lang="en-US" sz="1100" b="1"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 service providers </a:t>
            </a:r>
            <a:r>
              <a:rPr lang="en-US" sz="1100" b="1"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will adhere to the following: </a:t>
            </a:r>
            <a:endParaRPr lang="en-US" sz="1100" b="1"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endParaRPr>
          </a:p>
          <a:p>
            <a:pPr marL="457200" indent="-298450"/>
            <a:r>
              <a:rPr lang="en-US" sz="1100" dirty="0" smtClean="0">
                <a:solidFill>
                  <a:schemeClr val="tx2"/>
                </a:solidFill>
                <a:latin typeface="Gill Sans MT" panose="020B0502020104020203" pitchFamily="34" charset="0"/>
              </a:rPr>
              <a:t>Participate in the coordinated assessment system </a:t>
            </a:r>
          </a:p>
          <a:p>
            <a:pPr marL="457200" indent="-298450"/>
            <a:r>
              <a:rPr lang="en-US" sz="1100" dirty="0" smtClean="0">
                <a:solidFill>
                  <a:schemeClr val="tx2"/>
                </a:solidFill>
                <a:latin typeface="Gill Sans MT" panose="020B0502020104020203" pitchFamily="34" charset="0"/>
              </a:rPr>
              <a:t>Establish a staff member as a point of contact for other case managers and members of the </a:t>
            </a:r>
            <a:r>
              <a:rPr lang="en-US" sz="1100" dirty="0" err="1" smtClean="0">
                <a:solidFill>
                  <a:schemeClr val="tx2"/>
                </a:solidFill>
                <a:latin typeface="Gill Sans MT" panose="020B0502020104020203" pitchFamily="34" charset="0"/>
              </a:rPr>
              <a:t>PPCoC</a:t>
            </a:r>
            <a:r>
              <a:rPr lang="en-US" sz="1100" dirty="0" smtClean="0">
                <a:solidFill>
                  <a:schemeClr val="tx2"/>
                </a:solidFill>
                <a:latin typeface="Gill Sans MT" panose="020B0502020104020203" pitchFamily="34" charset="0"/>
              </a:rPr>
              <a:t> (Pikes Peak Continuum of Care). </a:t>
            </a:r>
          </a:p>
          <a:p>
            <a:pPr marL="457200" indent="-298450"/>
            <a:r>
              <a:rPr lang="en-US" sz="1100" dirty="0" smtClean="0">
                <a:solidFill>
                  <a:schemeClr val="tx2"/>
                </a:solidFill>
                <a:latin typeface="Gill Sans MT" panose="020B0502020104020203" pitchFamily="34" charset="0"/>
              </a:rPr>
              <a:t>Attend all coordinated training for case managers within the homeless provider system. </a:t>
            </a:r>
          </a:p>
          <a:p>
            <a:pPr marL="158750" indent="0">
              <a:buNone/>
            </a:pPr>
            <a:endParaRPr lang="en-US" sz="1100"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endParaRPr>
          </a:p>
          <a:p>
            <a:pPr marL="158750" indent="0">
              <a:buNone/>
            </a:pPr>
            <a:r>
              <a:rPr lang="en-US" sz="1100"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Exceptions </a:t>
            </a:r>
            <a:r>
              <a:rPr lang="en-US" sz="1100"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to Coordinated Entry requirement: </a:t>
            </a:r>
          </a:p>
          <a:p>
            <a:pPr marL="457200" indent="-298450"/>
            <a:r>
              <a:rPr lang="en-US" sz="1100" dirty="0" smtClean="0">
                <a:solidFill>
                  <a:schemeClr val="tx2"/>
                </a:solidFill>
                <a:latin typeface="Gill Sans MT" panose="020B0502020104020203" pitchFamily="34" charset="0"/>
              </a:rPr>
              <a:t>Domestic violence service providers </a:t>
            </a:r>
            <a:endParaRPr lang="en-US" sz="1100" i="1" dirty="0" smtClean="0">
              <a:solidFill>
                <a:schemeClr val="tx2"/>
              </a:solidFill>
              <a:latin typeface="Gill Sans MT" panose="020B0502020104020203" pitchFamily="34" charset="0"/>
            </a:endParaRPr>
          </a:p>
          <a:p>
            <a:pPr marL="457200" indent="-298450"/>
            <a:r>
              <a:rPr lang="en-US" sz="1100" dirty="0" smtClean="0">
                <a:solidFill>
                  <a:schemeClr val="tx2"/>
                </a:solidFill>
                <a:latin typeface="Gill Sans MT" panose="020B0502020104020203" pitchFamily="34" charset="0"/>
              </a:rPr>
              <a:t>Homelessness prevention programs </a:t>
            </a:r>
          </a:p>
          <a:p>
            <a:endParaRPr lang="en-US" sz="1100" dirty="0" smtClean="0">
              <a:latin typeface="Gill Sans MT" panose="020B0502020104020203" pitchFamily="34" charset="0"/>
            </a:endParaRPr>
          </a:p>
          <a:p>
            <a:pPr marL="158750" indent="0">
              <a:buNone/>
            </a:pPr>
            <a:r>
              <a:rPr lang="en-US" sz="1100" dirty="0" smtClean="0">
                <a:latin typeface="Gill Sans MT" panose="020B0502020104020203" pitchFamily="34" charset="0"/>
              </a:rPr>
              <a:t>For questions about PPCOC membership please visit </a:t>
            </a:r>
            <a:r>
              <a:rPr lang="en-US" sz="1100" dirty="0" smtClean="0">
                <a:latin typeface="Gill Sans MT" panose="020B0502020104020203" pitchFamily="34" charset="0"/>
                <a:hlinkClick r:id="rId3"/>
              </a:rPr>
              <a:t>www.ppchp.org/members/</a:t>
            </a:r>
            <a:r>
              <a:rPr lang="en-US" sz="1100" dirty="0" smtClean="0">
                <a:latin typeface="Gill Sans MT" panose="020B0502020104020203" pitchFamily="34" charset="0"/>
              </a:rPr>
              <a:t> </a:t>
            </a:r>
          </a:p>
          <a:p>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15071d22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15071d22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latin typeface="Montserrat" panose="020B0604020202020204" charset="0"/>
              </a:rPr>
              <a:t>All applicants must be assessed to determine eligibility for receipt of ESG-funded services. Client Assessment and determination of ESG eligibility includes the cost of staff time to complete an intake/or assessment even if it’s determined from the evaluation the applicant is not eligible for ESG program assistance.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There are a few important pieces of information to note: </a:t>
            </a:r>
          </a:p>
          <a:p>
            <a:pPr>
              <a:buFont typeface="Arial" panose="020B0604020202020204" pitchFamily="34" charset="0"/>
              <a:buChar char="•"/>
            </a:pPr>
            <a:r>
              <a:rPr lang="en-US" sz="1100" dirty="0" err="1" smtClean="0">
                <a:solidFill>
                  <a:schemeClr val="tx2">
                    <a:lumMod val="75000"/>
                  </a:schemeClr>
                </a:solidFill>
                <a:latin typeface="Gill Sans MT" panose="020B0502020104020203" pitchFamily="34" charset="0"/>
              </a:rPr>
              <a:t>Subrecipients</a:t>
            </a:r>
            <a:r>
              <a:rPr lang="en-US" sz="1100" dirty="0" smtClean="0">
                <a:solidFill>
                  <a:schemeClr val="tx2">
                    <a:lumMod val="75000"/>
                  </a:schemeClr>
                </a:solidFill>
                <a:latin typeface="Gill Sans MT" panose="020B0502020104020203" pitchFamily="34" charset="0"/>
              </a:rPr>
              <a:t> are responsible for determining and documenting client eligibility</a:t>
            </a:r>
          </a:p>
          <a:p>
            <a:endParaRPr lang="en-US" sz="1100" dirty="0" smtClean="0">
              <a:solidFill>
                <a:schemeClr val="tx2">
                  <a:lumMod val="75000"/>
                </a:schemeClr>
              </a:solidFill>
              <a:latin typeface="Gill Sans MT" panose="020B0502020104020203" pitchFamily="34" charset="0"/>
            </a:endParaRPr>
          </a:p>
          <a:p>
            <a:pPr>
              <a:buFont typeface="Arial" panose="020B0604020202020204" pitchFamily="34" charset="0"/>
              <a:buChar char="•"/>
            </a:pPr>
            <a:r>
              <a:rPr lang="en-US" sz="1100" dirty="0" smtClean="0">
                <a:solidFill>
                  <a:schemeClr val="tx2">
                    <a:lumMod val="75000"/>
                  </a:schemeClr>
                </a:solidFill>
                <a:latin typeface="Gill Sans MT" panose="020B0502020104020203" pitchFamily="34" charset="0"/>
              </a:rPr>
              <a:t>The City of Colorado Springs will not reimburse an organization for </a:t>
            </a:r>
            <a:r>
              <a:rPr lang="en-US" sz="1100" dirty="0" smtClean="0">
                <a:solidFill>
                  <a:schemeClr val="tx2">
                    <a:lumMod val="75000"/>
                  </a:schemeClr>
                </a:solidFill>
                <a:latin typeface="Gill Sans MT" panose="020B0502020104020203" pitchFamily="34" charset="0"/>
              </a:rPr>
              <a:t>expense incurred post intake for clients with insufficient eligibility documentation. </a:t>
            </a:r>
            <a:endParaRPr lang="en-US" sz="1100" dirty="0" smtClean="0">
              <a:solidFill>
                <a:schemeClr val="tx2">
                  <a:lumMod val="75000"/>
                </a:schemeClr>
              </a:solidFill>
              <a:latin typeface="Gill Sans MT" panose="020B0502020104020203" pitchFamily="34" charset="0"/>
            </a:endParaRPr>
          </a:p>
          <a:p>
            <a:endParaRPr lang="en-US" sz="1100" dirty="0" smtClean="0">
              <a:solidFill>
                <a:schemeClr val="tx2">
                  <a:lumMod val="75000"/>
                </a:schemeClr>
              </a:solidFill>
              <a:latin typeface="Gill Sans MT" panose="020B0502020104020203" pitchFamily="34" charset="0"/>
            </a:endParaRPr>
          </a:p>
          <a:p>
            <a:pPr>
              <a:buFont typeface="Arial" panose="020B0604020202020204" pitchFamily="34" charset="0"/>
              <a:buChar char="•"/>
            </a:pPr>
            <a:r>
              <a:rPr lang="en-US" sz="1100" dirty="0" smtClean="0">
                <a:solidFill>
                  <a:schemeClr val="tx2">
                    <a:lumMod val="75000"/>
                  </a:schemeClr>
                </a:solidFill>
                <a:latin typeface="Gill Sans MT" panose="020B0502020104020203" pitchFamily="34" charset="0"/>
              </a:rPr>
              <a:t>Service providers receiving funds under the ESG Program cannot discriminate against a group of people presenting as a family based on the composition of the family. </a:t>
            </a:r>
          </a:p>
          <a:p>
            <a:endParaRPr lang="en-US" sz="1100" dirty="0" smtClean="0">
              <a:solidFill>
                <a:schemeClr val="tx2">
                  <a:lumMod val="75000"/>
                </a:schemeClr>
              </a:solidFill>
              <a:latin typeface="Gill Sans MT" panose="020B0502020104020203" pitchFamily="34" charset="0"/>
            </a:endParaRPr>
          </a:p>
          <a:p>
            <a:pPr>
              <a:buFont typeface="Arial" panose="020B0604020202020204" pitchFamily="34" charset="0"/>
              <a:buChar char="•"/>
            </a:pPr>
            <a:r>
              <a:rPr lang="en-US" sz="1100" dirty="0" err="1" smtClean="0">
                <a:solidFill>
                  <a:schemeClr val="tx2">
                    <a:lumMod val="75000"/>
                  </a:schemeClr>
                </a:solidFill>
                <a:latin typeface="Gill Sans MT" panose="020B0502020104020203" pitchFamily="34" charset="0"/>
              </a:rPr>
              <a:t>Subrecipients</a:t>
            </a:r>
            <a:r>
              <a:rPr lang="en-US" sz="1100" dirty="0" smtClean="0">
                <a:solidFill>
                  <a:schemeClr val="tx2">
                    <a:lumMod val="75000"/>
                  </a:schemeClr>
                </a:solidFill>
                <a:latin typeface="Gill Sans MT" panose="020B0502020104020203" pitchFamily="34" charset="0"/>
              </a:rPr>
              <a:t> will be expected to adhere to the </a:t>
            </a:r>
            <a:r>
              <a:rPr lang="en-US" sz="1100" b="1" u="sng" dirty="0" smtClean="0">
                <a:solidFill>
                  <a:schemeClr val="tx2">
                    <a:lumMod val="75000"/>
                  </a:schemeClr>
                </a:solidFill>
                <a:latin typeface="Gill Sans MT" panose="020B0502020104020203" pitchFamily="34" charset="0"/>
              </a:rPr>
              <a:t>reporting, performance, and outcome evaluations </a:t>
            </a:r>
            <a:r>
              <a:rPr lang="en-US" sz="1100" dirty="0" smtClean="0">
                <a:solidFill>
                  <a:schemeClr val="tx2">
                    <a:lumMod val="75000"/>
                  </a:schemeClr>
                </a:solidFill>
                <a:latin typeface="Gill Sans MT" panose="020B0502020104020203" pitchFamily="34" charset="0"/>
              </a:rPr>
              <a:t>standards as outlined in the City of Colorado Springs Written </a:t>
            </a:r>
            <a:r>
              <a:rPr lang="en-US" sz="1100" dirty="0" smtClean="0">
                <a:solidFill>
                  <a:schemeClr val="tx2">
                    <a:lumMod val="75000"/>
                  </a:schemeClr>
                </a:solidFill>
                <a:latin typeface="Gill Sans MT" panose="020B0502020104020203" pitchFamily="34" charset="0"/>
              </a:rPr>
              <a:t>Standards</a:t>
            </a:r>
            <a:r>
              <a:rPr lang="en-US" sz="1100" baseline="0" dirty="0" smtClean="0">
                <a:solidFill>
                  <a:schemeClr val="tx2">
                    <a:lumMod val="75000"/>
                  </a:schemeClr>
                </a:solidFill>
                <a:latin typeface="Gill Sans MT" panose="020B0502020104020203" pitchFamily="34" charset="0"/>
              </a:rPr>
              <a:t>, as well as HUD standards governing ESG-CV reporting. </a:t>
            </a:r>
            <a:endParaRPr lang="en-US" sz="1100" dirty="0" smtClean="0">
              <a:solidFill>
                <a:schemeClr val="tx2">
                  <a:lumMod val="75000"/>
                </a:schemeClr>
              </a:solidFill>
              <a:latin typeface="Gill Sans MT" panose="020B0502020104020203" pitchFamily="34" charset="0"/>
            </a:endParaRPr>
          </a:p>
          <a:p>
            <a:pPr marL="158750" indent="0">
              <a:buFont typeface="Arial" panose="020B0604020202020204" pitchFamily="34" charset="0"/>
              <a:buNone/>
            </a:pPr>
            <a:endParaRPr lang="en-US" sz="1100" dirty="0" smtClean="0">
              <a:solidFill>
                <a:schemeClr val="tx2">
                  <a:lumMod val="75000"/>
                </a:schemeClr>
              </a:solidFill>
              <a:latin typeface="Gill Sans MT" panose="020B0502020104020203" pitchFamily="34" charset="0"/>
            </a:endParaRPr>
          </a:p>
          <a:p>
            <a:pPr marL="158750" indent="0">
              <a:buFont typeface="Arial" panose="020B0604020202020204" pitchFamily="34" charset="0"/>
              <a:buNone/>
            </a:pPr>
            <a:r>
              <a:rPr lang="en-US" sz="1100" dirty="0" smtClean="0">
                <a:solidFill>
                  <a:schemeClr val="tx2">
                    <a:lumMod val="75000"/>
                  </a:schemeClr>
                </a:solidFill>
                <a:latin typeface="Gill Sans MT" panose="020B0502020104020203" pitchFamily="34" charset="0"/>
              </a:rPr>
              <a:t>Based</a:t>
            </a:r>
            <a:r>
              <a:rPr lang="en-US" sz="1100" baseline="0" dirty="0" smtClean="0">
                <a:solidFill>
                  <a:schemeClr val="tx2">
                    <a:lumMod val="75000"/>
                  </a:schemeClr>
                </a:solidFill>
                <a:latin typeface="Gill Sans MT" panose="020B0502020104020203" pitchFamily="34" charset="0"/>
              </a:rPr>
              <a:t> on these provisions, the City is asking organizations to record their outcomes and have meaningful benchmarks they are reaching for. </a:t>
            </a:r>
            <a:endParaRPr lang="en-US" sz="1100" dirty="0" smtClean="0">
              <a:solidFill>
                <a:schemeClr val="tx2">
                  <a:lumMod val="75000"/>
                </a:schemeClr>
              </a:solidFill>
              <a:latin typeface="Gill Sans MT" panose="020B0502020104020203" pitchFamily="34"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1478115a7_1_17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71478115a7_1_17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smtClean="0">
                <a:solidFill>
                  <a:schemeClr val="tx2">
                    <a:lumMod val="75000"/>
                  </a:schemeClr>
                </a:solidFill>
                <a:latin typeface="Gill Sans MT" panose="020B0502020104020203" pitchFamily="34" charset="0"/>
              </a:rPr>
              <a:t>Written Standards </a:t>
            </a:r>
            <a:endParaRPr lang="en-US" dirty="0" smtClean="0">
              <a:solidFill>
                <a:schemeClr val="tx2">
                  <a:lumMod val="75000"/>
                </a:schemeClr>
              </a:solidFill>
              <a:latin typeface="Gill Sans MT" panose="020B0502020104020203" pitchFamily="34" charset="0"/>
            </a:endParaRPr>
          </a:p>
          <a:p>
            <a:pPr marL="0" indent="0">
              <a:buNone/>
            </a:pPr>
            <a:r>
              <a:rPr lang="en-US" dirty="0" smtClean="0">
                <a:solidFill>
                  <a:schemeClr val="tx2">
                    <a:lumMod val="75000"/>
                  </a:schemeClr>
                </a:solidFill>
                <a:latin typeface="Gill Sans MT" panose="020B0502020104020203" pitchFamily="34" charset="0"/>
              </a:rPr>
              <a:t>The City of Colorado Springs has developed Written Standards for the use of ESG funds by service providers. These standards were created in coordination with the Pikes Peak Continuum of Care (</a:t>
            </a:r>
            <a:r>
              <a:rPr lang="en-US" dirty="0" err="1" smtClean="0">
                <a:solidFill>
                  <a:schemeClr val="tx2">
                    <a:lumMod val="75000"/>
                  </a:schemeClr>
                </a:solidFill>
                <a:latin typeface="Gill Sans MT" panose="020B0502020104020203" pitchFamily="34" charset="0"/>
              </a:rPr>
              <a:t>PPCoC</a:t>
            </a:r>
            <a:r>
              <a:rPr lang="en-US" dirty="0" smtClean="0">
                <a:solidFill>
                  <a:schemeClr val="tx2">
                    <a:lumMod val="75000"/>
                  </a:schemeClr>
                </a:solidFill>
                <a:latin typeface="Gill Sans MT" panose="020B0502020104020203" pitchFamily="34" charset="0"/>
              </a:rPr>
              <a:t>) and were formulated </a:t>
            </a:r>
            <a:r>
              <a:rPr lang="en-US" dirty="0" smtClean="0">
                <a:solidFill>
                  <a:schemeClr val="tx2">
                    <a:lumMod val="75000"/>
                  </a:schemeClr>
                </a:solidFill>
                <a:latin typeface="Gill Sans MT" panose="020B0502020104020203" pitchFamily="34" charset="0"/>
              </a:rPr>
              <a:t>to do the following: </a:t>
            </a:r>
            <a:endParaRPr lang="en-US" dirty="0" smtClean="0">
              <a:solidFill>
                <a:schemeClr val="tx2">
                  <a:lumMod val="75000"/>
                </a:schemeClr>
              </a:solidFill>
              <a:latin typeface="Gill Sans MT" panose="020B0502020104020203" pitchFamily="34" charset="0"/>
            </a:endParaRPr>
          </a:p>
          <a:p>
            <a:pPr marL="0" indent="0">
              <a:buNone/>
            </a:pPr>
            <a:endParaRPr lang="en-US" dirty="0" smtClean="0">
              <a:solidFill>
                <a:schemeClr val="tx2">
                  <a:lumMod val="75000"/>
                </a:schemeClr>
              </a:solidFill>
              <a:latin typeface="Gill Sans MT" panose="020B0502020104020203" pitchFamily="34" charset="0"/>
            </a:endParaRPr>
          </a:p>
          <a:p>
            <a:r>
              <a:rPr lang="en-US" dirty="0" smtClean="0">
                <a:solidFill>
                  <a:schemeClr val="tx2">
                    <a:lumMod val="75000"/>
                  </a:schemeClr>
                </a:solidFill>
                <a:latin typeface="Gill Sans MT" panose="020B0502020104020203" pitchFamily="34" charset="0"/>
              </a:rPr>
              <a:t>Establish community wide expectations on the operations of projects within the community </a:t>
            </a:r>
          </a:p>
          <a:p>
            <a:r>
              <a:rPr lang="en-US" dirty="0" smtClean="0">
                <a:solidFill>
                  <a:schemeClr val="tx2">
                    <a:lumMod val="75000"/>
                  </a:schemeClr>
                </a:solidFill>
                <a:latin typeface="Gill Sans MT" panose="020B0502020104020203" pitchFamily="34" charset="0"/>
              </a:rPr>
              <a:t>Ensure a system that is transparent to users and operators </a:t>
            </a:r>
          </a:p>
          <a:p>
            <a:r>
              <a:rPr lang="en-US" dirty="0" smtClean="0">
                <a:solidFill>
                  <a:schemeClr val="tx2">
                    <a:lumMod val="75000"/>
                  </a:schemeClr>
                </a:solidFill>
                <a:latin typeface="Gill Sans MT" panose="020B0502020104020203" pitchFamily="34" charset="0"/>
              </a:rPr>
              <a:t>Establish a minimum set of standards </a:t>
            </a:r>
          </a:p>
          <a:p>
            <a:endParaRPr lang="en-US" dirty="0" smtClean="0">
              <a:solidFill>
                <a:schemeClr val="tx2">
                  <a:lumMod val="75000"/>
                </a:schemeClr>
              </a:solidFill>
              <a:latin typeface="Gill Sans MT" panose="020B0502020104020203" pitchFamily="34" charset="0"/>
            </a:endParaRPr>
          </a:p>
          <a:p>
            <a:pPr marL="0" indent="0">
              <a:buNone/>
            </a:pPr>
            <a:r>
              <a:rPr lang="en-US" dirty="0" smtClean="0">
                <a:solidFill>
                  <a:schemeClr val="tx2">
                    <a:lumMod val="75000"/>
                  </a:schemeClr>
                </a:solidFill>
                <a:latin typeface="Gill Sans MT" panose="020B0502020104020203" pitchFamily="34" charset="0"/>
              </a:rPr>
              <a:t>Organizations who apply for and are awarded ESG grant funds </a:t>
            </a:r>
            <a:r>
              <a:rPr lang="en-US" b="1" u="sng" dirty="0" smtClean="0">
                <a:solidFill>
                  <a:schemeClr val="tx2">
                    <a:lumMod val="75000"/>
                  </a:schemeClr>
                </a:solidFill>
                <a:latin typeface="Gill Sans MT" panose="020B0502020104020203" pitchFamily="34" charset="0"/>
              </a:rPr>
              <a:t>must certify </a:t>
            </a:r>
            <a:r>
              <a:rPr lang="en-US" dirty="0" smtClean="0">
                <a:solidFill>
                  <a:schemeClr val="tx2">
                    <a:lumMod val="75000"/>
                  </a:schemeClr>
                </a:solidFill>
                <a:latin typeface="Gill Sans MT" panose="020B0502020104020203" pitchFamily="34" charset="0"/>
              </a:rPr>
              <a:t>that they have reviewed these standards, and understand they are expected to meet or exceed these standards upon award. Updates</a:t>
            </a:r>
            <a:r>
              <a:rPr lang="en-US" baseline="0" dirty="0" smtClean="0">
                <a:solidFill>
                  <a:schemeClr val="tx2">
                    <a:lumMod val="75000"/>
                  </a:schemeClr>
                </a:solidFill>
                <a:latin typeface="Gill Sans MT" panose="020B0502020104020203" pitchFamily="34" charset="0"/>
              </a:rPr>
              <a:t> to the ESG Written Standards are subject to change, and if awarded </a:t>
            </a:r>
            <a:r>
              <a:rPr lang="en-US" baseline="0" dirty="0" err="1" smtClean="0">
                <a:solidFill>
                  <a:schemeClr val="tx2">
                    <a:lumMod val="75000"/>
                  </a:schemeClr>
                </a:solidFill>
                <a:latin typeface="Gill Sans MT" panose="020B0502020104020203" pitchFamily="34" charset="0"/>
              </a:rPr>
              <a:t>subrecipients</a:t>
            </a:r>
            <a:r>
              <a:rPr lang="en-US" baseline="0" dirty="0" smtClean="0">
                <a:solidFill>
                  <a:schemeClr val="tx2">
                    <a:lumMod val="75000"/>
                  </a:schemeClr>
                </a:solidFill>
                <a:latin typeface="Gill Sans MT" panose="020B0502020104020203" pitchFamily="34" charset="0"/>
              </a:rPr>
              <a:t> will be expected to adhere to any updated requirements. </a:t>
            </a:r>
            <a:r>
              <a:rPr lang="en-US" dirty="0" smtClean="0">
                <a:solidFill>
                  <a:schemeClr val="tx2">
                    <a:lumMod val="75000"/>
                  </a:schemeClr>
                </a:solidFill>
                <a:latin typeface="Gill Sans MT" panose="020B0502020104020203" pitchFamily="34" charset="0"/>
              </a:rPr>
              <a:t>Please visit the </a:t>
            </a:r>
            <a:r>
              <a:rPr lang="en-US" b="1" dirty="0" smtClean="0">
                <a:solidFill>
                  <a:schemeClr val="tx2">
                    <a:lumMod val="75000"/>
                  </a:schemeClr>
                </a:solidFill>
                <a:latin typeface="Gill Sans MT" panose="020B0502020104020203" pitchFamily="34" charset="0"/>
              </a:rPr>
              <a:t>ESG information page </a:t>
            </a:r>
            <a:r>
              <a:rPr lang="en-US" dirty="0" smtClean="0">
                <a:solidFill>
                  <a:schemeClr val="tx2">
                    <a:lumMod val="75000"/>
                  </a:schemeClr>
                </a:solidFill>
                <a:latin typeface="Gill Sans MT" panose="020B0502020104020203" pitchFamily="34" charset="0"/>
              </a:rPr>
              <a:t>on the Community Development Division website for more details. </a:t>
            </a:r>
          </a:p>
        </p:txBody>
      </p:sp>
    </p:spTree>
    <p:extLst>
      <p:ext uri="{BB962C8B-B14F-4D97-AF65-F5344CB8AC3E}">
        <p14:creationId xmlns:p14="http://schemas.microsoft.com/office/powerpoint/2010/main" val="169013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715071d2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715071d2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2">
                    <a:lumMod val="75000"/>
                  </a:schemeClr>
                </a:solidFill>
                <a:latin typeface="Gill Sans MT" panose="020B0502020104020203" pitchFamily="34" charset="0"/>
              </a:rPr>
              <a:t>In addition to basic eligibility requirements there are administrative requirements outlined in the City’s Written Standards. These requirements cover the following areas: </a:t>
            </a:r>
          </a:p>
          <a:p>
            <a:pPr marL="0" marR="0" lvl="0" indent="0" algn="l" defTabSz="914400" rtl="0" eaLnBrk="1" fontAlgn="auto" latinLnBrk="0" hangingPunct="1">
              <a:lnSpc>
                <a:spcPct val="100000"/>
              </a:lnSpc>
              <a:spcBef>
                <a:spcPts val="0"/>
              </a:spcBef>
              <a:spcAft>
                <a:spcPts val="0"/>
              </a:spcAft>
              <a:buClrTx/>
              <a:buSzTx/>
              <a:buNone/>
              <a:tabLst/>
              <a:defRPr/>
            </a:pPr>
            <a:endParaRPr lang="en-US" sz="1100" b="1" dirty="0" smtClean="0">
              <a:solidFill>
                <a:schemeClr val="tx2">
                  <a:lumMod val="75000"/>
                </a:schemeClr>
              </a:solidFill>
              <a:latin typeface="Gill Sans MT" panose="020B0502020104020203" pitchFamily="34" charset="0"/>
            </a:endParaRPr>
          </a:p>
          <a:p>
            <a:pPr marL="171450" marR="0" lvl="0" indent="-171450" algn="l" defTabSz="914400" rtl="0" eaLnBrk="1" fontAlgn="auto" latinLnBrk="0" hangingPunct="1">
              <a:lnSpc>
                <a:spcPct val="100000"/>
              </a:lnSpc>
              <a:spcBef>
                <a:spcPts val="0"/>
              </a:spcBef>
              <a:spcAft>
                <a:spcPts val="0"/>
              </a:spcAft>
              <a:buClrTx/>
              <a:buSzTx/>
              <a:tabLst/>
              <a:defRPr/>
            </a:pPr>
            <a:r>
              <a:rPr lang="en-US" sz="1100" b="0" dirty="0" smtClean="0">
                <a:solidFill>
                  <a:schemeClr val="tx2">
                    <a:lumMod val="75000"/>
                  </a:schemeClr>
                </a:solidFill>
              </a:rPr>
              <a:t>Termination, grievance and conflict of interest </a:t>
            </a:r>
            <a:r>
              <a:rPr lang="en-US" sz="1100" b="0" dirty="0" smtClean="0">
                <a:solidFill>
                  <a:schemeClr val="tx2">
                    <a:lumMod val="75000"/>
                  </a:schemeClr>
                </a:solidFill>
              </a:rPr>
              <a:t>policies, </a:t>
            </a:r>
            <a:r>
              <a:rPr lang="en-US" sz="1100" b="0" dirty="0" smtClean="0">
                <a:solidFill>
                  <a:schemeClr val="tx2">
                    <a:lumMod val="75000"/>
                  </a:schemeClr>
                </a:solidFill>
              </a:rPr>
              <a:t>Fair housing </a:t>
            </a:r>
            <a:r>
              <a:rPr lang="en-US" sz="1100" b="0" dirty="0" smtClean="0">
                <a:solidFill>
                  <a:schemeClr val="tx2">
                    <a:lumMod val="75000"/>
                  </a:schemeClr>
                </a:solidFill>
              </a:rPr>
              <a:t>requirements, </a:t>
            </a:r>
            <a:r>
              <a:rPr lang="en-US" sz="1100" b="0" dirty="0" smtClean="0">
                <a:solidFill>
                  <a:schemeClr val="tx2">
                    <a:lumMod val="75000"/>
                  </a:schemeClr>
                </a:solidFill>
              </a:rPr>
              <a:t>Equal access </a:t>
            </a:r>
            <a:r>
              <a:rPr lang="en-US" sz="1100" b="0" dirty="0" smtClean="0">
                <a:solidFill>
                  <a:schemeClr val="tx2">
                    <a:lumMod val="75000"/>
                  </a:schemeClr>
                </a:solidFill>
              </a:rPr>
              <a:t>requirements, </a:t>
            </a:r>
            <a:r>
              <a:rPr lang="en-US" sz="1100" b="0" dirty="0" smtClean="0">
                <a:solidFill>
                  <a:schemeClr val="tx2">
                    <a:lumMod val="75000"/>
                  </a:schemeClr>
                </a:solidFill>
              </a:rPr>
              <a:t>Habitability standards  and Lead based paint requirements .</a:t>
            </a:r>
          </a:p>
          <a:p>
            <a:pPr marL="0" marR="0" lvl="0" indent="0" algn="l" defTabSz="914400" rtl="0" eaLnBrk="1" fontAlgn="auto" latinLnBrk="0" hangingPunct="1">
              <a:lnSpc>
                <a:spcPct val="100000"/>
              </a:lnSpc>
              <a:spcBef>
                <a:spcPts val="0"/>
              </a:spcBef>
              <a:spcAft>
                <a:spcPts val="0"/>
              </a:spcAft>
              <a:buClrTx/>
              <a:buSzTx/>
              <a:buNone/>
              <a:tabLst/>
              <a:defRPr/>
            </a:pPr>
            <a:endParaRPr lang="en-US" sz="1100" b="0" dirty="0" smtClean="0"/>
          </a:p>
          <a:p>
            <a:pPr marL="0" marR="0" lvl="0" indent="0" algn="l" defTabSz="914400" rtl="0" eaLnBrk="1" fontAlgn="auto" latinLnBrk="0" hangingPunct="1">
              <a:lnSpc>
                <a:spcPct val="100000"/>
              </a:lnSpc>
              <a:spcBef>
                <a:spcPts val="0"/>
              </a:spcBef>
              <a:spcAft>
                <a:spcPts val="0"/>
              </a:spcAft>
              <a:buClrTx/>
              <a:buSzTx/>
              <a:buNone/>
              <a:tabLst/>
              <a:defRPr/>
            </a:pPr>
            <a:r>
              <a:rPr lang="en-US" sz="1100" b="0" dirty="0" err="1" smtClean="0"/>
              <a:t>Subrecipients</a:t>
            </a:r>
            <a:r>
              <a:rPr lang="en-US" sz="1100" b="0" dirty="0" smtClean="0"/>
              <a:t> </a:t>
            </a:r>
            <a:r>
              <a:rPr lang="en-US" sz="1100" b="0" dirty="0" smtClean="0"/>
              <a:t>must establish and maintain sufficient records to enable the city and HUD to determine whether ESG requirements are being met. </a:t>
            </a:r>
            <a:r>
              <a:rPr lang="en-US" sz="1100" b="0" dirty="0" err="1" smtClean="0"/>
              <a:t>subrecipients</a:t>
            </a:r>
            <a:r>
              <a:rPr lang="en-US" sz="1100" b="0" dirty="0" smtClean="0"/>
              <a:t> </a:t>
            </a:r>
            <a:r>
              <a:rPr lang="en-US" sz="1100" b="0" dirty="0" smtClean="0"/>
              <a:t>must also </a:t>
            </a:r>
            <a:r>
              <a:rPr lang="en-US" sz="1100" b="0" dirty="0" smtClean="0"/>
              <a:t>keep documentation showing that ESG grant funds were spent on allowable costs in accordance with the requirements for eligible activities and must maintain all the case file records. This includes records for persons seeking assistance determined to be ineligible. </a:t>
            </a:r>
          </a:p>
          <a:p>
            <a:pPr marL="0" marR="0" lvl="0" indent="0" algn="l" defTabSz="914400" rtl="0" eaLnBrk="1" fontAlgn="auto" latinLnBrk="0" hangingPunct="1">
              <a:lnSpc>
                <a:spcPct val="100000"/>
              </a:lnSpc>
              <a:spcBef>
                <a:spcPts val="0"/>
              </a:spcBef>
              <a:spcAft>
                <a:spcPts val="0"/>
              </a:spcAft>
              <a:buClrTx/>
              <a:buSzTx/>
              <a:buNone/>
              <a:tabLst/>
              <a:defRPr/>
            </a:pPr>
            <a:r>
              <a:rPr lang="en-US" sz="1050" b="0" dirty="0" smtClean="0"/>
              <a:t>Please </a:t>
            </a:r>
            <a:r>
              <a:rPr lang="en-US" sz="1050" b="0" dirty="0" smtClean="0"/>
              <a:t>be sure you have carefully and fully reviewed the city's Written Standards for information on each of the listed administrative requirements. </a:t>
            </a:r>
            <a:endParaRPr dirty="0"/>
          </a:p>
        </p:txBody>
      </p:sp>
    </p:spTree>
    <p:extLst>
      <p:ext uri="{BB962C8B-B14F-4D97-AF65-F5344CB8AC3E}">
        <p14:creationId xmlns:p14="http://schemas.microsoft.com/office/powerpoint/2010/main" val="268898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cs typeface="Lao UI" panose="020B0502040204020203" pitchFamily="34" charset="0"/>
              </a:rPr>
              <a:t>Record Keeping</a:t>
            </a:r>
          </a:p>
          <a:p>
            <a:pPr marL="158750" indent="0">
              <a:buNone/>
            </a:pPr>
            <a:r>
              <a:rPr lang="en-US" dirty="0" smtClean="0">
                <a:latin typeface="Gill Sans MT" panose="020B0502020104020203" pitchFamily="34" charset="0"/>
                <a:cs typeface="Lao UI" panose="020B0502040204020203" pitchFamily="34" charset="0"/>
              </a:rPr>
              <a:t>HUD requires that the City of Colorado Springs keep records on file that are</a:t>
            </a:r>
            <a:r>
              <a:rPr lang="en-US" b="1" u="sng" dirty="0" smtClean="0">
                <a:latin typeface="Gill Sans MT" panose="020B0502020104020203" pitchFamily="34" charset="0"/>
                <a:cs typeface="Lao UI" panose="020B0502040204020203" pitchFamily="34" charset="0"/>
              </a:rPr>
              <a:t> accurate, complete, and orderly</a:t>
            </a:r>
            <a:r>
              <a:rPr lang="en-US" dirty="0" smtClean="0">
                <a:latin typeface="Gill Sans MT" panose="020B0502020104020203" pitchFamily="34" charset="0"/>
                <a:cs typeface="Lao UI" panose="020B0502040204020203" pitchFamily="34" charset="0"/>
              </a:rPr>
              <a:t>. As such, all awarded organizations are also responsible for maintaining their records in the same </a:t>
            </a:r>
            <a:r>
              <a:rPr lang="en-US" b="1" u="sng" dirty="0" smtClean="0">
                <a:latin typeface="Gill Sans MT" panose="020B0502020104020203" pitchFamily="34" charset="0"/>
                <a:cs typeface="Lao UI" panose="020B0502040204020203" pitchFamily="34" charset="0"/>
              </a:rPr>
              <a:t>accurate, complete, and orderly fashion.</a:t>
            </a:r>
            <a:r>
              <a:rPr lang="en-US" dirty="0" smtClean="0">
                <a:latin typeface="Gill Sans MT" panose="020B0502020104020203" pitchFamily="34" charset="0"/>
                <a:cs typeface="Lao UI" panose="020B0502040204020203" pitchFamily="34" charset="0"/>
              </a:rPr>
              <a:t> </a:t>
            </a:r>
            <a:r>
              <a:rPr lang="en-US" dirty="0" err="1" smtClean="0">
                <a:latin typeface="Gill Sans MT" panose="020B0502020104020203" pitchFamily="34" charset="0"/>
                <a:cs typeface="Lao UI" panose="020B0502040204020203" pitchFamily="34" charset="0"/>
              </a:rPr>
              <a:t>Subrecipients</a:t>
            </a:r>
            <a:r>
              <a:rPr lang="en-US" dirty="0" smtClean="0">
                <a:latin typeface="Gill Sans MT" panose="020B0502020104020203" pitchFamily="34" charset="0"/>
                <a:cs typeface="Lao UI" panose="020B0502040204020203" pitchFamily="34" charset="0"/>
              </a:rPr>
              <a:t> are responsible for maintaining records in at least 3 major categories: </a:t>
            </a:r>
          </a:p>
          <a:p>
            <a:pPr marL="171450" indent="-171450"/>
            <a:r>
              <a:rPr lang="en-US" b="1" dirty="0" smtClean="0">
                <a:latin typeface="Gill Sans MT" panose="020B0502020104020203" pitchFamily="34" charset="0"/>
                <a:cs typeface="Lao UI" panose="020B0502040204020203" pitchFamily="34" charset="0"/>
              </a:rPr>
              <a:t>Administrative Records</a:t>
            </a:r>
          </a:p>
          <a:p>
            <a:pPr marL="171450" indent="-171450"/>
            <a:r>
              <a:rPr lang="en-US" b="1" dirty="0" smtClean="0">
                <a:latin typeface="Gill Sans MT" panose="020B0502020104020203" pitchFamily="34" charset="0"/>
                <a:cs typeface="Lao UI" panose="020B0502040204020203" pitchFamily="34" charset="0"/>
              </a:rPr>
              <a:t>Financial Records</a:t>
            </a:r>
          </a:p>
          <a:p>
            <a:pPr marL="171450" indent="-171450"/>
            <a:r>
              <a:rPr lang="en-US" b="1" dirty="0" smtClean="0">
                <a:latin typeface="Gill Sans MT" panose="020B0502020104020203" pitchFamily="34" charset="0"/>
                <a:cs typeface="Lao UI" panose="020B0502040204020203" pitchFamily="34" charset="0"/>
              </a:rPr>
              <a:t>Project/Case Files</a:t>
            </a:r>
          </a:p>
          <a:p>
            <a:pPr marL="158750" indent="0">
              <a:buNone/>
            </a:pPr>
            <a:endParaRPr lang="en-US" dirty="0" smtClean="0">
              <a:latin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latin typeface="Gill Sans MT" panose="020B0502020104020203" pitchFamily="34" charset="0"/>
              </a:rPr>
              <a:t>These records must be maintained for the </a:t>
            </a:r>
            <a:r>
              <a:rPr lang="en-US" b="1" u="sng" dirty="0" smtClean="0">
                <a:latin typeface="Gill Sans MT" panose="020B0502020104020203" pitchFamily="34" charset="0"/>
              </a:rPr>
              <a:t>duration of the awarded grant plus 6 years. </a:t>
            </a:r>
            <a:r>
              <a:rPr lang="en-US" sz="1100" dirty="0" smtClean="0">
                <a:solidFill>
                  <a:schemeClr val="tx1"/>
                </a:solidFill>
                <a:latin typeface="Montserrat" panose="020B0604020202020204" charset="0"/>
              </a:rPr>
              <a:t>The City reserves the right to request these records for review at any time.</a:t>
            </a:r>
          </a:p>
          <a:p>
            <a:pPr marL="158750" indent="0">
              <a:buNone/>
            </a:pPr>
            <a:endParaRPr lang="en-US" dirty="0" smtClean="0">
              <a:latin typeface="Gill Sans MT" panose="020B0502020104020203" pitchFamily="34" charset="0"/>
            </a:endParaRPr>
          </a:p>
          <a:p>
            <a:pPr marL="15875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Reporting</a:t>
            </a:r>
            <a:endParaRPr lang="en-US" sz="1100" b="1" dirty="0" smtClean="0">
              <a:ln>
                <a:noFill/>
              </a:ln>
              <a:effectLst/>
              <a:latin typeface="Gill Sans MT" panose="020B0502020104020203" pitchFamily="34" charset="0"/>
            </a:endParaRPr>
          </a:p>
          <a:p>
            <a:pPr marL="158750" indent="0">
              <a:buNone/>
            </a:pPr>
            <a:r>
              <a:rPr lang="en-US" dirty="0" smtClean="0">
                <a:latin typeface="Gill Sans MT" panose="020B0502020104020203" pitchFamily="34" charset="0"/>
              </a:rPr>
              <a:t>Requests for reports </a:t>
            </a:r>
            <a:r>
              <a:rPr lang="en-US" dirty="0" smtClean="0">
                <a:latin typeface="Gill Sans MT" panose="020B0502020104020203" pitchFamily="34" charset="0"/>
              </a:rPr>
              <a:t>are</a:t>
            </a:r>
            <a:r>
              <a:rPr lang="en-US" baseline="0" dirty="0" smtClean="0">
                <a:latin typeface="Gill Sans MT" panose="020B0502020104020203" pitchFamily="34" charset="0"/>
              </a:rPr>
              <a:t> requested</a:t>
            </a:r>
            <a:r>
              <a:rPr lang="en-US" dirty="0" smtClean="0">
                <a:latin typeface="Gill Sans MT" panose="020B0502020104020203" pitchFamily="34" charset="0"/>
              </a:rPr>
              <a:t>: </a:t>
            </a:r>
            <a:endParaRPr lang="en-US" dirty="0" smtClean="0">
              <a:latin typeface="Gill Sans MT" panose="020B0502020104020203"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Gill Sans MT" panose="020B0502020104020203" pitchFamily="34" charset="0"/>
              </a:rPr>
              <a:t>Quarterly</a:t>
            </a:r>
            <a:endParaRPr lang="en-US" dirty="0" smtClean="0">
              <a:latin typeface="Gill Sans MT" panose="020B0502020104020203"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Gill Sans MT" panose="020B0502020104020203" pitchFamily="34" charset="0"/>
              </a:rPr>
              <a:t>Or</a:t>
            </a:r>
            <a:r>
              <a:rPr lang="en-US" baseline="0" dirty="0" smtClean="0">
                <a:latin typeface="Gill Sans MT" panose="020B0502020104020203" pitchFamily="34" charset="0"/>
              </a:rPr>
              <a:t> </a:t>
            </a:r>
            <a:r>
              <a:rPr lang="en-US" dirty="0" smtClean="0">
                <a:latin typeface="Gill Sans MT" panose="020B0502020104020203" pitchFamily="34" charset="0"/>
              </a:rPr>
              <a:t>upon</a:t>
            </a:r>
            <a:r>
              <a:rPr lang="en-US" baseline="0" dirty="0" smtClean="0">
                <a:latin typeface="Gill Sans MT" panose="020B0502020104020203" pitchFamily="34" charset="0"/>
              </a:rPr>
              <a:t> request based on </a:t>
            </a:r>
            <a:r>
              <a:rPr lang="en-US" baseline="0" dirty="0" smtClean="0">
                <a:latin typeface="Gill Sans MT" panose="020B0502020104020203" pitchFamily="34" charset="0"/>
              </a:rPr>
              <a:t>required </a:t>
            </a:r>
            <a:r>
              <a:rPr lang="en-US" baseline="0" dirty="0" smtClean="0">
                <a:latin typeface="Gill Sans MT" panose="020B0502020104020203" pitchFamily="34" charset="0"/>
              </a:rPr>
              <a:t>compliance visit </a:t>
            </a:r>
            <a:endParaRPr lang="en-US" dirty="0" smtClean="0">
              <a:latin typeface="Gill Sans MT" panose="020B0502020104020203" pitchFamily="34" charset="0"/>
            </a:endParaRPr>
          </a:p>
          <a:p>
            <a:pPr marL="285750" indent="-285750">
              <a:buFont typeface="Arial" panose="020B0604020202020204" pitchFamily="34" charset="0"/>
              <a:buChar char="•"/>
            </a:pPr>
            <a:endParaRPr lang="en-US" dirty="0" smtClean="0">
              <a:latin typeface="Gill Sans MT" panose="020B0502020104020203" pitchFamily="34" charset="0"/>
            </a:endParaRPr>
          </a:p>
          <a:p>
            <a:pPr algn="ctr"/>
            <a:endParaRPr lang="en-US" sz="1100" i="1" u="sng" dirty="0" smtClean="0">
              <a:solidFill>
                <a:schemeClr val="bg1"/>
              </a:solidFill>
              <a:latin typeface="Montserrat" panose="020B0604020202020204" charset="0"/>
            </a:endParaRPr>
          </a:p>
          <a:p>
            <a:pPr marL="158750" indent="0">
              <a:buNone/>
            </a:pPr>
            <a:r>
              <a:rPr lang="en-US" sz="1100" dirty="0" smtClean="0">
                <a:solidFill>
                  <a:schemeClr val="bg1"/>
                </a:solidFill>
                <a:latin typeface="Montserrat" panose="020B0604020202020204" charset="0"/>
              </a:rPr>
              <a:t>Applicants should understand that, if awarded, their performance in maintaining accurate, complete, timely, and orderly reports and records will be evaluated as a part of not only the current award cycle, but also for continued/future opportunities for funding.</a:t>
            </a:r>
            <a:endParaRPr lang="en-US" dirty="0" smtClean="0"/>
          </a:p>
          <a:p>
            <a:pPr marL="158750" indent="0">
              <a:buNone/>
            </a:pPr>
            <a:endParaRPr lang="en-US" dirty="0" smtClean="0"/>
          </a:p>
          <a:p>
            <a:endParaRPr lang="en-US" dirty="0"/>
          </a:p>
        </p:txBody>
      </p:sp>
    </p:spTree>
    <p:extLst>
      <p:ext uri="{BB962C8B-B14F-4D97-AF65-F5344CB8AC3E}">
        <p14:creationId xmlns:p14="http://schemas.microsoft.com/office/powerpoint/2010/main" val="405572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15071d22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715071d22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endParaRPr lang="en-US" sz="1100" dirty="0" smtClean="0"/>
          </a:p>
          <a:p>
            <a:pPr marL="139700" lvl="0" indent="0" algn="l" rtl="0">
              <a:spcBef>
                <a:spcPts val="0"/>
              </a:spcBef>
              <a:spcAft>
                <a:spcPts val="0"/>
              </a:spcAft>
              <a:buSzPts val="1400"/>
              <a:buNone/>
            </a:pPr>
            <a:r>
              <a:rPr lang="en-US" sz="1100" dirty="0" smtClean="0"/>
              <a:t>As eluded to earlier in the </a:t>
            </a:r>
            <a:r>
              <a:rPr lang="en-US" sz="1100" dirty="0" smtClean="0"/>
              <a:t>presentation, the city would like to emphasize that </a:t>
            </a:r>
            <a:r>
              <a:rPr lang="en-US" sz="1100" dirty="0" smtClean="0"/>
              <a:t>in addition to meeting the basic eligibility requirements for the ESG-CV2  program, all proposed projects must provide the following: </a:t>
            </a:r>
          </a:p>
          <a:p>
            <a:pPr marL="139700" lvl="0" indent="0" algn="l" rtl="0">
              <a:spcBef>
                <a:spcPts val="0"/>
              </a:spcBef>
              <a:spcAft>
                <a:spcPts val="0"/>
              </a:spcAft>
              <a:buSzPts val="1400"/>
              <a:buNone/>
            </a:pPr>
            <a:endParaRPr lang="en-US" sz="110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smtClean="0"/>
              <a:t>A </a:t>
            </a:r>
            <a:r>
              <a:rPr lang="en-US" sz="1100" b="1" u="sng" dirty="0" smtClean="0"/>
              <a:t>documentable connection </a:t>
            </a:r>
            <a:r>
              <a:rPr lang="en-US" sz="1100" dirty="0" smtClean="0"/>
              <a:t>between the coronavirus impact on client needs and the project service delivery. </a:t>
            </a:r>
          </a:p>
          <a:p>
            <a:pPr marL="158750" indent="0" algn="l">
              <a:buNone/>
            </a:pPr>
            <a:r>
              <a:rPr lang="en-US" sz="1100" dirty="0" smtClean="0">
                <a:solidFill>
                  <a:schemeClr val="bg1"/>
                </a:solidFill>
                <a:latin typeface="Montserrat" panose="020B0604020202020204" charset="0"/>
              </a:rPr>
              <a:t> </a:t>
            </a:r>
          </a:p>
          <a:p>
            <a:pPr lvl="0" algn="l"/>
            <a:r>
              <a:rPr lang="en-US" sz="1100" b="1" dirty="0" smtClean="0">
                <a:solidFill>
                  <a:schemeClr val="bg1"/>
                </a:solidFill>
                <a:latin typeface="Montserrat" panose="020B0604020202020204" charset="0"/>
              </a:rPr>
              <a:t>Duplication of benefit analysis: </a:t>
            </a:r>
            <a:r>
              <a:rPr lang="en-US" sz="1100" dirty="0" smtClean="0">
                <a:solidFill>
                  <a:schemeClr val="bg1"/>
                </a:solidFill>
                <a:latin typeface="Montserrat" panose="020B0604020202020204" charset="0"/>
              </a:rPr>
              <a:t>Assurance that the applicant is not receiving financial assistance from other sources for the same expenses listed in the application AND the ability to determine client’s needs not met from other funding sources.</a:t>
            </a:r>
          </a:p>
          <a:p>
            <a:pPr marL="139700" indent="0">
              <a:buNone/>
            </a:pPr>
            <a:endParaRPr lang="en-US" sz="1100" dirty="0" smtClean="0"/>
          </a:p>
          <a:p>
            <a:pPr marL="139700" indent="0">
              <a:buNone/>
            </a:pPr>
            <a:r>
              <a:rPr lang="en-US" sz="1100" dirty="0" smtClean="0"/>
              <a:t>We would like to reinforce strongly to potential</a:t>
            </a:r>
            <a:r>
              <a:rPr lang="en-US" sz="1100" baseline="0" dirty="0" smtClean="0"/>
              <a:t> applicants, that regardless of the project proposal, the connection to preventing, preparing for, and responding to the coronavirus will be heavily weighed when making funding decisions. Applicants will need to clearly define in their applications how and what is their documentable connection to the coronavirus. Additionally, it is important that applicants clearly provide detailed budgetary information (outlined in the budget section of the application) that clearly shows their needs for funding in addition to all their sources of funding for the proposed project. </a:t>
            </a:r>
            <a:endParaRPr lang="en-US" sz="1100" dirty="0" smtClean="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dirty="0" smtClean="0">
                <a:solidFill>
                  <a:schemeClr val="bg1"/>
                </a:solidFill>
                <a:latin typeface="Montserrat" panose="020B0604020202020204" charset="0"/>
              </a:rPr>
              <a:t>The next topic we would like to discuss is the HUD</a:t>
            </a:r>
            <a:r>
              <a:rPr lang="en-US" sz="1100" b="0" baseline="0" dirty="0" smtClean="0">
                <a:solidFill>
                  <a:schemeClr val="bg1"/>
                </a:solidFill>
                <a:latin typeface="Montserrat" panose="020B0604020202020204" charset="0"/>
              </a:rPr>
              <a:t> Duplication of Benefits requirement. </a:t>
            </a:r>
          </a:p>
          <a:p>
            <a:pPr marL="158750" indent="0">
              <a:buNone/>
            </a:pPr>
            <a:endParaRPr lang="en-US" sz="1100" b="0" baseline="0" dirty="0" smtClean="0">
              <a:solidFill>
                <a:schemeClr val="bg1"/>
              </a:solidFill>
              <a:latin typeface="Montserrat" panose="020B0604020202020204" charset="0"/>
            </a:endParaRPr>
          </a:p>
          <a:p>
            <a:pPr marL="158750" indent="0">
              <a:buNone/>
            </a:pPr>
            <a:r>
              <a:rPr lang="en-US" sz="1100" b="1" baseline="0" dirty="0" smtClean="0">
                <a:solidFill>
                  <a:schemeClr val="bg1"/>
                </a:solidFill>
                <a:latin typeface="Montserrat" panose="020B0604020202020204" charset="0"/>
              </a:rPr>
              <a:t>So, w</a:t>
            </a:r>
            <a:r>
              <a:rPr lang="en-US" sz="1100" b="1" dirty="0" smtClean="0">
                <a:solidFill>
                  <a:schemeClr val="bg1"/>
                </a:solidFill>
                <a:latin typeface="Montserrat" panose="020B0604020202020204" charset="0"/>
              </a:rPr>
              <a:t>hat is a Duplication of Benefits?</a:t>
            </a:r>
          </a:p>
          <a:p>
            <a:endParaRPr lang="en-US" sz="1100" b="1" dirty="0" smtClean="0">
              <a:solidFill>
                <a:schemeClr val="bg1"/>
              </a:solidFill>
              <a:latin typeface="Montserrat" panose="020B0604020202020204" charset="0"/>
            </a:endParaRPr>
          </a:p>
          <a:p>
            <a:r>
              <a:rPr lang="en-US" sz="1100" dirty="0" smtClean="0">
                <a:solidFill>
                  <a:schemeClr val="bg1"/>
                </a:solidFill>
                <a:latin typeface="Montserrat" panose="020B0604020202020204" charset="0"/>
              </a:rPr>
              <a:t>A duplication of benefits occurs when a person or entity receives payment from multiple sources for the same disaster or loss. </a:t>
            </a:r>
            <a:r>
              <a:rPr lang="en-US" sz="1100" b="1" dirty="0" smtClean="0">
                <a:solidFill>
                  <a:schemeClr val="bg1"/>
                </a:solidFill>
                <a:latin typeface="Montserrat" panose="020B0604020202020204" charset="0"/>
              </a:rPr>
              <a:t> </a:t>
            </a:r>
          </a:p>
          <a:p>
            <a:endParaRPr lang="en-US" sz="1100" b="1" dirty="0" smtClean="0">
              <a:solidFill>
                <a:schemeClr val="bg1"/>
              </a:solidFill>
              <a:latin typeface="Montserrat" panose="020B0604020202020204" charset="0"/>
            </a:endParaRPr>
          </a:p>
          <a:p>
            <a:endParaRPr lang="en-US" sz="1100" b="1" dirty="0" smtClean="0">
              <a:solidFill>
                <a:schemeClr val="bg1"/>
              </a:solidFill>
              <a:latin typeface="Montserrat" panose="020B0604020202020204" charset="0"/>
            </a:endParaRPr>
          </a:p>
          <a:p>
            <a:pPr marL="158750" indent="0">
              <a:buNone/>
            </a:pPr>
            <a:r>
              <a:rPr lang="en-US" sz="1100" b="1" dirty="0" smtClean="0">
                <a:solidFill>
                  <a:schemeClr val="bg1"/>
                </a:solidFill>
                <a:latin typeface="Montserrat" panose="020B0604020202020204" charset="0"/>
              </a:rPr>
              <a:t>How would an</a:t>
            </a:r>
            <a:r>
              <a:rPr lang="en-US" sz="1100" b="1" baseline="0" dirty="0" smtClean="0">
                <a:solidFill>
                  <a:schemeClr val="bg1"/>
                </a:solidFill>
                <a:latin typeface="Montserrat" panose="020B0604020202020204" charset="0"/>
              </a:rPr>
              <a:t> organization </a:t>
            </a:r>
            <a:r>
              <a:rPr lang="en-US" sz="1100" b="1" dirty="0" smtClean="0">
                <a:solidFill>
                  <a:schemeClr val="bg1"/>
                </a:solidFill>
                <a:latin typeface="Montserrat" panose="020B0604020202020204" charset="0"/>
              </a:rPr>
              <a:t>identify a duplication of benefits within all their funding resources? </a:t>
            </a:r>
          </a:p>
          <a:p>
            <a:endParaRPr lang="en-US" sz="1100" b="1" dirty="0" smtClean="0">
              <a:solidFill>
                <a:schemeClr val="bg1"/>
              </a:solidFill>
              <a:latin typeface="Montserrat" panose="020B0604020202020204" charset="0"/>
            </a:endParaRPr>
          </a:p>
          <a:p>
            <a:r>
              <a:rPr lang="en-US" sz="1100" dirty="0" smtClean="0">
                <a:solidFill>
                  <a:schemeClr val="bg1"/>
                </a:solidFill>
                <a:latin typeface="Montserrat" panose="020B0604020202020204" charset="0"/>
              </a:rPr>
              <a:t>All awarded applicants will be required to review the City of Colorado Springs duplication of benefits policy. This policy outlines with examples the purpose and definition of a duplication of benefits. </a:t>
            </a:r>
          </a:p>
          <a:p>
            <a:pPr marL="158750" indent="0">
              <a:buNone/>
            </a:pPr>
            <a:endParaRPr lang="en-US" sz="1100" dirty="0" smtClean="0">
              <a:solidFill>
                <a:schemeClr val="bg1"/>
              </a:solidFill>
              <a:latin typeface="Montserrat" panose="020B0604020202020204" charset="0"/>
            </a:endParaRPr>
          </a:p>
          <a:p>
            <a:pPr marL="158750" indent="0">
              <a:buNone/>
            </a:pPr>
            <a:r>
              <a:rPr lang="en-US" sz="1100" b="1" dirty="0" smtClean="0">
                <a:solidFill>
                  <a:schemeClr val="bg1"/>
                </a:solidFill>
                <a:latin typeface="Montserrat" panose="020B0604020202020204" charset="0"/>
              </a:rPr>
              <a:t>How would an organization ensure they don’t incur a duplication of benefits? </a:t>
            </a:r>
          </a:p>
          <a:p>
            <a:endParaRPr lang="en-US" sz="1100" b="1" dirty="0" smtClean="0">
              <a:solidFill>
                <a:schemeClr val="bg1"/>
              </a:solidFill>
              <a:latin typeface="Montserrat" panose="020B0604020202020204" charset="0"/>
            </a:endParaRPr>
          </a:p>
          <a:p>
            <a:r>
              <a:rPr lang="en-US" sz="1100" dirty="0" smtClean="0">
                <a:solidFill>
                  <a:schemeClr val="bg1"/>
                </a:solidFill>
                <a:latin typeface="Montserrat" panose="020B0604020202020204" charset="0"/>
              </a:rPr>
              <a:t>All award recipients will be required to disclose their funding sources and certify in writing that no duplication of benefits exists in accepting CV grants for their project. </a:t>
            </a:r>
          </a:p>
          <a:p>
            <a:endParaRPr lang="en-US" sz="1100" dirty="0" smtClean="0">
              <a:solidFill>
                <a:schemeClr val="bg1"/>
              </a:solidFill>
              <a:latin typeface="Montserrat" panose="020B0604020202020204" charset="0"/>
            </a:endParaRPr>
          </a:p>
          <a:p>
            <a:endParaRPr lang="en-US" sz="1100" b="1" dirty="0" smtClean="0">
              <a:solidFill>
                <a:schemeClr val="bg1"/>
              </a:solidFill>
              <a:latin typeface="Montserrat" panose="020B0604020202020204" charset="0"/>
            </a:endParaRPr>
          </a:p>
          <a:p>
            <a:pPr marL="158750" indent="0">
              <a:buNone/>
            </a:pPr>
            <a:r>
              <a:rPr lang="en-US" sz="1100" b="1" dirty="0" smtClean="0">
                <a:solidFill>
                  <a:schemeClr val="bg1"/>
                </a:solidFill>
                <a:latin typeface="Montserrat" panose="020B0604020202020204" charset="0"/>
              </a:rPr>
              <a:t>Where can more information be found? </a:t>
            </a:r>
          </a:p>
          <a:p>
            <a:endParaRPr lang="en-US" sz="1100" dirty="0" smtClean="0">
              <a:solidFill>
                <a:schemeClr val="bg1"/>
              </a:solidFill>
              <a:latin typeface="Montserrat" panose="020B0604020202020204" charset="0"/>
            </a:endParaRPr>
          </a:p>
          <a:p>
            <a:r>
              <a:rPr lang="en-US" sz="1100" dirty="0" smtClean="0">
                <a:solidFill>
                  <a:schemeClr val="bg1"/>
                </a:solidFill>
                <a:latin typeface="Montserrat" panose="020B0604020202020204" charset="0"/>
              </a:rPr>
              <a:t>The City of Colorado Springs Duplication of benefits policy and certification form can be found for review and download on the Notice of Funding Availability for ESG-CV 2 located on the City of Colorado Springs Community Development webpage. </a:t>
            </a:r>
          </a:p>
          <a:p>
            <a:pPr marL="158750" indent="0">
              <a:buNone/>
            </a:pPr>
            <a:endParaRPr lang="en-US" sz="1100" dirty="0" smtClean="0">
              <a:solidFill>
                <a:schemeClr val="bg1"/>
              </a:solidFill>
              <a:latin typeface="Montserrat" panose="020B0604020202020204" charset="0"/>
            </a:endParaRPr>
          </a:p>
        </p:txBody>
      </p:sp>
    </p:spTree>
    <p:extLst>
      <p:ext uri="{BB962C8B-B14F-4D97-AF65-F5344CB8AC3E}">
        <p14:creationId xmlns:p14="http://schemas.microsoft.com/office/powerpoint/2010/main" val="94787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smtClean="0"/>
              <a:t>So let’s talk about </a:t>
            </a:r>
            <a:r>
              <a:rPr lang="en-US" sz="1100" dirty="0" smtClean="0"/>
              <a:t>the </a:t>
            </a:r>
            <a:r>
              <a:rPr lang="en-US" sz="1100" dirty="0" smtClean="0"/>
              <a:t>HUD issued waivers to some of the ESG requirements in light of the impact of the coronavirus. First, be advised all the described waiver are TEMPORARY and only apply for the current award funds under the ESG-CV FUNDS ONLY. </a:t>
            </a:r>
          </a:p>
          <a:p>
            <a:endParaRPr lang="en-US" sz="1100" dirty="0" smtClean="0"/>
          </a:p>
          <a:p>
            <a:pPr marL="158750" indent="0">
              <a:buNone/>
            </a:pPr>
            <a:r>
              <a:rPr lang="en-US" sz="1100" b="1" dirty="0" smtClean="0"/>
              <a:t>FIRST,</a:t>
            </a:r>
            <a:r>
              <a:rPr lang="en-US" sz="1100" b="1" baseline="0" dirty="0" smtClean="0"/>
              <a:t> HMIS</a:t>
            </a:r>
            <a:r>
              <a:rPr lang="en-US" sz="1100" b="1" dirty="0" smtClean="0"/>
              <a:t> lead activities</a:t>
            </a:r>
          </a:p>
          <a:p>
            <a:pPr marL="158750" indent="0">
              <a:buNone/>
            </a:pPr>
            <a:r>
              <a:rPr lang="en-US" sz="1100" b="1" dirty="0" smtClean="0"/>
              <a:t>Previous requirement: </a:t>
            </a:r>
            <a:r>
              <a:rPr lang="en-US" sz="1100" dirty="0" smtClean="0"/>
              <a:t>ESG funds may be used to pay the costs of managing and operating the HMIS system, provided that the ESG recipient is the HMIS Lead.</a:t>
            </a:r>
          </a:p>
          <a:p>
            <a:endParaRPr lang="en-US" sz="1100" dirty="0" smtClean="0"/>
          </a:p>
          <a:p>
            <a:pPr marL="158750" indent="0">
              <a:buNone/>
            </a:pPr>
            <a:r>
              <a:rPr lang="en-US" sz="1100" b="1" dirty="0" smtClean="0"/>
              <a:t>Waiver: </a:t>
            </a:r>
            <a:r>
              <a:rPr lang="en-US" sz="1100" dirty="0" smtClean="0"/>
              <a:t>To enable ESG-funded projects to participate in HMIS as required, HUD has authorized the use of ESG funds for managing and operating the HMIS for agencies other than the HMIS Lead. </a:t>
            </a:r>
          </a:p>
          <a:p>
            <a:pPr marL="158750" indent="0">
              <a:buNone/>
            </a:pPr>
            <a:endParaRPr lang="en-US" sz="1100" dirty="0" smtClean="0"/>
          </a:p>
          <a:p>
            <a:pPr marL="158750" indent="0">
              <a:buNone/>
            </a:pPr>
            <a:r>
              <a:rPr lang="en-US" sz="1100" b="1" dirty="0" smtClean="0"/>
              <a:t>What does this mean: </a:t>
            </a:r>
            <a:r>
              <a:rPr lang="en-US" sz="1100" dirty="0" smtClean="0"/>
              <a:t>Organizations may apply for ESG funds to upgrade and/or enhance their </a:t>
            </a:r>
            <a:r>
              <a:rPr lang="en-US" sz="1100" b="1" u="sng" dirty="0" smtClean="0"/>
              <a:t>existing HMIS system.  It is important to emphasize that organizations must already have a system in place to apply for funds under this waiver. Implementation of a brand new HMIS that did not previously exist is not permitted.</a:t>
            </a:r>
          </a:p>
          <a:p>
            <a:endParaRPr lang="en-US" sz="1100" b="1" u="sng" dirty="0" smtClean="0"/>
          </a:p>
          <a:p>
            <a:endParaRPr lang="en-US" sz="1100" b="1" dirty="0" smtClean="0"/>
          </a:p>
          <a:p>
            <a:pPr marL="158750" indent="0">
              <a:buNone/>
            </a:pPr>
            <a:r>
              <a:rPr lang="en-US" sz="1100" b="1" dirty="0" smtClean="0"/>
              <a:t>Re-evaluations for homelessness prevention</a:t>
            </a:r>
          </a:p>
          <a:p>
            <a:endParaRPr lang="en-US" sz="1100" b="1" dirty="0" smtClean="0"/>
          </a:p>
          <a:p>
            <a:pPr marL="158750" indent="0">
              <a:buNone/>
            </a:pPr>
            <a:r>
              <a:rPr lang="en-US" sz="1100" b="1" dirty="0" smtClean="0"/>
              <a:t>The Previous requirement: </a:t>
            </a:r>
            <a:r>
              <a:rPr lang="en-US" sz="1100" dirty="0" smtClean="0"/>
              <a:t>Homelessness prevention assistance is subject to re-evaluation of each program participant’s eligibility need for assistance not less than once every 3 months.</a:t>
            </a:r>
          </a:p>
          <a:p>
            <a:endParaRPr lang="en-US" sz="1100" dirty="0" smtClean="0"/>
          </a:p>
          <a:p>
            <a:pPr marL="158750" indent="0">
              <a:buNone/>
            </a:pPr>
            <a:r>
              <a:rPr lang="en-US" sz="1100" b="1" dirty="0" smtClean="0"/>
              <a:t>Waiver: </a:t>
            </a:r>
            <a:r>
              <a:rPr lang="en-US" sz="1100" dirty="0" smtClean="0"/>
              <a:t>To alleviate the volume of case management for service providers the required frequency of re-evaluations for homelessness prevention assistance is waived for up to 2-years beginning as of March 31</a:t>
            </a:r>
            <a:r>
              <a:rPr lang="en-US" sz="1100" baseline="30000" dirty="0" smtClean="0"/>
              <a:t>st</a:t>
            </a:r>
            <a:r>
              <a:rPr lang="en-US" sz="1100" dirty="0" smtClean="0"/>
              <a:t> 2020.</a:t>
            </a:r>
          </a:p>
          <a:p>
            <a:endParaRPr lang="en-US" sz="1100" dirty="0" smtClean="0"/>
          </a:p>
          <a:p>
            <a:pPr marL="158750" indent="0">
              <a:buNone/>
            </a:pPr>
            <a:r>
              <a:rPr lang="en-US" sz="1100" b="1" dirty="0" smtClean="0"/>
              <a:t>What does this mean: </a:t>
            </a:r>
            <a:r>
              <a:rPr lang="en-US" sz="1100" dirty="0" smtClean="0"/>
              <a:t>Organizations/agencies may provide up to two years of assistance so long as re-evaluations are conducted at least every 6 months. </a:t>
            </a:r>
          </a:p>
          <a:p>
            <a:pPr marL="158750" indent="0">
              <a:buNone/>
            </a:pPr>
            <a:r>
              <a:rPr lang="en-US" sz="1100" b="1" u="sng" dirty="0" smtClean="0"/>
              <a:t> </a:t>
            </a:r>
          </a:p>
          <a:p>
            <a:endParaRPr lang="en-US" dirty="0" smtClean="0"/>
          </a:p>
          <a:p>
            <a:pPr marL="158750" indent="0">
              <a:buNone/>
            </a:pPr>
            <a:endParaRPr lang="en-US" dirty="0"/>
          </a:p>
        </p:txBody>
      </p:sp>
    </p:spTree>
    <p:extLst>
      <p:ext uri="{BB962C8B-B14F-4D97-AF65-F5344CB8AC3E}">
        <p14:creationId xmlns:p14="http://schemas.microsoft.com/office/powerpoint/2010/main" val="108851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sz="1100" b="1" dirty="0" smtClean="0">
                <a:solidFill>
                  <a:schemeClr val="bg1"/>
                </a:solidFill>
                <a:latin typeface="Montserrat" panose="020B0604020202020204" charset="0"/>
              </a:rPr>
              <a:t>Housing Stability Case Management </a:t>
            </a:r>
          </a:p>
          <a:p>
            <a:r>
              <a:rPr lang="en-US" sz="1100" b="1" dirty="0" smtClean="0">
                <a:solidFill>
                  <a:schemeClr val="bg1"/>
                </a:solidFill>
                <a:latin typeface="Montserrat" panose="020B0604020202020204" charset="0"/>
              </a:rPr>
              <a:t>Previous requirement: </a:t>
            </a:r>
            <a:r>
              <a:rPr lang="en-US" sz="1100" dirty="0" smtClean="0">
                <a:solidFill>
                  <a:schemeClr val="bg1"/>
                </a:solidFill>
                <a:latin typeface="Montserrat" panose="020B0604020202020204" charset="0"/>
              </a:rPr>
              <a:t>Program participants receiving homelessness prevention or rapid re-housing assistance were required to meet with a case manager not less than once per month, unless certain statutory prohibitions apply. </a:t>
            </a:r>
          </a:p>
          <a:p>
            <a:endParaRPr lang="en-US" sz="1100" dirty="0" smtClean="0">
              <a:solidFill>
                <a:schemeClr val="bg1"/>
              </a:solidFill>
              <a:latin typeface="Montserrat" panose="020B0604020202020204" charset="0"/>
            </a:endParaRPr>
          </a:p>
          <a:p>
            <a:r>
              <a:rPr lang="en-US" sz="1100" b="1" dirty="0" smtClean="0">
                <a:solidFill>
                  <a:schemeClr val="bg1"/>
                </a:solidFill>
                <a:latin typeface="Montserrat" panose="020B0604020202020204" charset="0"/>
              </a:rPr>
              <a:t>Temporary Waiver: </a:t>
            </a:r>
            <a:r>
              <a:rPr lang="en-US" sz="1100" dirty="0" smtClean="0">
                <a:solidFill>
                  <a:schemeClr val="bg1"/>
                </a:solidFill>
                <a:latin typeface="Montserrat" panose="020B0604020202020204" charset="0"/>
              </a:rPr>
              <a:t>Due to the impacts of COVID-19 organizations are reporting limited staff capacity as staff members are home for a variety of reasons related to the pandemic. HUD has temporarily suspended the monthly case management requirement. </a:t>
            </a:r>
          </a:p>
          <a:p>
            <a:endParaRPr lang="en-US" sz="1100" b="1" dirty="0" smtClean="0">
              <a:solidFill>
                <a:schemeClr val="bg1"/>
              </a:solidFill>
              <a:latin typeface="Montserrat" panose="020B0604020202020204" charset="0"/>
            </a:endParaRPr>
          </a:p>
          <a:p>
            <a:r>
              <a:rPr lang="en-US" sz="1100" b="1" dirty="0" smtClean="0">
                <a:solidFill>
                  <a:schemeClr val="bg1"/>
                </a:solidFill>
                <a:latin typeface="Montserrat" panose="020B0604020202020204" charset="0"/>
              </a:rPr>
              <a:t>What this means</a:t>
            </a:r>
            <a:r>
              <a:rPr lang="en-US" sz="1100" dirty="0" smtClean="0">
                <a:solidFill>
                  <a:schemeClr val="bg1"/>
                </a:solidFill>
                <a:latin typeface="Montserrat" panose="020B0604020202020204" charset="0"/>
              </a:rPr>
              <a:t>: As of the memorandum date, case managers are not required to meet with clients once per month as long as funds are used to prevent, prepare for, and respond to coronavirus. </a:t>
            </a:r>
          </a:p>
          <a:p>
            <a:pPr marL="158750" indent="0">
              <a:buNone/>
            </a:pPr>
            <a:endParaRPr lang="en-US" dirty="0" smtClean="0"/>
          </a:p>
          <a:p>
            <a:pPr marL="158750" indent="0" algn="l">
              <a:buNone/>
            </a:pPr>
            <a:r>
              <a:rPr lang="en-US" sz="1100" b="1" dirty="0" smtClean="0">
                <a:solidFill>
                  <a:schemeClr val="bg1"/>
                </a:solidFill>
                <a:latin typeface="Montserrat" panose="020B0604020202020204" charset="0"/>
              </a:rPr>
              <a:t>Match </a:t>
            </a:r>
          </a:p>
          <a:p>
            <a:r>
              <a:rPr lang="en-US" sz="1100" b="1" dirty="0" smtClean="0">
                <a:solidFill>
                  <a:schemeClr val="bg1"/>
                </a:solidFill>
                <a:latin typeface="Montserrat" panose="020B0604020202020204" charset="0"/>
              </a:rPr>
              <a:t>Previous Requirement: </a:t>
            </a:r>
            <a:r>
              <a:rPr lang="en-US" sz="1100" dirty="0" smtClean="0">
                <a:solidFill>
                  <a:schemeClr val="bg1"/>
                </a:solidFill>
                <a:latin typeface="Montserrat" panose="020B0604020202020204" charset="0"/>
              </a:rPr>
              <a:t>Program participants were required to make matching contributions in an amount that equals (100%) the amount of ESG funds allocated by the City. </a:t>
            </a:r>
          </a:p>
          <a:p>
            <a:endParaRPr lang="en-US" sz="1100" dirty="0" smtClean="0">
              <a:solidFill>
                <a:schemeClr val="bg1"/>
              </a:solidFill>
              <a:latin typeface="Montserrat" panose="020B0604020202020204" charset="0"/>
            </a:endParaRPr>
          </a:p>
          <a:p>
            <a:r>
              <a:rPr lang="en-US" sz="1100" b="1" dirty="0" smtClean="0">
                <a:solidFill>
                  <a:schemeClr val="bg1"/>
                </a:solidFill>
                <a:latin typeface="Montserrat" panose="020B0604020202020204" charset="0"/>
              </a:rPr>
              <a:t>Temporary waiver: </a:t>
            </a:r>
            <a:r>
              <a:rPr lang="en-US" sz="1100" dirty="0" smtClean="0">
                <a:solidFill>
                  <a:schemeClr val="bg1"/>
                </a:solidFill>
                <a:latin typeface="Montserrat" panose="020B0604020202020204" charset="0"/>
              </a:rPr>
              <a:t>Based on the economic impacts of the coronavirus on financial systems of many organizations/agencies, HUD has temporarily suspended this requirement. </a:t>
            </a:r>
          </a:p>
          <a:p>
            <a:endParaRPr lang="en-US" sz="1100" b="1" dirty="0" smtClean="0">
              <a:solidFill>
                <a:schemeClr val="bg1"/>
              </a:solidFill>
              <a:latin typeface="Montserrat" panose="020B060402020202020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smtClean="0">
                <a:solidFill>
                  <a:schemeClr val="bg1"/>
                </a:solidFill>
                <a:latin typeface="Montserrat" panose="020B0604020202020204" charset="0"/>
              </a:rPr>
              <a:t>What this </a:t>
            </a:r>
            <a:r>
              <a:rPr lang="en-US" sz="1100" b="1" dirty="0" smtClean="0">
                <a:solidFill>
                  <a:schemeClr val="bg1"/>
                </a:solidFill>
                <a:latin typeface="Montserrat" panose="020B0604020202020204" charset="0"/>
              </a:rPr>
              <a:t>means: </a:t>
            </a:r>
            <a:r>
              <a:rPr lang="en-US" sz="1100" dirty="0" smtClean="0">
                <a:solidFill>
                  <a:schemeClr val="bg1"/>
                </a:solidFill>
                <a:latin typeface="Montserrat" panose="020B0604020202020204" charset="0"/>
              </a:rPr>
              <a:t>This match requirement has been temporarily waived and is specific only to the ESG-CV program. </a:t>
            </a:r>
            <a:r>
              <a:rPr lang="en-US" sz="1100" dirty="0" err="1" smtClean="0">
                <a:solidFill>
                  <a:schemeClr val="bg1"/>
                </a:solidFill>
                <a:latin typeface="Montserrat" panose="020B0604020202020204" charset="0"/>
              </a:rPr>
              <a:t>Subrecipients</a:t>
            </a:r>
            <a:r>
              <a:rPr lang="en-US" sz="1100" dirty="0" smtClean="0">
                <a:solidFill>
                  <a:schemeClr val="bg1"/>
                </a:solidFill>
                <a:latin typeface="Montserrat" panose="020B0604020202020204" charset="0"/>
              </a:rPr>
              <a:t> currently receiving ESG funding for the regular program year are still required to meet standard ESG match requirements. </a:t>
            </a:r>
          </a:p>
          <a:p>
            <a:endParaRPr lang="en-US" dirty="0"/>
          </a:p>
        </p:txBody>
      </p:sp>
    </p:spTree>
    <p:extLst>
      <p:ext uri="{BB962C8B-B14F-4D97-AF65-F5344CB8AC3E}">
        <p14:creationId xmlns:p14="http://schemas.microsoft.com/office/powerpoint/2010/main" val="284257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1478115a7_1_17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71478115a7_1_17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smtClean="0"/>
              <a:t>The last waiver concerns the restrictions of rental assistance to units with rent at or below fair market rent. </a:t>
            </a:r>
          </a:p>
          <a:p>
            <a:pPr marL="158750" indent="0">
              <a:buNone/>
            </a:pPr>
            <a:endParaRPr lang="en-US" dirty="0" smtClean="0"/>
          </a:p>
          <a:p>
            <a:r>
              <a:rPr lang="en-US" b="1" dirty="0" smtClean="0"/>
              <a:t>Previous requirement: </a:t>
            </a:r>
            <a:r>
              <a:rPr lang="en-US" dirty="0" smtClean="0"/>
              <a:t>Restriction of rental assistance to units with rent at or below fair market rent levels. </a:t>
            </a:r>
          </a:p>
          <a:p>
            <a:endParaRPr lang="en-US" dirty="0" smtClean="0"/>
          </a:p>
          <a:p>
            <a:r>
              <a:rPr lang="en-US" b="1" dirty="0" smtClean="0"/>
              <a:t>Temporary waiver: </a:t>
            </a:r>
            <a:r>
              <a:rPr lang="en-US" dirty="0" smtClean="0"/>
              <a:t>To assist organizations and housing providers, HUD is waiving the limit on rental assistance</a:t>
            </a:r>
            <a:r>
              <a:rPr lang="en-US" baseline="0" dirty="0" smtClean="0"/>
              <a:t> </a:t>
            </a:r>
            <a:r>
              <a:rPr lang="en-US" dirty="0" smtClean="0"/>
              <a:t>to rents that are equal to or less than the fair market value,  as established by HUD. This will assist recipients and </a:t>
            </a:r>
            <a:r>
              <a:rPr lang="en-US" dirty="0" err="1" smtClean="0"/>
              <a:t>subrecipients</a:t>
            </a:r>
            <a:r>
              <a:rPr lang="en-US" dirty="0" smtClean="0"/>
              <a:t> in more quickly locating additional units</a:t>
            </a:r>
            <a:r>
              <a:rPr lang="en-US" baseline="0" dirty="0" smtClean="0"/>
              <a:t> </a:t>
            </a:r>
            <a:r>
              <a:rPr lang="en-US" dirty="0" smtClean="0"/>
              <a:t>to house individuals and families experiencing homelessness.</a:t>
            </a:r>
          </a:p>
          <a:p>
            <a:endParaRPr lang="en-US"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smtClean="0"/>
              <a:t>What does this </a:t>
            </a:r>
            <a:r>
              <a:rPr lang="en-US" b="1" dirty="0" smtClean="0"/>
              <a:t>mean:</a:t>
            </a:r>
            <a:r>
              <a:rPr lang="en" sz="1100" dirty="0" smtClean="0"/>
              <a:t>The FMR restriction is waived for any individual or family receiving Rapid Re-housing or Homelessness Prevention assistance who executes a lease for a unit during the 6 month period beginning on March 31</a:t>
            </a:r>
            <a:r>
              <a:rPr lang="en" sz="1100" baseline="30000" dirty="0" smtClean="0"/>
              <a:t>st</a:t>
            </a:r>
            <a:r>
              <a:rPr lang="en" sz="1100" dirty="0" smtClean="0"/>
              <a:t> 2020. The subrecipient must still ensure that the units supported by ESG assistance meet the rent reasonableness standard. </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13f2e7b1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13f2e7b1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smtClean="0"/>
              <a:t>For today’s presentation we will start out with a brief introduction of the funding available and information</a:t>
            </a:r>
            <a:r>
              <a:rPr lang="en-US" baseline="0" dirty="0" smtClean="0"/>
              <a:t> on eligible organizations. </a:t>
            </a:r>
            <a:endParaRPr lang="en-US" dirty="0" smtClean="0"/>
          </a:p>
          <a:p>
            <a:pPr marL="158750" indent="0">
              <a:buNone/>
            </a:pPr>
            <a:endParaRPr lang="en-US" dirty="0" smtClean="0"/>
          </a:p>
          <a:p>
            <a:pPr marL="158750" indent="0">
              <a:buNone/>
            </a:pPr>
            <a:r>
              <a:rPr lang="en-US" dirty="0" smtClean="0"/>
              <a:t>We will</a:t>
            </a:r>
            <a:r>
              <a:rPr lang="en-US" baseline="0" dirty="0" smtClean="0"/>
              <a:t> then</a:t>
            </a:r>
            <a:r>
              <a:rPr lang="en-US" dirty="0" smtClean="0"/>
              <a:t> take some time to go over the ESG program elements which include eligibility requirements, the Written Standards, coordinated entry details, and record keeping and reporting.</a:t>
            </a:r>
          </a:p>
          <a:p>
            <a:pPr marL="158750" indent="0">
              <a:buNone/>
            </a:pPr>
            <a:endParaRPr lang="en-US"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Next we’ll outline</a:t>
            </a:r>
            <a:r>
              <a:rPr lang="en-US" baseline="0" dirty="0" smtClean="0"/>
              <a:t> the </a:t>
            </a:r>
            <a:r>
              <a:rPr lang="en-US" dirty="0" smtClean="0"/>
              <a:t>priorities for funding identified by the city of Colorado springs</a:t>
            </a:r>
            <a:r>
              <a:rPr lang="en-US" baseline="0" dirty="0" smtClean="0"/>
              <a:t> and then discuss </a:t>
            </a:r>
            <a:r>
              <a:rPr lang="en-US" dirty="0" smtClean="0"/>
              <a:t>the specific waivers implemented by HUD for the ESG-CV2 program.</a:t>
            </a:r>
            <a:r>
              <a:rPr lang="en-US" baseline="0" dirty="0" smtClean="0"/>
              <a:t> </a:t>
            </a:r>
            <a:endParaRPr lang="en-US" dirty="0" smtClean="0"/>
          </a:p>
          <a:p>
            <a:pPr marL="158750" indent="0">
              <a:buNone/>
            </a:pPr>
            <a:endParaRPr lang="en-US" dirty="0" smtClean="0"/>
          </a:p>
          <a:p>
            <a:pPr marL="158750" indent="0">
              <a:buNone/>
            </a:pPr>
            <a:r>
              <a:rPr lang="en-US" dirty="0" smtClean="0"/>
              <a:t>And lastly, we</a:t>
            </a:r>
            <a:r>
              <a:rPr lang="en-US" baseline="0" dirty="0" smtClean="0"/>
              <a:t> will provide details on the application, application deadlines, and application resources. </a:t>
            </a:r>
            <a:r>
              <a:rPr lang="en-US" dirty="0" smtClean="0"/>
              <a:t>So lets get started! </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smtClean="0">
                <a:latin typeface="Montserrat" panose="020B0604020202020204" charset="0"/>
              </a:rPr>
              <a:t>Applications undergo both an internal City staff review, as well as an external community review. The review process considers a variety of factors, including: </a:t>
            </a:r>
          </a:p>
          <a:p>
            <a:pPr marL="158750" indent="0">
              <a:buNone/>
            </a:pPr>
            <a:endParaRPr lang="en-US" dirty="0" smtClean="0"/>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Does</a:t>
            </a:r>
            <a:r>
              <a:rPr lang="en-US" sz="1100" baseline="0" dirty="0" smtClean="0">
                <a:solidFill>
                  <a:schemeClr val="tx2"/>
                </a:solidFill>
                <a:latin typeface="Gill Sans MT" panose="020B0502020104020203" pitchFamily="34" charset="0"/>
              </a:rPr>
              <a:t> your project align with the outlined city priorities</a:t>
            </a:r>
            <a:r>
              <a:rPr lang="en-US" sz="1100" dirty="0" smtClean="0">
                <a:solidFill>
                  <a:schemeClr val="tx2"/>
                </a:solidFill>
                <a:latin typeface="Gill Sans MT" panose="020B0502020104020203" pitchFamily="34" charset="0"/>
              </a:rPr>
              <a:t>?</a:t>
            </a:r>
            <a:r>
              <a:rPr lang="en-US" sz="1100" baseline="0" dirty="0" smtClean="0">
                <a:solidFill>
                  <a:schemeClr val="tx2"/>
                </a:solidFill>
                <a:latin typeface="Gill Sans MT" panose="020B0502020104020203" pitchFamily="34" charset="0"/>
              </a:rPr>
              <a:t> </a:t>
            </a:r>
            <a:r>
              <a:rPr lang="en-US" sz="1100" dirty="0" smtClean="0">
                <a:solidFill>
                  <a:schemeClr val="tx2"/>
                </a:solidFill>
                <a:latin typeface="Gill Sans MT" panose="020B0502020104020203" pitchFamily="34" charset="0"/>
              </a:rPr>
              <a:t>Are your activities eligible? </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The need and justification for program</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How detailed is your project description? </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Does your organization have measurable outcomes</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Accessibility</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How clear</a:t>
            </a:r>
            <a:r>
              <a:rPr lang="en-US" sz="1100" baseline="0" dirty="0" smtClean="0">
                <a:solidFill>
                  <a:schemeClr val="tx2"/>
                </a:solidFill>
                <a:latin typeface="Gill Sans MT" panose="020B0502020104020203" pitchFamily="34" charset="0"/>
              </a:rPr>
              <a:t> is your budget and what type of financial documentation (examples: audit/financial review) have you provided? </a:t>
            </a:r>
            <a:endParaRPr lang="en-US" sz="1100" dirty="0" smtClean="0">
              <a:solidFill>
                <a:schemeClr val="tx2"/>
              </a:solidFill>
              <a:latin typeface="Gill Sans MT" panose="020B0502020104020203" pitchFamily="34" charset="0"/>
            </a:endParaRP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An organizations experience</a:t>
            </a:r>
            <a:r>
              <a:rPr lang="en-US" sz="1100" baseline="0" dirty="0" smtClean="0">
                <a:solidFill>
                  <a:schemeClr val="tx2"/>
                </a:solidFill>
                <a:latin typeface="Gill Sans MT" panose="020B0502020104020203" pitchFamily="34" charset="0"/>
              </a:rPr>
              <a:t> and/or p</a:t>
            </a:r>
            <a:r>
              <a:rPr lang="en-US" sz="1100" dirty="0" smtClean="0">
                <a:solidFill>
                  <a:schemeClr val="tx2"/>
                </a:solidFill>
                <a:latin typeface="Gill Sans MT" panose="020B0502020104020203" pitchFamily="34" charset="0"/>
              </a:rPr>
              <a:t>ast performance with grant funding </a:t>
            </a:r>
          </a:p>
          <a:p>
            <a:pPr marL="285750" indent="-285750">
              <a:buFont typeface="Arial" panose="020B0604020202020204" pitchFamily="34" charset="0"/>
              <a:buChar char="•"/>
            </a:pPr>
            <a:r>
              <a:rPr lang="en-US" sz="1100" dirty="0" smtClean="0">
                <a:solidFill>
                  <a:schemeClr val="tx2"/>
                </a:solidFill>
                <a:latin typeface="Gill Sans MT" panose="020B0502020104020203" pitchFamily="34" charset="0"/>
              </a:rPr>
              <a:t>How well does your organization coordinate services within the Colorado Springs community</a:t>
            </a:r>
          </a:p>
          <a:p>
            <a:pPr marL="285750" indent="-285750">
              <a:buFont typeface="Arial" panose="020B0604020202020204" pitchFamily="34" charset="0"/>
              <a:buChar char="•"/>
            </a:pPr>
            <a:r>
              <a:rPr lang="en-US" sz="1100" dirty="0" smtClean="0">
                <a:solidFill>
                  <a:schemeClr val="accent5">
                    <a:lumMod val="75000"/>
                  </a:schemeClr>
                </a:solidFill>
                <a:latin typeface="Gill Sans MT" panose="020B0502020104020203" pitchFamily="34" charset="0"/>
              </a:rPr>
              <a:t>No duplication of benefits of exists</a:t>
            </a:r>
          </a:p>
          <a:p>
            <a:pPr marL="285750" indent="-285750">
              <a:buFont typeface="Arial" panose="020B0604020202020204" pitchFamily="34" charset="0"/>
              <a:buChar char="•"/>
            </a:pPr>
            <a:r>
              <a:rPr lang="en-US" sz="1100" b="1" u="sng" dirty="0" smtClean="0">
                <a:solidFill>
                  <a:schemeClr val="tx2"/>
                </a:solidFill>
                <a:latin typeface="Gill Sans MT" panose="020B0502020104020203" pitchFamily="34" charset="0"/>
              </a:rPr>
              <a:t>Will the project request prevent, prepare for,  and respond to the coronavirus virus outbreak? </a:t>
            </a:r>
          </a:p>
          <a:p>
            <a:endParaRPr lang="en-US" sz="1100" dirty="0" smtClean="0"/>
          </a:p>
          <a:p>
            <a:pPr marL="158750" indent="0">
              <a:buNone/>
            </a:pPr>
            <a:r>
              <a:rPr lang="en-US" dirty="0" smtClean="0"/>
              <a:t>Applicants</a:t>
            </a:r>
            <a:r>
              <a:rPr lang="en-US" baseline="0" dirty="0" smtClean="0"/>
              <a:t> should be aware that both internal and external review committees are not always familiar with an organizations mission, services, and/or projects. As such, it is important that applications are as detailed and descriptive as possible. Being able to demonstrate how your organization meets the basic eligibility and compliance requirements is very important. However, providing a clear description and/or documentation of these other noted factors are equally as important. </a:t>
            </a:r>
            <a:endParaRPr lang="en-US" dirty="0" smtClean="0"/>
          </a:p>
          <a:p>
            <a:pPr marL="158750" indent="0">
              <a:buNone/>
            </a:pPr>
            <a:endParaRPr lang="en-US" dirty="0"/>
          </a:p>
        </p:txBody>
      </p:sp>
    </p:spTree>
    <p:extLst>
      <p:ext uri="{BB962C8B-B14F-4D97-AF65-F5344CB8AC3E}">
        <p14:creationId xmlns:p14="http://schemas.microsoft.com/office/powerpoint/2010/main" val="3640791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13f2e7b1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13f2e7b1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dirty="0" smtClean="0">
                <a:latin typeface="Gill Sans MT" panose="020B0502020104020203" pitchFamily="34" charset="0"/>
              </a:rPr>
              <a:t>Neighborly: </a:t>
            </a:r>
            <a:r>
              <a:rPr lang="en-US" sz="1100" dirty="0" smtClean="0">
                <a:latin typeface="Gill Sans MT" panose="020B0502020104020203" pitchFamily="34" charset="0"/>
              </a:rPr>
              <a:t>All applicants must register through the city’s online grant application platform Neighborly software. Please visit </a:t>
            </a:r>
            <a:r>
              <a:rPr lang="en-US" sz="1100" dirty="0" smtClean="0">
                <a:latin typeface="Gill Sans MT" panose="020B0502020104020203" pitchFamily="34" charset="0"/>
                <a:hlinkClick r:id="rId3"/>
              </a:rPr>
              <a:t>https://portal.neighborlysoftware.com/coloradospringsco/Participant/Login</a:t>
            </a:r>
            <a:r>
              <a:rPr lang="en-US" sz="1100" dirty="0" smtClean="0">
                <a:latin typeface="Gill Sans MT" panose="020B0502020104020203" pitchFamily="34" charset="0"/>
              </a:rPr>
              <a:t>  to register for your online profile and complete the grant application. </a:t>
            </a:r>
            <a:r>
              <a:rPr lang="en-US" sz="1100" b="1" dirty="0" smtClean="0">
                <a:latin typeface="Gill Sans MT" panose="020B0502020104020203" pitchFamily="34" charset="0"/>
              </a:rPr>
              <a:t>IMPORTANT: </a:t>
            </a:r>
            <a:r>
              <a:rPr lang="en-US" sz="1100" dirty="0" smtClean="0">
                <a:latin typeface="Gill Sans MT" panose="020B0502020104020203" pitchFamily="34" charset="0"/>
              </a:rPr>
              <a:t>All grant applications must be submitted through the online portal. No paper applications accepted. </a:t>
            </a:r>
          </a:p>
          <a:p>
            <a:endParaRPr lang="en-US" sz="1100" dirty="0" smtClean="0">
              <a:latin typeface="Gill Sans MT" panose="020B0502020104020203" pitchFamily="34" charset="0"/>
            </a:endParaRPr>
          </a:p>
          <a:p>
            <a:r>
              <a:rPr lang="en-US" sz="1100" b="1" dirty="0" smtClean="0">
                <a:latin typeface="Gill Sans MT" panose="020B0502020104020203" pitchFamily="34" charset="0"/>
              </a:rPr>
              <a:t>SAM registration: </a:t>
            </a:r>
            <a:r>
              <a:rPr lang="en-US" sz="1100" dirty="0" smtClean="0">
                <a:latin typeface="Gill Sans MT" panose="020B0502020104020203" pitchFamily="34" charset="0"/>
              </a:rPr>
              <a:t>All applicants must be registered under the system for award management to do business with the U.S. </a:t>
            </a:r>
            <a:r>
              <a:rPr lang="en-US" sz="1100" dirty="0" smtClean="0">
                <a:latin typeface="Gill Sans MT" panose="020B0502020104020203" pitchFamily="34" charset="0"/>
              </a:rPr>
              <a:t>government and accept federal grant funds. </a:t>
            </a:r>
            <a:r>
              <a:rPr lang="en-US" sz="1100" dirty="0" smtClean="0">
                <a:latin typeface="Gill Sans MT" panose="020B0502020104020203" pitchFamily="34" charset="0"/>
              </a:rPr>
              <a:t>Please visit: www.SAM.gov to register your organization. </a:t>
            </a:r>
          </a:p>
          <a:p>
            <a:endParaRPr lang="en-US" sz="1100" dirty="0" smtClean="0">
              <a:latin typeface="Gill Sans MT" panose="020B0502020104020203"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smtClean="0">
                <a:latin typeface="Gill Sans MT" panose="020B0502020104020203" pitchFamily="34" charset="0"/>
              </a:rPr>
              <a:t>DUNS #: </a:t>
            </a:r>
            <a:r>
              <a:rPr lang="en-US" sz="1100" dirty="0" smtClean="0">
                <a:solidFill>
                  <a:schemeClr val="tx1"/>
                </a:solidFill>
                <a:latin typeface="Montserrat" panose="020B0604020202020204" charset="0"/>
              </a:rPr>
              <a:t>All Applicants must have a Data Universal Numbering System (DUNS) assignment</a:t>
            </a:r>
            <a:r>
              <a:rPr lang="en-US" sz="1100" baseline="0" dirty="0" smtClean="0">
                <a:solidFill>
                  <a:schemeClr val="tx1"/>
                </a:solidFill>
                <a:latin typeface="Montserrat" panose="020B0604020202020204" charset="0"/>
              </a:rPr>
              <a:t> </a:t>
            </a:r>
            <a:r>
              <a:rPr lang="en-US" sz="1100" dirty="0" smtClean="0">
                <a:latin typeface="Gill Sans MT" panose="020B0502020104020203" pitchFamily="34" charset="0"/>
              </a:rPr>
              <a:t>to </a:t>
            </a:r>
            <a:r>
              <a:rPr lang="en-US" sz="1100" dirty="0" smtClean="0">
                <a:latin typeface="Gill Sans MT" panose="020B0502020104020203" pitchFamily="34" charset="0"/>
              </a:rPr>
              <a:t>be a grant awardee. Please visit: </a:t>
            </a:r>
            <a:r>
              <a:rPr lang="en-US" sz="1100" b="1" dirty="0" smtClean="0">
                <a:latin typeface="Gill Sans MT" panose="020B0502020104020203" pitchFamily="34" charset="0"/>
              </a:rPr>
              <a:t>https://fedgov.dnb.com/webform/ </a:t>
            </a:r>
            <a:r>
              <a:rPr lang="en-US" sz="1100" dirty="0" smtClean="0">
                <a:latin typeface="Gill Sans MT" panose="020B0502020104020203" pitchFamily="34" charset="0"/>
              </a:rPr>
              <a:t>to check or receive your DUNS number. </a:t>
            </a:r>
          </a:p>
          <a:p>
            <a:pPr marL="158750" indent="0">
              <a:buNone/>
            </a:pPr>
            <a:endParaRPr lang="en-US" sz="1100" dirty="0" smtClean="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smtClean="0">
                <a:latin typeface="Montserrat" panose="020B0604020202020204" charset="0"/>
              </a:rPr>
              <a:t>Please </a:t>
            </a:r>
            <a:r>
              <a:rPr lang="en-US" sz="1100" b="1" dirty="0" smtClean="0">
                <a:latin typeface="Montserrat" panose="020B0604020202020204" charset="0"/>
              </a:rPr>
              <a:t>note: </a:t>
            </a:r>
            <a:r>
              <a:rPr lang="en-US" sz="1100" dirty="0" smtClean="0">
                <a:latin typeface="Montserrat" panose="020B0604020202020204" charset="0"/>
              </a:rPr>
              <a:t>A preliminary eligibility checklist is the first step of the application.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71478115a7_1_17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71478115a7_1_17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200" b="1" dirty="0" smtClean="0"/>
          </a:p>
          <a:p>
            <a:pPr marL="0" lvl="0" indent="0" algn="l" rtl="0">
              <a:spcBef>
                <a:spcPts val="0"/>
              </a:spcBef>
              <a:spcAft>
                <a:spcPts val="0"/>
              </a:spcAft>
              <a:buNone/>
            </a:pPr>
            <a:r>
              <a:rPr lang="en-US" sz="1200" b="1" dirty="0" smtClean="0"/>
              <a:t>Application Submission </a:t>
            </a:r>
          </a:p>
          <a:p>
            <a:pPr marL="0" lvl="0" indent="0" algn="l" rtl="0">
              <a:spcBef>
                <a:spcPts val="0"/>
              </a:spcBef>
              <a:spcAft>
                <a:spcPts val="0"/>
              </a:spcAft>
              <a:buNone/>
            </a:pPr>
            <a:r>
              <a:rPr lang="en-US" sz="1100" dirty="0" smtClean="0"/>
              <a:t>Applications are due by 11:59pm on February 5</a:t>
            </a:r>
            <a:r>
              <a:rPr lang="en-US" sz="1100" baseline="30000" dirty="0" smtClean="0"/>
              <a:t>th</a:t>
            </a:r>
            <a:r>
              <a:rPr lang="en-US" sz="1100" dirty="0" smtClean="0"/>
              <a:t> 2021. NO EXCEPTIONS. Incomplete applications will not be considered. </a:t>
            </a:r>
          </a:p>
          <a:p>
            <a:pPr marL="0" lvl="0" indent="0" algn="l" rtl="0">
              <a:spcBef>
                <a:spcPts val="0"/>
              </a:spcBef>
              <a:spcAft>
                <a:spcPts val="0"/>
              </a:spcAft>
              <a:buNone/>
            </a:pPr>
            <a:endParaRPr lang="en-US" sz="1100" dirty="0" smtClean="0"/>
          </a:p>
          <a:p>
            <a:pPr marL="0" lvl="0" indent="0" algn="l" rtl="0">
              <a:spcBef>
                <a:spcPts val="0"/>
              </a:spcBef>
              <a:spcAft>
                <a:spcPts val="0"/>
              </a:spcAft>
              <a:buNone/>
            </a:pPr>
            <a:r>
              <a:rPr lang="en-US" sz="1200" b="1" dirty="0" smtClean="0"/>
              <a:t>Approval </a:t>
            </a:r>
          </a:p>
          <a:p>
            <a:pPr marL="0" lvl="0" indent="0" algn="l" rtl="0">
              <a:spcBef>
                <a:spcPts val="0"/>
              </a:spcBef>
              <a:spcAft>
                <a:spcPts val="0"/>
              </a:spcAft>
              <a:buNone/>
            </a:pPr>
            <a:r>
              <a:rPr lang="en-US" sz="1100" dirty="0" smtClean="0"/>
              <a:t>All applicants will be notified via mail/email of their approval or denial of their grant application </a:t>
            </a:r>
            <a:r>
              <a:rPr lang="en-US" sz="1100" dirty="0" smtClean="0"/>
              <a:t>(within</a:t>
            </a:r>
            <a:r>
              <a:rPr lang="en-US" sz="1100" baseline="0" dirty="0" smtClean="0"/>
              <a:t> a</a:t>
            </a:r>
            <a:r>
              <a:rPr lang="en-US" sz="1100" dirty="0" smtClean="0"/>
              <a:t>pproximately </a:t>
            </a:r>
            <a:r>
              <a:rPr lang="en-US" sz="1100" dirty="0" smtClean="0"/>
              <a:t>5-7 weeks). </a:t>
            </a:r>
          </a:p>
          <a:p>
            <a:pPr marL="0" lvl="0" indent="0" algn="l" rtl="0">
              <a:spcBef>
                <a:spcPts val="0"/>
              </a:spcBef>
              <a:spcAft>
                <a:spcPts val="0"/>
              </a:spcAft>
              <a:buNone/>
            </a:pPr>
            <a:endParaRPr lang="en-US" sz="1100" dirty="0" smtClean="0"/>
          </a:p>
          <a:p>
            <a:pPr marL="0" lvl="0" indent="0" algn="l" rtl="0">
              <a:spcBef>
                <a:spcPts val="0"/>
              </a:spcBef>
              <a:spcAft>
                <a:spcPts val="0"/>
              </a:spcAft>
              <a:buNone/>
            </a:pPr>
            <a:r>
              <a:rPr lang="en-US" sz="1200" b="1" dirty="0" smtClean="0"/>
              <a:t>Written Agreements </a:t>
            </a:r>
          </a:p>
          <a:p>
            <a:pPr marL="0" lvl="0" indent="0" algn="l" rtl="0">
              <a:spcBef>
                <a:spcPts val="0"/>
              </a:spcBef>
              <a:spcAft>
                <a:spcPts val="0"/>
              </a:spcAft>
              <a:buNone/>
            </a:pPr>
            <a:r>
              <a:rPr lang="en-US" sz="1100" dirty="0" smtClean="0"/>
              <a:t>After receiving a notification of approval, securing a written agreement takes on average an additional 30 days to finalize.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sz="1200" b="1" dirty="0" smtClean="0"/>
              <a:t>Post Award Technical Assistance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Guided review of project lifecycle, Neighborly software training, on-site visits, and desk monitoring. </a:t>
            </a:r>
          </a:p>
          <a:p>
            <a:pPr marL="0" lvl="0" indent="0" algn="l" rtl="0">
              <a:spcBef>
                <a:spcPts val="0"/>
              </a:spcBef>
              <a:spcAft>
                <a:spcPts val="0"/>
              </a:spcAft>
              <a:buNone/>
            </a:pPr>
            <a:endParaRPr lang="en-US" sz="1100" dirty="0" smtClean="0"/>
          </a:p>
          <a:p>
            <a:pPr marL="0" lvl="0" indent="0" algn="l" rtl="0">
              <a:spcBef>
                <a:spcPts val="0"/>
              </a:spcBef>
              <a:spcAft>
                <a:spcPts val="0"/>
              </a:spcAft>
              <a:buNone/>
            </a:pPr>
            <a:r>
              <a:rPr lang="en-US" sz="1200" b="1" dirty="0" smtClean="0">
                <a:latin typeface="Montserrat" panose="020B0604020202020204" charset="0"/>
              </a:rPr>
              <a:t>Grant reimbursement requests</a:t>
            </a:r>
          </a:p>
          <a:p>
            <a:pPr marL="0" indent="0" algn="l">
              <a:buNone/>
            </a:pPr>
            <a:r>
              <a:rPr lang="en-US" sz="1100" dirty="0" smtClean="0">
                <a:solidFill>
                  <a:schemeClr val="tx1"/>
                </a:solidFill>
                <a:latin typeface="Montserrat" panose="020B0604020202020204" charset="0"/>
              </a:rPr>
              <a:t>After signing their written agreement </a:t>
            </a:r>
            <a:r>
              <a:rPr lang="en-US" sz="1100" dirty="0" err="1" smtClean="0">
                <a:solidFill>
                  <a:schemeClr val="tx1"/>
                </a:solidFill>
                <a:latin typeface="Montserrat" panose="020B0604020202020204" charset="0"/>
              </a:rPr>
              <a:t>subrecipients</a:t>
            </a:r>
            <a:r>
              <a:rPr lang="en-US" sz="1100" dirty="0" smtClean="0">
                <a:solidFill>
                  <a:schemeClr val="tx1"/>
                </a:solidFill>
                <a:latin typeface="Montserrat" panose="020B0604020202020204" charset="0"/>
              </a:rPr>
              <a:t> may begin submitting requests for reimbursement for eligible costs. It is important to note that request can be back dated as of January 21</a:t>
            </a:r>
            <a:r>
              <a:rPr lang="en-US" sz="1100" baseline="30000" dirty="0" smtClean="0">
                <a:solidFill>
                  <a:schemeClr val="tx1"/>
                </a:solidFill>
                <a:latin typeface="Montserrat" panose="020B0604020202020204" charset="0"/>
              </a:rPr>
              <a:t>st</a:t>
            </a:r>
            <a:r>
              <a:rPr lang="en-US" sz="1100" dirty="0" smtClean="0">
                <a:solidFill>
                  <a:schemeClr val="tx1"/>
                </a:solidFill>
                <a:latin typeface="Montserrat" panose="020B0604020202020204" charset="0"/>
              </a:rPr>
              <a:t> 2020 for </a:t>
            </a:r>
            <a:r>
              <a:rPr lang="en-US" sz="1100" b="1" u="sng" dirty="0" smtClean="0">
                <a:solidFill>
                  <a:schemeClr val="tx1"/>
                </a:solidFill>
                <a:latin typeface="Montserrat" panose="020B0604020202020204" charset="0"/>
              </a:rPr>
              <a:t>coronavirus related and documentable activities only.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On behalf of the Community develop. Div. I want to thank you for taking the time to view this presentation. If you have any questions please feel free to contact any of our team members. </a:t>
            </a:r>
          </a:p>
          <a:p>
            <a:pPr marL="158750" indent="0">
              <a:buNone/>
            </a:pPr>
            <a:endParaRPr lang="en-US" dirty="0"/>
          </a:p>
        </p:txBody>
      </p:sp>
    </p:spTree>
    <p:extLst>
      <p:ext uri="{BB962C8B-B14F-4D97-AF65-F5344CB8AC3E}">
        <p14:creationId xmlns:p14="http://schemas.microsoft.com/office/powerpoint/2010/main" val="3490757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15071d22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15071d22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solidFill>
                  <a:schemeClr val="tx2">
                    <a:lumMod val="75000"/>
                  </a:schemeClr>
                </a:solidFill>
                <a:latin typeface="Gill Sans MT" panose="020B0502020104020203" pitchFamily="34" charset="0"/>
                <a:ea typeface="Cambria Math" panose="02040503050406030204" pitchFamily="18" charset="0"/>
              </a:rPr>
              <a:t>In response to the coronavirus outbreak, the CARES Act made $12 billion available</a:t>
            </a:r>
            <a:r>
              <a:rPr lang="en-US" sz="1100" baseline="0" dirty="0" smtClean="0">
                <a:solidFill>
                  <a:schemeClr val="tx2">
                    <a:lumMod val="75000"/>
                  </a:schemeClr>
                </a:solidFill>
                <a:latin typeface="Gill Sans MT" panose="020B0502020104020203" pitchFamily="34" charset="0"/>
                <a:ea typeface="Cambria Math" panose="02040503050406030204" pitchFamily="18" charset="0"/>
              </a:rPr>
              <a:t> to the U.S. Department of Housing and Urban Development. This first phase of CARES Act funding made </a:t>
            </a:r>
            <a:r>
              <a:rPr lang="en-US" sz="1100" dirty="0" smtClean="0">
                <a:solidFill>
                  <a:schemeClr val="tx2">
                    <a:lumMod val="75000"/>
                  </a:schemeClr>
                </a:solidFill>
                <a:latin typeface="Gill Sans MT" panose="020B0502020104020203" pitchFamily="34" charset="0"/>
                <a:ea typeface="Cambria Math" panose="02040503050406030204" pitchFamily="18" charset="0"/>
              </a:rPr>
              <a:t>$5 billion available in additional Community Development Block grant(CDBG-CV) funds and $4 billion available in Emergency Solutions grant (ESG-CV) funding to all formula</a:t>
            </a:r>
            <a:r>
              <a:rPr lang="en-US" sz="1100" baseline="0" dirty="0" smtClean="0">
                <a:solidFill>
                  <a:schemeClr val="tx2">
                    <a:lumMod val="75000"/>
                  </a:schemeClr>
                </a:solidFill>
                <a:latin typeface="Gill Sans MT" panose="020B0502020104020203" pitchFamily="34" charset="0"/>
                <a:ea typeface="Cambria Math" panose="02040503050406030204" pitchFamily="18" charset="0"/>
              </a:rPr>
              <a:t> grantees in the country</a:t>
            </a:r>
            <a:r>
              <a:rPr lang="en-US" sz="1100" dirty="0" smtClean="0">
                <a:solidFill>
                  <a:schemeClr val="tx2">
                    <a:lumMod val="75000"/>
                  </a:schemeClr>
                </a:solidFill>
                <a:latin typeface="Gill Sans MT" panose="020B0502020104020203" pitchFamily="34" charset="0"/>
                <a:ea typeface="Cambria Math" panose="02040503050406030204" pitchFamily="18" charset="0"/>
              </a:rPr>
              <a:t>. As a grantee jurisdiction, the City of Colorado Springs Community Development Division received a special allocation of CDBG-CV and ESG-CV funds to prevent, prepare for, and respond to the coronavirus and meet our community’s immediate needs.</a:t>
            </a:r>
          </a:p>
          <a:p>
            <a:pPr marL="158750" indent="0">
              <a:buNone/>
            </a:pPr>
            <a:endParaRPr lang="en-US" sz="1100" b="0" i="0" u="none" strike="noStrike" cap="none" dirty="0" smtClean="0">
              <a:solidFill>
                <a:schemeClr val="tx2">
                  <a:lumMod val="75000"/>
                </a:schemeClr>
              </a:solidFill>
              <a:effectLst/>
              <a:latin typeface="Gill Sans MT" panose="020B0502020104020203" pitchFamily="34" charset="0"/>
              <a:ea typeface="Cambria Math" panose="02040503050406030204" pitchFamily="18" charset="0"/>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First and foremost, these funds are designed to prevent the spread of the virus. As ESG is one of the few funding streams dedicated to emergency shelters, a portion of this round of ESG-CV funds will continue to support the temporary isolation shelter for those with COVID or exhibiting symptoms of COVID.</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Since the start of the COVID-19 pandemic, the City of Colorado Springs and Community Health Partnership have worked together on gathering community feedback, assessing system performance in HMIS and Coordinated Entry data, and participating in a Coordinated Investment Planning exercise. As a result</a:t>
            </a:r>
            <a:r>
              <a:rPr lang="en-US" sz="1100" b="0" i="0" u="none" strike="noStrike" cap="none" baseline="0" dirty="0" smtClean="0">
                <a:solidFill>
                  <a:srgbClr val="000000"/>
                </a:solidFill>
                <a:effectLst/>
                <a:latin typeface="Arial"/>
                <a:ea typeface="Arial"/>
                <a:cs typeface="Arial"/>
                <a:sym typeface="Arial"/>
              </a:rPr>
              <a:t>, in round 2 of the ESG-CV2 funds made available (which is important to note that a little over $5 million dollars was made available to the city), $4 million of the ESG-CV2 round 2 funds are being reserved for the following activities: </a:t>
            </a:r>
          </a:p>
          <a:p>
            <a:pPr marL="158750" indent="0">
              <a:buNone/>
            </a:pPr>
            <a:endParaRPr lang="en-US" sz="1100" b="0" i="0" u="none" strike="noStrike" cap="none" baseline="0" dirty="0" smtClean="0">
              <a:solidFill>
                <a:srgbClr val="000000"/>
              </a:solidFill>
              <a:effectLst/>
              <a:latin typeface="Arial"/>
              <a:ea typeface="Cambria Math" panose="02040503050406030204" pitchFamily="18" charset="0"/>
              <a:cs typeface="Arial"/>
              <a:sym typeface="Arial"/>
            </a:endParaRPr>
          </a:p>
          <a:p>
            <a:pPr lvl="0" algn="ctr"/>
            <a:r>
              <a:rPr lang="en-US" sz="1100" dirty="0" smtClean="0">
                <a:solidFill>
                  <a:schemeClr val="bg1"/>
                </a:solidFill>
                <a:latin typeface="Montserrat" panose="020B0604020202020204" charset="0"/>
              </a:rPr>
              <a:t>Emergency isolation shelter at City Auditorium ($1,000,000)</a:t>
            </a:r>
          </a:p>
          <a:p>
            <a:pPr lvl="0" algn="ctr"/>
            <a:r>
              <a:rPr lang="en-US" sz="1100" dirty="0" smtClean="0">
                <a:solidFill>
                  <a:schemeClr val="bg1"/>
                </a:solidFill>
                <a:latin typeface="Montserrat" panose="020B0604020202020204" charset="0"/>
              </a:rPr>
              <a:t>Family shelter planning and implementation ($2,000,000)</a:t>
            </a:r>
          </a:p>
          <a:p>
            <a:pPr lvl="0" algn="ctr"/>
            <a:r>
              <a:rPr lang="en-US" sz="1100" dirty="0" smtClean="0">
                <a:solidFill>
                  <a:schemeClr val="bg1"/>
                </a:solidFill>
                <a:latin typeface="Montserrat" panose="020B0604020202020204" charset="0"/>
              </a:rPr>
              <a:t>Street outreach ($200,000)</a:t>
            </a:r>
          </a:p>
          <a:p>
            <a:pPr lvl="0" algn="ctr"/>
            <a:r>
              <a:rPr lang="en-US" sz="1100" dirty="0" smtClean="0">
                <a:solidFill>
                  <a:schemeClr val="bg1"/>
                </a:solidFill>
                <a:latin typeface="Montserrat" panose="020B0604020202020204" charset="0"/>
              </a:rPr>
              <a:t>Landlord incentive pilot program ($200,000)</a:t>
            </a:r>
          </a:p>
          <a:p>
            <a:pPr lvl="0" algn="ctr"/>
            <a:r>
              <a:rPr lang="en-US" sz="1100" dirty="0" smtClean="0">
                <a:solidFill>
                  <a:schemeClr val="bg1"/>
                </a:solidFill>
                <a:latin typeface="Montserrat" panose="020B0604020202020204" charset="0"/>
              </a:rPr>
              <a:t>HMIS ($73,000)</a:t>
            </a:r>
          </a:p>
          <a:p>
            <a:pPr lvl="0" algn="ctr"/>
            <a:r>
              <a:rPr lang="en-US" sz="1100" dirty="0" smtClean="0">
                <a:solidFill>
                  <a:schemeClr val="bg1"/>
                </a:solidFill>
                <a:latin typeface="Montserrat" panose="020B0604020202020204" charset="0"/>
              </a:rPr>
              <a:t>Administration($150,000)</a:t>
            </a:r>
          </a:p>
          <a:p>
            <a:pPr lvl="0" algn="ctr"/>
            <a:r>
              <a:rPr lang="en-US" sz="1100" dirty="0" smtClean="0">
                <a:solidFill>
                  <a:schemeClr val="bg1"/>
                </a:solidFill>
                <a:latin typeface="Montserrat" panose="020B0604020202020204" charset="0"/>
              </a:rPr>
              <a:t>Round 1 and 2 project contingencies ($474,000)</a:t>
            </a:r>
          </a:p>
          <a:p>
            <a:pPr marL="158750" indent="0">
              <a:buNone/>
            </a:pPr>
            <a:endParaRPr lang="en-US" sz="1100" b="0" i="0" u="none" strike="noStrike" cap="none" baseline="0" dirty="0" smtClean="0">
              <a:solidFill>
                <a:srgbClr val="000000"/>
              </a:solidFill>
              <a:effectLst/>
              <a:latin typeface="Arial"/>
              <a:ea typeface="Cambria Math" panose="02040503050406030204" pitchFamily="18" charset="0"/>
              <a:cs typeface="Arial"/>
              <a:sym typeface="Arial"/>
            </a:endParaRPr>
          </a:p>
          <a:p>
            <a:pPr marL="158750" indent="0">
              <a:buNone/>
            </a:pPr>
            <a:r>
              <a:rPr lang="en-US" sz="1100" b="0" i="0" u="none" strike="noStrike" cap="none" baseline="0" dirty="0" smtClean="0">
                <a:solidFill>
                  <a:srgbClr val="000000"/>
                </a:solidFill>
                <a:effectLst/>
                <a:latin typeface="Arial"/>
                <a:ea typeface="Cambria Math" panose="02040503050406030204" pitchFamily="18" charset="0"/>
                <a:cs typeface="Arial"/>
                <a:sym typeface="Arial"/>
              </a:rPr>
              <a:t>For this application $1 million dollars is being made available for </a:t>
            </a:r>
            <a:r>
              <a:rPr lang="en-US" sz="1100" b="0" i="0" u="none" strike="noStrike" cap="none" baseline="0" dirty="0" smtClean="0">
                <a:solidFill>
                  <a:srgbClr val="000000"/>
                </a:solidFill>
                <a:effectLst/>
                <a:latin typeface="Arial"/>
                <a:ea typeface="Cambria Math" panose="02040503050406030204" pitchFamily="18" charset="0"/>
                <a:cs typeface="Arial"/>
                <a:sym typeface="Arial"/>
              </a:rPr>
              <a:t>ESG-CV2 </a:t>
            </a:r>
            <a:r>
              <a:rPr lang="en-US" sz="1100" b="0" i="0" u="none" strike="noStrike" cap="none" baseline="0" dirty="0" smtClean="0">
                <a:solidFill>
                  <a:srgbClr val="000000"/>
                </a:solidFill>
                <a:effectLst/>
                <a:latin typeface="Arial"/>
                <a:ea typeface="Cambria Math" panose="02040503050406030204" pitchFamily="18" charset="0"/>
                <a:cs typeface="Arial"/>
                <a:sym typeface="Arial"/>
              </a:rPr>
              <a:t>eligible services and/or projects. The minimum application submission amount for the ESG-CV2 funding is $100,000. </a:t>
            </a:r>
          </a:p>
          <a:p>
            <a:pPr marL="158750" indent="0">
              <a:buNone/>
            </a:pPr>
            <a:endParaRPr lang="en-US" sz="1100" dirty="0" smtClean="0">
              <a:solidFill>
                <a:schemeClr val="tx2">
                  <a:lumMod val="75000"/>
                </a:schemeClr>
              </a:solidFill>
              <a:latin typeface="Gill Sans MT" panose="020B0502020104020203" pitchFamily="34" charset="0"/>
              <a:ea typeface="Cambria Math" panose="020405030504060302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smtClean="0">
              <a:solidFill>
                <a:schemeClr val="tx2">
                  <a:lumMod val="75000"/>
                </a:schemeClr>
              </a:solidFill>
              <a:latin typeface="Gill Sans MT" panose="020B0502020104020203" pitchFamily="34" charset="0"/>
              <a:ea typeface="Cambria Math" panose="02040503050406030204" pitchFamily="18" charset="0"/>
            </a:endParaRPr>
          </a:p>
          <a:p>
            <a:endParaRPr lang="en-US" dirty="0"/>
          </a:p>
        </p:txBody>
      </p:sp>
    </p:spTree>
    <p:extLst>
      <p:ext uri="{BB962C8B-B14F-4D97-AF65-F5344CB8AC3E}">
        <p14:creationId xmlns:p14="http://schemas.microsoft.com/office/powerpoint/2010/main" val="250206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13f2e7b1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13f2e7b1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solidFill>
                  <a:schemeClr val="tx2"/>
                </a:solidFill>
                <a:latin typeface="Georgia" panose="02040502050405020303" pitchFamily="18" charset="0"/>
              </a:rPr>
              <a:t>The Emergency Solutions Grant (ESG) program was a result of a revised program from the Homeless Emergency Assistance and Rapid Transition to Housing Act of 2009. The ESG Interim Rule took effect on January 4</a:t>
            </a:r>
            <a:r>
              <a:rPr lang="en-US" sz="1100" baseline="30000" dirty="0" smtClean="0">
                <a:solidFill>
                  <a:schemeClr val="tx2"/>
                </a:solidFill>
                <a:latin typeface="Georgia" panose="02040502050405020303" pitchFamily="18" charset="0"/>
              </a:rPr>
              <a:t>th</a:t>
            </a:r>
            <a:r>
              <a:rPr lang="en-US" sz="1100" dirty="0" smtClean="0">
                <a:solidFill>
                  <a:schemeClr val="tx2"/>
                </a:solidFill>
                <a:latin typeface="Georgia" panose="02040502050405020303" pitchFamily="18" charset="0"/>
              </a:rPr>
              <a:t> 2012 and reflected the change in the programs focus to assisting people to quickly regain stability in permanent housing after experiencing a housing crisis and/or homelessness.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smtClean="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dirty="0" smtClean="0"/>
              <a:t>The Community Development Division manages the City of Colorado Springs entitlement funds from the U.S. Department of Housing and Urban Development. </a:t>
            </a:r>
            <a:r>
              <a:rPr lang="en-US" sz="1100" dirty="0" err="1" smtClean="0"/>
              <a:t>Ou</a:t>
            </a:r>
            <a:r>
              <a:rPr lang="en" sz="1100" dirty="0" smtClean="0"/>
              <a:t>r mission is to create strong, sustainable, inclusive communities and quality affordable homes for all people in Colorado Springs. </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71478115a7_1_17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71478115a7_1_17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dirty="0" smtClean="0">
                <a:ln w="0"/>
                <a:solidFill>
                  <a:schemeClr val="tx2">
                    <a:lumMod val="75000"/>
                  </a:schemeClr>
                </a:solidFill>
                <a:effectLst>
                  <a:outerShdw blurRad="38100" dist="25400" dir="5400000" algn="ctr" rotWithShape="0">
                    <a:srgbClr val="6E747A">
                      <a:alpha val="43000"/>
                    </a:srgbClr>
                  </a:outerShdw>
                </a:effectLst>
                <a:latin typeface="Gill Sans MT" panose="020B0502020104020203" pitchFamily="34" charset="0"/>
              </a:rPr>
              <a:t>What </a:t>
            </a:r>
            <a:r>
              <a:rPr lang="en-US" sz="1100" b="1" dirty="0" smtClean="0">
                <a:ln w="0"/>
                <a:solidFill>
                  <a:schemeClr val="tx2">
                    <a:lumMod val="75000"/>
                  </a:schemeClr>
                </a:solidFill>
                <a:effectLst>
                  <a:outerShdw blurRad="38100" dist="25400" dir="5400000" algn="ctr" rotWithShape="0">
                    <a:srgbClr val="6E747A">
                      <a:alpha val="43000"/>
                    </a:srgbClr>
                  </a:outerShdw>
                </a:effectLst>
                <a:latin typeface="Gill Sans MT" panose="020B0502020104020203" pitchFamily="34" charset="0"/>
              </a:rPr>
              <a:t>is the purpose of the ESG program? </a:t>
            </a:r>
            <a:r>
              <a:rPr lang="en-US" sz="1100" b="1" dirty="0" smtClean="0">
                <a:solidFill>
                  <a:schemeClr val="tx2">
                    <a:lumMod val="75000"/>
                  </a:schemeClr>
                </a:solidFill>
                <a:latin typeface="Gill Sans MT" panose="020B0502020104020203" pitchFamily="34" charset="0"/>
              </a:rPr>
              <a:t>The program provides funding to: </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Engage homeless individuals and families living on the street;</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Improve the number and quality of emergency shelters for homeless individuals and families;</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Help operate these shelters;</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Provide essential services to shelter residents;</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Rapidly re-house homeless individuals and families; and</a:t>
            </a:r>
          </a:p>
          <a:p>
            <a:pPr marL="342900" indent="-342900">
              <a:buFont typeface="+mj-lt"/>
              <a:buAutoNum type="arabicPeriod"/>
            </a:pPr>
            <a:r>
              <a:rPr lang="en-US" sz="1100" dirty="0" smtClean="0">
                <a:solidFill>
                  <a:schemeClr val="tx2">
                    <a:lumMod val="75000"/>
                  </a:schemeClr>
                </a:solidFill>
                <a:latin typeface="Gill Sans MT" panose="020B0502020104020203" pitchFamily="34" charset="0"/>
              </a:rPr>
              <a:t>Prevent families and individuals from becoming homeless.</a:t>
            </a:r>
          </a:p>
          <a:p>
            <a:pPr marL="158750" indent="0">
              <a:buNone/>
            </a:pPr>
            <a:endParaRPr lang="en-US" sz="1100" dirty="0" smtClean="0">
              <a:solidFill>
                <a:schemeClr val="tx2">
                  <a:lumMod val="75000"/>
                </a:schemeClr>
              </a:solidFill>
              <a:latin typeface="Gill Sans MT" panose="020B0502020104020203" pitchFamily="34" charset="0"/>
            </a:endParaRPr>
          </a:p>
          <a:p>
            <a:pPr marL="158750" indent="0">
              <a:buNone/>
            </a:pPr>
            <a:r>
              <a:rPr lang="en-US" sz="1100" b="1" dirty="0" smtClean="0">
                <a:solidFill>
                  <a:schemeClr val="tx2">
                    <a:lumMod val="75000"/>
                  </a:schemeClr>
                </a:solidFill>
                <a:latin typeface="Gill Sans MT" panose="020B0502020104020203" pitchFamily="34" charset="0"/>
              </a:rPr>
              <a:t>In light of these goals there are 5 program components of the ESG program:</a:t>
            </a:r>
          </a:p>
          <a:p>
            <a:r>
              <a:rPr lang="en-US" sz="1100" dirty="0" smtClean="0">
                <a:solidFill>
                  <a:schemeClr val="tx2">
                    <a:lumMod val="75000"/>
                  </a:schemeClr>
                </a:solidFill>
                <a:latin typeface="Gill Sans MT" panose="020B0502020104020203" pitchFamily="34" charset="0"/>
              </a:rPr>
              <a:t>Street Outreach</a:t>
            </a:r>
          </a:p>
          <a:p>
            <a:r>
              <a:rPr lang="en-US" sz="1100" dirty="0" smtClean="0">
                <a:solidFill>
                  <a:schemeClr val="tx2">
                    <a:lumMod val="75000"/>
                  </a:schemeClr>
                </a:solidFill>
                <a:latin typeface="Gill Sans MT" panose="020B0502020104020203" pitchFamily="34" charset="0"/>
              </a:rPr>
              <a:t>Emergency Shelter</a:t>
            </a:r>
          </a:p>
          <a:p>
            <a:r>
              <a:rPr lang="en-US" sz="1100" dirty="0" smtClean="0">
                <a:solidFill>
                  <a:schemeClr val="tx2">
                    <a:lumMod val="75000"/>
                  </a:schemeClr>
                </a:solidFill>
                <a:latin typeface="Gill Sans MT" panose="020B0502020104020203" pitchFamily="34" charset="0"/>
              </a:rPr>
              <a:t>Homelessness Prevention </a:t>
            </a:r>
          </a:p>
          <a:p>
            <a:r>
              <a:rPr lang="en-US" sz="1100" dirty="0" smtClean="0">
                <a:solidFill>
                  <a:schemeClr val="tx2">
                    <a:lumMod val="75000"/>
                  </a:schemeClr>
                </a:solidFill>
                <a:latin typeface="Gill Sans MT" panose="020B0502020104020203" pitchFamily="34" charset="0"/>
              </a:rPr>
              <a:t>Rapid Re-housing</a:t>
            </a:r>
          </a:p>
          <a:p>
            <a:r>
              <a:rPr lang="en-US" sz="1100" dirty="0" smtClean="0">
                <a:solidFill>
                  <a:schemeClr val="tx2">
                    <a:lumMod val="75000"/>
                  </a:schemeClr>
                </a:solidFill>
                <a:latin typeface="Gill Sans MT" panose="020B0502020104020203" pitchFamily="34" charset="0"/>
              </a:rPr>
              <a:t>HMIS Data </a:t>
            </a:r>
            <a:r>
              <a:rPr lang="en-US" sz="1100" dirty="0" smtClean="0">
                <a:solidFill>
                  <a:schemeClr val="tx2">
                    <a:lumMod val="75000"/>
                  </a:schemeClr>
                </a:solidFill>
                <a:latin typeface="Gill Sans MT" panose="020B0502020104020203" pitchFamily="34" charset="0"/>
              </a:rPr>
              <a:t>collection</a:t>
            </a:r>
          </a:p>
          <a:p>
            <a:endParaRPr lang="en-US" sz="1100" dirty="0" smtClean="0">
              <a:solidFill>
                <a:schemeClr val="tx2">
                  <a:lumMod val="75000"/>
                </a:schemeClr>
              </a:solidFill>
              <a:latin typeface="Gill Sans MT" panose="020B0502020104020203" pitchFamily="34" charset="0"/>
            </a:endParaRPr>
          </a:p>
          <a:p>
            <a:pPr marL="158750" indent="0">
              <a:buNone/>
            </a:pPr>
            <a:r>
              <a:rPr lang="en-US" sz="1100" dirty="0" smtClean="0">
                <a:solidFill>
                  <a:schemeClr val="tx2">
                    <a:lumMod val="75000"/>
                  </a:schemeClr>
                </a:solidFill>
                <a:latin typeface="Gill Sans MT" panose="020B0502020104020203" pitchFamily="34" charset="0"/>
              </a:rPr>
              <a:t>Under the program components of ESG funds eligible activities can include shelter operations, rental/utility assistance, housing relocation and stabilization services, costs for managing the HMIS database, and more. </a:t>
            </a:r>
          </a:p>
          <a:p>
            <a:endParaRPr lang="en-US" sz="1100" dirty="0" smtClean="0">
              <a:solidFill>
                <a:schemeClr val="tx2">
                  <a:lumMod val="75000"/>
                </a:schemeClr>
              </a:solidFill>
              <a:latin typeface="Gill Sans MT" panose="020B0502020104020203" pitchFamily="34" charset="0"/>
            </a:endParaRPr>
          </a:p>
          <a:p>
            <a:pPr marL="158750" indent="0">
              <a:buNone/>
            </a:pP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dirty="0" smtClean="0">
                <a:solidFill>
                  <a:schemeClr val="tx2">
                    <a:lumMod val="75000"/>
                  </a:schemeClr>
                </a:solidFill>
                <a:latin typeface="Gill Sans MT" panose="020B0502020104020203" pitchFamily="34" charset="0"/>
              </a:rPr>
              <a:t>So who is eligible? </a:t>
            </a:r>
          </a:p>
          <a:p>
            <a:pPr marL="158750" indent="0">
              <a:buNone/>
            </a:pPr>
            <a:r>
              <a:rPr lang="en-US" sz="1100" dirty="0" smtClean="0">
                <a:solidFill>
                  <a:schemeClr val="tx2">
                    <a:lumMod val="75000"/>
                  </a:schemeClr>
                </a:solidFill>
                <a:latin typeface="Gill Sans MT" panose="020B0502020104020203" pitchFamily="34" charset="0"/>
              </a:rPr>
              <a:t>The ESG-CV 2 application is eligible to all </a:t>
            </a:r>
            <a:r>
              <a:rPr lang="en-US" sz="1100" b="1" dirty="0" smtClean="0">
                <a:solidFill>
                  <a:schemeClr val="tx2">
                    <a:lumMod val="75000"/>
                  </a:schemeClr>
                </a:solidFill>
                <a:latin typeface="Gill Sans MT" panose="020B0502020104020203" pitchFamily="34" charset="0"/>
              </a:rPr>
              <a:t>homeless service providers</a:t>
            </a:r>
            <a:r>
              <a:rPr lang="en-US" sz="1100" dirty="0" smtClean="0">
                <a:solidFill>
                  <a:schemeClr val="tx2">
                    <a:lumMod val="75000"/>
                  </a:schemeClr>
                </a:solidFill>
                <a:latin typeface="Gill Sans MT" panose="020B0502020104020203" pitchFamily="34" charset="0"/>
              </a:rPr>
              <a:t> who fall within either non-profit organization status, a faith based organization </a:t>
            </a:r>
            <a:r>
              <a:rPr lang="en-US" sz="1100" dirty="0" smtClean="0">
                <a:solidFill>
                  <a:schemeClr val="tx2">
                    <a:lumMod val="75000"/>
                  </a:schemeClr>
                </a:solidFill>
                <a:latin typeface="Gill Sans MT" panose="020B0502020104020203" pitchFamily="34" charset="0"/>
              </a:rPr>
              <a:t>, and/or </a:t>
            </a:r>
            <a:r>
              <a:rPr lang="en-US" sz="1100" dirty="0" smtClean="0">
                <a:solidFill>
                  <a:schemeClr val="tx2">
                    <a:lumMod val="75000"/>
                  </a:schemeClr>
                </a:solidFill>
                <a:latin typeface="Gill Sans MT" panose="020B0502020104020203" pitchFamily="34" charset="0"/>
              </a:rPr>
              <a:t>other public agency; all ESG-CV 2</a:t>
            </a:r>
            <a:r>
              <a:rPr lang="en-US" sz="1100" baseline="0" dirty="0" smtClean="0">
                <a:solidFill>
                  <a:schemeClr val="tx2">
                    <a:lumMod val="75000"/>
                  </a:schemeClr>
                </a:solidFill>
                <a:latin typeface="Gill Sans MT" panose="020B0502020104020203" pitchFamily="34" charset="0"/>
              </a:rPr>
              <a:t> applicants must collaborate with the Pikes Peak Continuum of Care</a:t>
            </a:r>
            <a:r>
              <a:rPr lang="en-US" sz="1100" dirty="0" smtClean="0">
                <a:solidFill>
                  <a:schemeClr val="tx2">
                    <a:lumMod val="75000"/>
                  </a:schemeClr>
                </a:solidFill>
                <a:latin typeface="Gill Sans MT" panose="020B0502020104020203" pitchFamily="34" charset="0"/>
              </a:rPr>
              <a:t>. It is important to stress that unlike the regular Emergency Solutions Grant funds made available every year, this awarding period is specifically to assist organization in </a:t>
            </a:r>
            <a:r>
              <a:rPr lang="en-US" sz="1100" b="1" u="sng" dirty="0" smtClean="0">
                <a:solidFill>
                  <a:schemeClr val="tx2">
                    <a:lumMod val="75000"/>
                  </a:schemeClr>
                </a:solidFill>
                <a:latin typeface="Gill Sans MT" panose="020B0502020104020203" pitchFamily="34" charset="0"/>
              </a:rPr>
              <a:t>preventing, preparing for, and responding to the coronavirus. </a:t>
            </a:r>
          </a:p>
          <a:p>
            <a:pPr marL="158750" indent="0">
              <a:buNone/>
            </a:pPr>
            <a:endParaRPr lang="en-US" sz="1100" b="1" u="sng" dirty="0" smtClean="0">
              <a:solidFill>
                <a:schemeClr val="tx2">
                  <a:lumMod val="75000"/>
                </a:schemeClr>
              </a:solidFill>
              <a:latin typeface="Gill Sans MT" panose="020B0502020104020203" pitchFamily="34" charset="0"/>
            </a:endParaRPr>
          </a:p>
          <a:p>
            <a:pPr marL="158750" indent="0" algn="ctr">
              <a:buNone/>
            </a:pPr>
            <a:r>
              <a:rPr lang="en-US" sz="1100" b="1" dirty="0" smtClean="0">
                <a:solidFill>
                  <a:schemeClr val="bg1"/>
                </a:solidFill>
                <a:latin typeface="Montserrat" panose="020B0604020202020204" charset="0"/>
              </a:rPr>
              <a:t>In addition to meeting basic ESG eligibility, proposed projects MUST provide: </a:t>
            </a:r>
            <a:endParaRPr lang="en-US" sz="1100" b="1" dirty="0" smtClean="0">
              <a:solidFill>
                <a:schemeClr val="bg1"/>
              </a:solidFill>
              <a:latin typeface="Montserrat" panose="020B0604020202020204" charset="0"/>
            </a:endParaRPr>
          </a:p>
          <a:p>
            <a:pPr marL="158750" indent="0" algn="ctr">
              <a:buNone/>
            </a:pPr>
            <a:endParaRPr lang="en-US" sz="1100" b="1" dirty="0" smtClean="0">
              <a:solidFill>
                <a:schemeClr val="bg1"/>
              </a:solidFill>
              <a:latin typeface="Montserrat" panose="020B060402020202020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A </a:t>
            </a:r>
            <a:r>
              <a:rPr lang="en-US" sz="1100" b="1" u="sng" dirty="0" smtClean="0"/>
              <a:t>documentable connection </a:t>
            </a:r>
            <a:r>
              <a:rPr lang="en-US" sz="1100" dirty="0" smtClean="0"/>
              <a:t>between the coronavirus impact on client needs and the project service delivery. </a:t>
            </a:r>
          </a:p>
          <a:p>
            <a:pPr marL="158750" indent="0" algn="l">
              <a:buNone/>
            </a:pPr>
            <a:r>
              <a:rPr lang="en-US" sz="1100" dirty="0" smtClean="0">
                <a:solidFill>
                  <a:schemeClr val="bg1"/>
                </a:solidFill>
                <a:latin typeface="Montserrat" panose="020B0604020202020204" charset="0"/>
              </a:rPr>
              <a:t> </a:t>
            </a:r>
          </a:p>
          <a:p>
            <a:pPr lvl="0" algn="l"/>
            <a:r>
              <a:rPr lang="en-US" sz="1100" b="1" dirty="0" smtClean="0">
                <a:solidFill>
                  <a:schemeClr val="bg1"/>
                </a:solidFill>
                <a:latin typeface="Montserrat" panose="020B0604020202020204" charset="0"/>
              </a:rPr>
              <a:t>Duplication of benefit analysis: </a:t>
            </a:r>
            <a:r>
              <a:rPr lang="en-US" sz="1100" dirty="0" smtClean="0">
                <a:solidFill>
                  <a:schemeClr val="bg1"/>
                </a:solidFill>
                <a:latin typeface="Montserrat" panose="020B0604020202020204" charset="0"/>
              </a:rPr>
              <a:t>Assurance that the applicant is not receiving financial assistance from other sources for the same expenses listed in the application AND the ability to determine client’s needs not met from other funding sources.</a:t>
            </a:r>
          </a:p>
          <a:p>
            <a:pPr marL="158750" lvl="0" indent="0" algn="l">
              <a:buNone/>
            </a:pPr>
            <a:endParaRPr lang="en-US" sz="1100" b="1" dirty="0" smtClean="0">
              <a:solidFill>
                <a:schemeClr val="bg1"/>
              </a:solidFill>
              <a:latin typeface="Montserrat" panose="020B0604020202020204" charset="0"/>
            </a:endParaRPr>
          </a:p>
          <a:p>
            <a:pPr marL="158750" lvl="0" indent="0" algn="l">
              <a:buNone/>
            </a:pPr>
            <a:r>
              <a:rPr lang="en-US" sz="1100" b="1" dirty="0" smtClean="0">
                <a:solidFill>
                  <a:schemeClr val="bg1"/>
                </a:solidFill>
                <a:latin typeface="Montserrat" panose="020B0604020202020204" charset="0"/>
              </a:rPr>
              <a:t>Please</a:t>
            </a:r>
            <a:r>
              <a:rPr lang="en-US" sz="1100" b="1" baseline="0" dirty="0" smtClean="0">
                <a:solidFill>
                  <a:schemeClr val="bg1"/>
                </a:solidFill>
                <a:latin typeface="Montserrat" panose="020B0604020202020204" charset="0"/>
              </a:rPr>
              <a:t> keep in mind: </a:t>
            </a:r>
          </a:p>
          <a:p>
            <a:pPr marL="171450" lvl="0" indent="-171450" algn="l">
              <a:buFont typeface="Courier New" panose="02070309020205020404" pitchFamily="49" charset="0"/>
              <a:buChar char="o"/>
            </a:pPr>
            <a:r>
              <a:rPr lang="en-US" sz="1100" dirty="0" smtClean="0">
                <a:latin typeface="Montserrat" panose="020B0604020202020204" charset="0"/>
              </a:rPr>
              <a:t>ESG-CV2 funds are </a:t>
            </a:r>
            <a:r>
              <a:rPr lang="en-US" sz="1100" u="sng" dirty="0" smtClean="0">
                <a:latin typeface="Montserrat" panose="020B0604020202020204" charset="0"/>
              </a:rPr>
              <a:t>reimbursement</a:t>
            </a:r>
            <a:r>
              <a:rPr lang="en-US" sz="1100" dirty="0" smtClean="0">
                <a:latin typeface="Montserrat" panose="020B0604020202020204" charset="0"/>
              </a:rPr>
              <a:t> grants. </a:t>
            </a:r>
            <a:r>
              <a:rPr lang="en-US" sz="1100" b="0" i="0" u="none" strike="noStrike" cap="none" dirty="0" smtClean="0">
                <a:solidFill>
                  <a:srgbClr val="000000"/>
                </a:solidFill>
                <a:effectLst/>
                <a:latin typeface="Arial"/>
                <a:ea typeface="Arial"/>
                <a:cs typeface="Arial"/>
                <a:sym typeface="Arial"/>
              </a:rPr>
              <a:t>. Organizations must be able to properly document all work done and expenses paid prior to receiving payment.</a:t>
            </a:r>
            <a:endParaRPr lang="en-US" sz="1100" dirty="0" smtClean="0">
              <a:latin typeface="Montserrat" panose="020B0604020202020204" charset="0"/>
            </a:endParaRPr>
          </a:p>
          <a:p>
            <a:pPr marL="171450" lvl="0" indent="-171450" algn="l">
              <a:buFont typeface="Courier New" panose="02070309020205020404" pitchFamily="49" charset="0"/>
              <a:buChar char="o"/>
            </a:pPr>
            <a:endParaRPr lang="en-US" sz="1100" dirty="0" smtClean="0">
              <a:latin typeface="Montserrat" panose="020B0604020202020204" charset="0"/>
            </a:endParaRPr>
          </a:p>
          <a:p>
            <a:pPr marL="171450" lvl="0" indent="-171450" algn="l">
              <a:buFont typeface="Courier New" panose="02070309020205020404" pitchFamily="49" charset="0"/>
              <a:buChar char="o"/>
            </a:pPr>
            <a:r>
              <a:rPr lang="en-US" sz="1100" dirty="0" smtClean="0">
                <a:latin typeface="Montserrat" panose="020B0604020202020204" charset="0"/>
              </a:rPr>
              <a:t>Eligible expenses directly related to COVID-19 may be reimbursed from the start of the outbreak, no earlier than January 21, 2020. </a:t>
            </a:r>
          </a:p>
          <a:p>
            <a:pPr marL="171450" lvl="0" indent="-171450" algn="l">
              <a:buFont typeface="Courier New" panose="02070309020205020404" pitchFamily="49" charset="0"/>
              <a:buChar char="o"/>
            </a:pPr>
            <a:endParaRPr lang="en-US" sz="1100" dirty="0" smtClean="0">
              <a:latin typeface="Montserrat" panose="020B0604020202020204" charset="0"/>
            </a:endParaRPr>
          </a:p>
          <a:p>
            <a:pPr marL="171450" indent="-171450" algn="l">
              <a:buFont typeface="Courier New" panose="02070309020205020404" pitchFamily="49" charset="0"/>
              <a:buChar char="o"/>
            </a:pPr>
            <a:r>
              <a:rPr lang="en-US" sz="1100" dirty="0" smtClean="0">
                <a:latin typeface="Montserrat" panose="020B0604020202020204" charset="0"/>
              </a:rPr>
              <a:t>HUD has provided certain waivers and flexibilities to the ESG program for </a:t>
            </a:r>
            <a:r>
              <a:rPr lang="en-US" sz="1100" dirty="0" err="1" smtClean="0">
                <a:latin typeface="Montserrat" panose="020B0604020202020204" charset="0"/>
              </a:rPr>
              <a:t>subrecipients</a:t>
            </a:r>
            <a:r>
              <a:rPr lang="en-US" sz="1100" dirty="0" smtClean="0">
                <a:latin typeface="Montserrat" panose="020B0604020202020204" charset="0"/>
              </a:rPr>
              <a:t> of ESG-CV funds. </a:t>
            </a:r>
          </a:p>
          <a:p>
            <a:pPr marL="158750" lvl="0" indent="0" algn="l">
              <a:buNone/>
            </a:pPr>
            <a:endParaRPr lang="en-US" sz="1100" b="1" dirty="0" smtClean="0">
              <a:solidFill>
                <a:schemeClr val="bg1"/>
              </a:solidFill>
              <a:latin typeface="Montserrat" panose="020B0604020202020204" charset="0"/>
            </a:endParaRPr>
          </a:p>
          <a:p>
            <a:pPr marL="158750" indent="0">
              <a:buNone/>
            </a:pPr>
            <a:endParaRPr lang="en-US" sz="1100" b="1" u="sng" dirty="0" smtClean="0">
              <a:solidFill>
                <a:schemeClr val="tx2">
                  <a:lumMod val="75000"/>
                </a:schemeClr>
              </a:solidFill>
              <a:latin typeface="Gill Sans MT" panose="020B0502020104020203" pitchFamily="34" charset="0"/>
            </a:endParaRPr>
          </a:p>
          <a:p>
            <a:pPr marL="158750" indent="0">
              <a:buNone/>
            </a:pPr>
            <a:endParaRPr lang="en-US" dirty="0"/>
          </a:p>
        </p:txBody>
      </p:sp>
    </p:spTree>
    <p:extLst>
      <p:ext uri="{BB962C8B-B14F-4D97-AF65-F5344CB8AC3E}">
        <p14:creationId xmlns:p14="http://schemas.microsoft.com/office/powerpoint/2010/main" val="149828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71478115a7_1_17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71478115a7_1_17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smtClean="0">
                <a:latin typeface="Montserrat" panose="020B0604020202020204" charset="0"/>
              </a:rPr>
              <a:t>As</a:t>
            </a:r>
            <a:r>
              <a:rPr lang="en-US" sz="1100" baseline="0" dirty="0" smtClean="0">
                <a:latin typeface="Montserrat" panose="020B0604020202020204" charset="0"/>
              </a:rPr>
              <a:t> advised earlier, s</a:t>
            </a:r>
            <a:r>
              <a:rPr lang="en-US" sz="1100" dirty="0" smtClean="0">
                <a:latin typeface="Montserrat" panose="020B0604020202020204" charset="0"/>
              </a:rPr>
              <a:t>ince </a:t>
            </a:r>
            <a:r>
              <a:rPr lang="en-US" sz="1100" dirty="0" smtClean="0">
                <a:latin typeface="Montserrat" panose="020B0604020202020204" charset="0"/>
              </a:rPr>
              <a:t>the start of the COVID-19 pandemic, the City of Colorado Springs and Community Health Partnership have worked together </a:t>
            </a:r>
            <a:r>
              <a:rPr lang="en-US" sz="1100" dirty="0" smtClean="0">
                <a:latin typeface="Montserrat" panose="020B0604020202020204" charset="0"/>
              </a:rPr>
              <a:t>to gather </a:t>
            </a:r>
            <a:r>
              <a:rPr lang="en-US" sz="1100" dirty="0" smtClean="0">
                <a:latin typeface="Montserrat" panose="020B0604020202020204" charset="0"/>
              </a:rPr>
              <a:t>community feedback, </a:t>
            </a:r>
            <a:r>
              <a:rPr lang="en-US" sz="1100" dirty="0" smtClean="0">
                <a:latin typeface="Montserrat" panose="020B0604020202020204" charset="0"/>
              </a:rPr>
              <a:t>assess </a:t>
            </a:r>
            <a:r>
              <a:rPr lang="en-US" sz="1100" dirty="0" smtClean="0">
                <a:latin typeface="Montserrat" panose="020B0604020202020204" charset="0"/>
              </a:rPr>
              <a:t>system performance in HMIS and Coordinated Entry data, and </a:t>
            </a:r>
            <a:r>
              <a:rPr lang="en-US" sz="1100" dirty="0" smtClean="0">
                <a:latin typeface="Montserrat" panose="020B0604020202020204" charset="0"/>
              </a:rPr>
              <a:t>participate </a:t>
            </a:r>
            <a:r>
              <a:rPr lang="en-US" sz="1100" dirty="0" smtClean="0">
                <a:latin typeface="Montserrat" panose="020B0604020202020204" charset="0"/>
              </a:rPr>
              <a:t>in a Coordinated Investment Planning exercise. </a:t>
            </a:r>
          </a:p>
          <a:p>
            <a:pPr marL="158750" indent="0">
              <a:buNone/>
            </a:pPr>
            <a:endParaRPr lang="en-US" sz="1100" b="0" dirty="0" smtClean="0">
              <a:latin typeface="Montserrat" panose="020B0604020202020204" charset="0"/>
            </a:endParaRPr>
          </a:p>
          <a:p>
            <a:pPr marL="158750" indent="0">
              <a:buNone/>
            </a:pPr>
            <a:r>
              <a:rPr lang="en-US" sz="1100" b="1" dirty="0" smtClean="0">
                <a:latin typeface="Montserrat" panose="020B0604020202020204" charset="0"/>
              </a:rPr>
              <a:t>Using these resources, several common themes emerged in the commentary and data:</a:t>
            </a:r>
          </a:p>
          <a:p>
            <a:pPr marL="171450" indent="-171450">
              <a:buFont typeface="Arial" panose="020B0604020202020204" pitchFamily="34" charset="0"/>
              <a:buChar char="•"/>
            </a:pPr>
            <a:r>
              <a:rPr lang="en-US" sz="1100" b="1" dirty="0" smtClean="0">
                <a:latin typeface="Montserrat" panose="020B0604020202020204" charset="0"/>
              </a:rPr>
              <a:t>Family Homelessness resources are scarce: </a:t>
            </a:r>
            <a:r>
              <a:rPr lang="en-US" sz="1100" dirty="0" smtClean="0">
                <a:latin typeface="Montserrat" panose="020B0604020202020204" charset="0"/>
              </a:rPr>
              <a:t>An increase in families scoring for permanent supportive housing, while few to no supportive housing options are available for families. </a:t>
            </a:r>
          </a:p>
          <a:p>
            <a:pPr marL="171450" indent="-171450">
              <a:buFont typeface="Arial" panose="020B0604020202020204" pitchFamily="34" charset="0"/>
              <a:buChar char="•"/>
            </a:pPr>
            <a:r>
              <a:rPr lang="en-US" sz="1100" b="1" dirty="0" smtClean="0">
                <a:latin typeface="Montserrat" panose="020B0604020202020204" charset="0"/>
              </a:rPr>
              <a:t>Staffing: </a:t>
            </a:r>
            <a:r>
              <a:rPr lang="en-US" sz="1100" dirty="0" smtClean="0">
                <a:latin typeface="Montserrat" panose="020B0604020202020204" charset="0"/>
              </a:rPr>
              <a:t>Limited staffing </a:t>
            </a:r>
            <a:r>
              <a:rPr lang="en-US" sz="1100" dirty="0" smtClean="0">
                <a:latin typeface="Montserrat" panose="020B0604020202020204" charset="0"/>
              </a:rPr>
              <a:t>capabilities for organizations, </a:t>
            </a:r>
            <a:r>
              <a:rPr lang="en-US" sz="1100" dirty="0" smtClean="0">
                <a:latin typeface="Montserrat" panose="020B0604020202020204" charset="0"/>
              </a:rPr>
              <a:t>safety options, staff retention, and the tools needed to coordinate/manage on going efforts.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1" dirty="0" smtClean="0">
                <a:latin typeface="Montserrat" panose="020B0604020202020204" charset="0"/>
              </a:rPr>
              <a:t>Number of highly vulnerable (high VISPDAT scores) adults on the rise: </a:t>
            </a:r>
            <a:r>
              <a:rPr lang="en-US" sz="1100" dirty="0" smtClean="0">
                <a:latin typeface="Montserrat" panose="020B0604020202020204" charset="0"/>
              </a:rPr>
              <a:t>Critical gaps in both street outreach services for unaccompanied adults and medical/mental health resources for use by outreach teams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1" dirty="0" smtClean="0">
                <a:latin typeface="Montserrat" panose="020B0604020202020204" charset="0"/>
              </a:rPr>
              <a:t>Rental Assistance: </a:t>
            </a:r>
            <a:r>
              <a:rPr lang="en-US" sz="1100" dirty="0" smtClean="0">
                <a:latin typeface="Montserrat" panose="020B0604020202020204" charset="0"/>
              </a:rPr>
              <a:t>Landlord tools and incentives for accepting low-income households, in addition to vital rental assistance and case management services</a:t>
            </a:r>
            <a:endParaRPr lang="en-US" dirty="0" smtClean="0"/>
          </a:p>
          <a:p>
            <a:pPr marL="0" indent="0">
              <a:buFont typeface="Arial" panose="020B0604020202020204" pitchFamily="34" charset="0"/>
              <a:buNone/>
            </a:pPr>
            <a:endParaRPr dirty="0"/>
          </a:p>
        </p:txBody>
      </p:sp>
    </p:spTree>
    <p:extLst>
      <p:ext uri="{BB962C8B-B14F-4D97-AF65-F5344CB8AC3E}">
        <p14:creationId xmlns:p14="http://schemas.microsoft.com/office/powerpoint/2010/main" val="128678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13f2e7b1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13f2e7b1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ts val="1100"/>
              <a:buFont typeface="Arial"/>
              <a:buNone/>
              <a:tabLst/>
              <a:defRPr/>
            </a:pPr>
            <a:r>
              <a:rPr lang="en-US" sz="1100" dirty="0" smtClean="0"/>
              <a:t>The</a:t>
            </a:r>
            <a:r>
              <a:rPr lang="en-US" sz="1100" baseline="0" dirty="0" smtClean="0"/>
              <a:t> first priority identified for the ESG-CV 2 application is that of safety precautions. </a:t>
            </a:r>
            <a:r>
              <a:rPr lang="en-US" sz="1100" dirty="0" smtClean="0"/>
              <a:t>This funding priority would focus on those services/requests that primarily focus upon safety, including items, such as: </a:t>
            </a:r>
          </a:p>
          <a:p>
            <a:pPr marL="0" lvl="0" indent="0" algn="l" rtl="0">
              <a:spcBef>
                <a:spcPts val="0"/>
              </a:spcBef>
              <a:spcAft>
                <a:spcPts val="1600"/>
              </a:spcAft>
              <a:buNone/>
            </a:pPr>
            <a:endParaRPr lang="en-US" sz="1100" dirty="0" smtClean="0"/>
          </a:p>
          <a:p>
            <a:pPr marL="171450" indent="-171450">
              <a:spcAft>
                <a:spcPts val="1600"/>
              </a:spcAft>
            </a:pPr>
            <a:r>
              <a:rPr lang="en-US" sz="1100" b="0" dirty="0" smtClean="0"/>
              <a:t>Sanitation improvements: Examples would include handwashing stations and furnishings for social distancing. </a:t>
            </a:r>
          </a:p>
          <a:p>
            <a:pPr marL="171450" indent="-171450">
              <a:spcAft>
                <a:spcPts val="1600"/>
              </a:spcAft>
            </a:pPr>
            <a:r>
              <a:rPr lang="en-US" sz="1100" b="0" dirty="0" smtClean="0"/>
              <a:t>Mental health and outpatient health services for guests/clients </a:t>
            </a:r>
          </a:p>
          <a:p>
            <a:pPr marL="171450" indent="-171450">
              <a:spcAft>
                <a:spcPts val="1600"/>
              </a:spcAft>
            </a:pPr>
            <a:r>
              <a:rPr lang="en-US" sz="1100" b="0" dirty="0" smtClean="0"/>
              <a:t>Hazard pay for staff</a:t>
            </a:r>
          </a:p>
          <a:p>
            <a:pPr marL="171450" indent="-171450">
              <a:spcAft>
                <a:spcPts val="1600"/>
              </a:spcAft>
            </a:pPr>
            <a:r>
              <a:rPr lang="en-US" sz="1100" b="0" dirty="0" smtClean="0"/>
              <a:t>Childcare services</a:t>
            </a:r>
          </a:p>
          <a:p>
            <a:pPr marL="171450" indent="-171450">
              <a:spcAft>
                <a:spcPts val="1600"/>
              </a:spcAft>
            </a:pPr>
            <a:r>
              <a:rPr lang="en-US" sz="1100" b="0" dirty="0" smtClean="0"/>
              <a:t>Transportation: Some examples would be transit or other transportation to job sites, schools, and appointments.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602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The</a:t>
            </a:r>
            <a:r>
              <a:rPr lang="en-US" baseline="0" dirty="0" smtClean="0"/>
              <a:t> second priority identified for the ESG-CV2 application is that of rapid re-housing. </a:t>
            </a:r>
            <a:r>
              <a:rPr lang="en-US" dirty="0" smtClean="0"/>
              <a:t>Rapid </a:t>
            </a:r>
            <a:r>
              <a:rPr lang="en-US" dirty="0" smtClean="0"/>
              <a:t>Re-Housing.</a:t>
            </a:r>
            <a:r>
              <a:rPr lang="en-US" baseline="0" dirty="0" smtClean="0"/>
              <a:t> </a:t>
            </a:r>
            <a:r>
              <a:rPr lang="en-US" dirty="0" smtClean="0"/>
              <a:t>This </a:t>
            </a:r>
            <a:r>
              <a:rPr lang="en-US" dirty="0" smtClean="0"/>
              <a:t>funding priority would focus on those services/requests that primarily focus upon housing stabilization services. This would include items such as: </a:t>
            </a:r>
          </a:p>
          <a:p>
            <a:endParaRPr lang="en-US" dirty="0" smtClean="0"/>
          </a:p>
          <a:p>
            <a:pPr marL="285750" indent="-285750">
              <a:buFont typeface="Arial" panose="020B0604020202020204" pitchFamily="34" charset="0"/>
              <a:buChar char="•"/>
            </a:pPr>
            <a:r>
              <a:rPr lang="en-US" dirty="0" smtClean="0"/>
              <a:t>Rental Assistance and Rental Arrears</a:t>
            </a:r>
          </a:p>
          <a:p>
            <a:pPr marL="285750" indent="-285750">
              <a:buFont typeface="Arial" panose="020B0604020202020204" pitchFamily="34" charset="0"/>
              <a:buChar char="•"/>
            </a:pPr>
            <a:r>
              <a:rPr lang="en-US" dirty="0" smtClean="0"/>
              <a:t>Financial Assistance: Rental application fees, security and utility deposits, utility payments, last month’s rent, and moving costs. </a:t>
            </a:r>
          </a:p>
          <a:p>
            <a:pPr marL="285750" indent="-285750">
              <a:buFont typeface="Arial" panose="020B0604020202020204" pitchFamily="34" charset="0"/>
              <a:buChar char="•"/>
            </a:pPr>
            <a:r>
              <a:rPr lang="en-US" dirty="0" smtClean="0"/>
              <a:t>Services: Housing and search placement, housing stability case management, landlord tenant mediation, tenant legal services, and credit repair </a:t>
            </a:r>
          </a:p>
          <a:p>
            <a:pPr marL="285750" indent="-285750">
              <a:buFont typeface="Arial" panose="020B0604020202020204"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0" i="0" u="none" strike="noStrike" cap="none" dirty="0" smtClean="0">
                <a:solidFill>
                  <a:srgbClr val="000000"/>
                </a:solidFill>
                <a:effectLst/>
                <a:latin typeface="Arial"/>
                <a:ea typeface="Arial"/>
                <a:cs typeface="Arial"/>
                <a:sym typeface="Arial"/>
              </a:rPr>
              <a:t>These two ESG components will take priority and will carry more weight in the scoring rubric, though applicants may still apply for all other components: HMIS, Street Outreach and Homelessness Prevention.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4758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4800" y="-22200"/>
            <a:ext cx="7341600" cy="520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888325" y="2056650"/>
            <a:ext cx="4878000" cy="1030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lt1"/>
              </a:buClr>
              <a:buSzPts val="3600"/>
              <a:buNone/>
              <a:defRPr sz="3600">
                <a:solidFill>
                  <a:schemeClr val="lt1"/>
                </a:solidFill>
              </a:defRPr>
            </a:lvl1pPr>
            <a:lvl2pPr lvl="1" algn="ctr">
              <a:lnSpc>
                <a:spcPct val="90000"/>
              </a:lnSpc>
              <a:spcBef>
                <a:spcPts val="0"/>
              </a:spcBef>
              <a:spcAft>
                <a:spcPts val="0"/>
              </a:spcAft>
              <a:buClr>
                <a:schemeClr val="accent1"/>
              </a:buClr>
              <a:buSzPts val="5200"/>
              <a:buNone/>
              <a:defRPr sz="5200">
                <a:solidFill>
                  <a:schemeClr val="accent1"/>
                </a:solidFill>
              </a:defRPr>
            </a:lvl2pPr>
            <a:lvl3pPr lvl="2" algn="ctr">
              <a:lnSpc>
                <a:spcPct val="90000"/>
              </a:lnSpc>
              <a:spcBef>
                <a:spcPts val="0"/>
              </a:spcBef>
              <a:spcAft>
                <a:spcPts val="0"/>
              </a:spcAft>
              <a:buClr>
                <a:schemeClr val="accent1"/>
              </a:buClr>
              <a:buSzPts val="5200"/>
              <a:buNone/>
              <a:defRPr sz="5200">
                <a:solidFill>
                  <a:schemeClr val="accent1"/>
                </a:solidFill>
              </a:defRPr>
            </a:lvl3pPr>
            <a:lvl4pPr lvl="3" algn="ctr">
              <a:lnSpc>
                <a:spcPct val="90000"/>
              </a:lnSpc>
              <a:spcBef>
                <a:spcPts val="0"/>
              </a:spcBef>
              <a:spcAft>
                <a:spcPts val="0"/>
              </a:spcAft>
              <a:buClr>
                <a:schemeClr val="accent1"/>
              </a:buClr>
              <a:buSzPts val="5200"/>
              <a:buNone/>
              <a:defRPr sz="5200">
                <a:solidFill>
                  <a:schemeClr val="accent1"/>
                </a:solidFill>
              </a:defRPr>
            </a:lvl4pPr>
            <a:lvl5pPr lvl="4" algn="ctr">
              <a:lnSpc>
                <a:spcPct val="90000"/>
              </a:lnSpc>
              <a:spcBef>
                <a:spcPts val="0"/>
              </a:spcBef>
              <a:spcAft>
                <a:spcPts val="0"/>
              </a:spcAft>
              <a:buClr>
                <a:schemeClr val="accent1"/>
              </a:buClr>
              <a:buSzPts val="5200"/>
              <a:buNone/>
              <a:defRPr sz="5200">
                <a:solidFill>
                  <a:schemeClr val="accent1"/>
                </a:solidFill>
              </a:defRPr>
            </a:lvl5pPr>
            <a:lvl6pPr lvl="5" algn="ctr">
              <a:lnSpc>
                <a:spcPct val="90000"/>
              </a:lnSpc>
              <a:spcBef>
                <a:spcPts val="0"/>
              </a:spcBef>
              <a:spcAft>
                <a:spcPts val="0"/>
              </a:spcAft>
              <a:buClr>
                <a:schemeClr val="accent1"/>
              </a:buClr>
              <a:buSzPts val="5200"/>
              <a:buNone/>
              <a:defRPr sz="5200">
                <a:solidFill>
                  <a:schemeClr val="accent1"/>
                </a:solidFill>
              </a:defRPr>
            </a:lvl6pPr>
            <a:lvl7pPr lvl="6" algn="ctr">
              <a:lnSpc>
                <a:spcPct val="90000"/>
              </a:lnSpc>
              <a:spcBef>
                <a:spcPts val="0"/>
              </a:spcBef>
              <a:spcAft>
                <a:spcPts val="0"/>
              </a:spcAft>
              <a:buClr>
                <a:schemeClr val="accent1"/>
              </a:buClr>
              <a:buSzPts val="5200"/>
              <a:buNone/>
              <a:defRPr sz="5200">
                <a:solidFill>
                  <a:schemeClr val="accent1"/>
                </a:solidFill>
              </a:defRPr>
            </a:lvl7pPr>
            <a:lvl8pPr lvl="7" algn="ctr">
              <a:lnSpc>
                <a:spcPct val="90000"/>
              </a:lnSpc>
              <a:spcBef>
                <a:spcPts val="0"/>
              </a:spcBef>
              <a:spcAft>
                <a:spcPts val="0"/>
              </a:spcAft>
              <a:buClr>
                <a:schemeClr val="accent1"/>
              </a:buClr>
              <a:buSzPts val="5200"/>
              <a:buNone/>
              <a:defRPr sz="5200">
                <a:solidFill>
                  <a:schemeClr val="accent1"/>
                </a:solidFill>
              </a:defRPr>
            </a:lvl8pPr>
            <a:lvl9pPr lvl="8" algn="ctr">
              <a:lnSpc>
                <a:spcPct val="90000"/>
              </a:lnSpc>
              <a:spcBef>
                <a:spcPts val="0"/>
              </a:spcBef>
              <a:spcAft>
                <a:spcPts val="0"/>
              </a:spcAft>
              <a:buClr>
                <a:schemeClr val="accent1"/>
              </a:buClr>
              <a:buSzPts val="5200"/>
              <a:buNone/>
              <a:defRPr sz="5200">
                <a:solidFill>
                  <a:schemeClr val="accent1"/>
                </a:solidFill>
              </a:defRPr>
            </a:lvl9pPr>
          </a:lstStyle>
          <a:p>
            <a:endParaRPr/>
          </a:p>
        </p:txBody>
      </p:sp>
      <p:sp>
        <p:nvSpPr>
          <p:cNvPr id="12" name="Google Shape;12;p2"/>
          <p:cNvSpPr txBox="1">
            <a:spLocks noGrp="1"/>
          </p:cNvSpPr>
          <p:nvPr>
            <p:ph type="subTitle" idx="1"/>
          </p:nvPr>
        </p:nvSpPr>
        <p:spPr>
          <a:xfrm>
            <a:off x="888325" y="4399261"/>
            <a:ext cx="3430800" cy="373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Six Columns ">
  <p:cSld name="TITLE_ONLY_1_3">
    <p:spTree>
      <p:nvGrpSpPr>
        <p:cNvPr id="1" name="Shape 136"/>
        <p:cNvGrpSpPr/>
        <p:nvPr/>
      </p:nvGrpSpPr>
      <p:grpSpPr>
        <a:xfrm>
          <a:off x="0" y="0"/>
          <a:ext cx="0" cy="0"/>
          <a:chOff x="0" y="0"/>
          <a:chExt cx="0" cy="0"/>
        </a:xfrm>
      </p:grpSpPr>
      <p:sp>
        <p:nvSpPr>
          <p:cNvPr id="137" name="Google Shape;137;p19"/>
          <p:cNvSpPr/>
          <p:nvPr/>
        </p:nvSpPr>
        <p:spPr>
          <a:xfrm>
            <a:off x="0" y="1348375"/>
            <a:ext cx="8620200" cy="165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8" name="Google Shape;138;p19"/>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9"/>
          <p:cNvSpPr txBox="1">
            <a:spLocks noGrp="1"/>
          </p:cNvSpPr>
          <p:nvPr>
            <p:ph type="title" idx="2"/>
          </p:nvPr>
        </p:nvSpPr>
        <p:spPr>
          <a:xfrm>
            <a:off x="1006450" y="3238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0" name="Google Shape;140;p19"/>
          <p:cNvSpPr txBox="1">
            <a:spLocks noGrp="1"/>
          </p:cNvSpPr>
          <p:nvPr>
            <p:ph type="subTitle" idx="1"/>
          </p:nvPr>
        </p:nvSpPr>
        <p:spPr>
          <a:xfrm>
            <a:off x="1006450" y="3589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 name="Google Shape;141;p19"/>
          <p:cNvSpPr txBox="1">
            <a:spLocks noGrp="1"/>
          </p:cNvSpPr>
          <p:nvPr>
            <p:ph type="title" idx="3"/>
          </p:nvPr>
        </p:nvSpPr>
        <p:spPr>
          <a:xfrm>
            <a:off x="3603000" y="3238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2" name="Google Shape;142;p19"/>
          <p:cNvSpPr txBox="1">
            <a:spLocks noGrp="1"/>
          </p:cNvSpPr>
          <p:nvPr>
            <p:ph type="subTitle" idx="4"/>
          </p:nvPr>
        </p:nvSpPr>
        <p:spPr>
          <a:xfrm>
            <a:off x="3603000" y="3589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 name="Google Shape;143;p19"/>
          <p:cNvSpPr txBox="1">
            <a:spLocks noGrp="1"/>
          </p:cNvSpPr>
          <p:nvPr>
            <p:ph type="title" idx="5"/>
          </p:nvPr>
        </p:nvSpPr>
        <p:spPr>
          <a:xfrm>
            <a:off x="6199550" y="3238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44" name="Google Shape;144;p19"/>
          <p:cNvSpPr txBox="1">
            <a:spLocks noGrp="1"/>
          </p:cNvSpPr>
          <p:nvPr>
            <p:ph type="subTitle" idx="6"/>
          </p:nvPr>
        </p:nvSpPr>
        <p:spPr>
          <a:xfrm>
            <a:off x="6199550" y="3589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5" name="Google Shape;145;p19"/>
          <p:cNvSpPr txBox="1">
            <a:spLocks noGrp="1"/>
          </p:cNvSpPr>
          <p:nvPr>
            <p:ph type="title" idx="7"/>
          </p:nvPr>
        </p:nvSpPr>
        <p:spPr>
          <a:xfrm>
            <a:off x="1006450" y="1614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146" name="Google Shape;146;p19"/>
          <p:cNvSpPr txBox="1">
            <a:spLocks noGrp="1"/>
          </p:cNvSpPr>
          <p:nvPr>
            <p:ph type="subTitle" idx="8"/>
          </p:nvPr>
        </p:nvSpPr>
        <p:spPr>
          <a:xfrm>
            <a:off x="1006450" y="1965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3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7" name="Google Shape;147;p19"/>
          <p:cNvSpPr txBox="1">
            <a:spLocks noGrp="1"/>
          </p:cNvSpPr>
          <p:nvPr>
            <p:ph type="title" idx="9"/>
          </p:nvPr>
        </p:nvSpPr>
        <p:spPr>
          <a:xfrm>
            <a:off x="3603000" y="1614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148" name="Google Shape;148;p19"/>
          <p:cNvSpPr txBox="1">
            <a:spLocks noGrp="1"/>
          </p:cNvSpPr>
          <p:nvPr>
            <p:ph type="subTitle" idx="13"/>
          </p:nvPr>
        </p:nvSpPr>
        <p:spPr>
          <a:xfrm>
            <a:off x="3603000" y="1965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3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49" name="Google Shape;149;p19"/>
          <p:cNvSpPr txBox="1">
            <a:spLocks noGrp="1"/>
          </p:cNvSpPr>
          <p:nvPr>
            <p:ph type="title" idx="14"/>
          </p:nvPr>
        </p:nvSpPr>
        <p:spPr>
          <a:xfrm>
            <a:off x="6199550" y="1614500"/>
            <a:ext cx="1938000" cy="407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150" name="Google Shape;150;p19"/>
          <p:cNvSpPr txBox="1">
            <a:spLocks noGrp="1"/>
          </p:cNvSpPr>
          <p:nvPr>
            <p:ph type="subTitle" idx="15"/>
          </p:nvPr>
        </p:nvSpPr>
        <p:spPr>
          <a:xfrm>
            <a:off x="6199550" y="1965125"/>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3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1" name="Google Shape;151;p19"/>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 name="Google Shape;152;p19"/>
          <p:cNvCxnSpPr/>
          <p:nvPr/>
        </p:nvCxnSpPr>
        <p:spPr>
          <a:xfrm rot="10800000">
            <a:off x="781225" y="4940300"/>
            <a:ext cx="6774900" cy="0"/>
          </a:xfrm>
          <a:prstGeom prst="straightConnector1">
            <a:avLst/>
          </a:prstGeom>
          <a:noFill/>
          <a:ln w="19050" cap="flat" cmpd="sng">
            <a:solidFill>
              <a:schemeClr val="lt1"/>
            </a:solidFill>
            <a:prstDash val="solid"/>
            <a:round/>
            <a:headEnd type="none" w="med" len="med"/>
            <a:tailEnd type="none" w="med" len="med"/>
          </a:ln>
        </p:spPr>
      </p:cxnSp>
      <p:sp>
        <p:nvSpPr>
          <p:cNvPr id="153" name="Google Shape;153;p19"/>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cxnSp>
        <p:nvCxnSpPr>
          <p:cNvPr id="154" name="Google Shape;154;p19"/>
          <p:cNvCxnSpPr/>
          <p:nvPr/>
        </p:nvCxnSpPr>
        <p:spPr>
          <a:xfrm rot="10800000">
            <a:off x="7496925" y="4940300"/>
            <a:ext cx="10953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1">
  <p:cSld name="CAPTION_ONLY_1">
    <p:spTree>
      <p:nvGrpSpPr>
        <p:cNvPr id="1" name="Shape 155"/>
        <p:cNvGrpSpPr/>
        <p:nvPr/>
      </p:nvGrpSpPr>
      <p:grpSpPr>
        <a:xfrm>
          <a:off x="0" y="0"/>
          <a:ext cx="0" cy="0"/>
          <a:chOff x="0" y="0"/>
          <a:chExt cx="0" cy="0"/>
        </a:xfrm>
      </p:grpSpPr>
      <p:sp>
        <p:nvSpPr>
          <p:cNvPr id="156" name="Google Shape;156;p20"/>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57" name="Google Shape;157;p20"/>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sp>
        <p:nvSpPr>
          <p:cNvPr id="158" name="Google Shape;158;p20"/>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sp>
        <p:nvSpPr>
          <p:cNvPr id="159" name="Google Shape;159;p20"/>
          <p:cNvSpPr/>
          <p:nvPr/>
        </p:nvSpPr>
        <p:spPr>
          <a:xfrm>
            <a:off x="0" y="1183975"/>
            <a:ext cx="4205400" cy="327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4938750" y="1183975"/>
            <a:ext cx="4205400" cy="327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wo text">
  <p:cSld name="CAPTION_ONLY_1_1">
    <p:spTree>
      <p:nvGrpSpPr>
        <p:cNvPr id="1" name="Shape 174"/>
        <p:cNvGrpSpPr/>
        <p:nvPr/>
      </p:nvGrpSpPr>
      <p:grpSpPr>
        <a:xfrm>
          <a:off x="0" y="0"/>
          <a:ext cx="0" cy="0"/>
          <a:chOff x="0" y="0"/>
          <a:chExt cx="0" cy="0"/>
        </a:xfrm>
      </p:grpSpPr>
      <p:sp>
        <p:nvSpPr>
          <p:cNvPr id="175" name="Google Shape;175;p22"/>
          <p:cNvSpPr/>
          <p:nvPr/>
        </p:nvSpPr>
        <p:spPr>
          <a:xfrm>
            <a:off x="-13950" y="2683850"/>
            <a:ext cx="3056700" cy="245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6490450" y="0"/>
            <a:ext cx="2653500" cy="28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78" name="Google Shape;178;p22"/>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sp>
        <p:nvSpPr>
          <p:cNvPr id="179" name="Google Shape;179;p22"/>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sp>
        <p:nvSpPr>
          <p:cNvPr id="180" name="Google Shape;180;p22"/>
          <p:cNvSpPr txBox="1">
            <a:spLocks noGrp="1"/>
          </p:cNvSpPr>
          <p:nvPr>
            <p:ph type="subTitle" idx="1"/>
          </p:nvPr>
        </p:nvSpPr>
        <p:spPr>
          <a:xfrm>
            <a:off x="705225" y="1241225"/>
            <a:ext cx="2795100" cy="10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1" name="Google Shape;181;p22"/>
          <p:cNvSpPr txBox="1">
            <a:spLocks noGrp="1"/>
          </p:cNvSpPr>
          <p:nvPr>
            <p:ph type="subTitle" idx="2"/>
          </p:nvPr>
        </p:nvSpPr>
        <p:spPr>
          <a:xfrm>
            <a:off x="5643600" y="3318500"/>
            <a:ext cx="2795100" cy="10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Bullet Points">
  <p:cSld name="ONE_COLUMN_TEXT_1_1">
    <p:spTree>
      <p:nvGrpSpPr>
        <p:cNvPr id="1" name="Shape 182"/>
        <p:cNvGrpSpPr/>
        <p:nvPr/>
      </p:nvGrpSpPr>
      <p:grpSpPr>
        <a:xfrm>
          <a:off x="0" y="0"/>
          <a:ext cx="0" cy="0"/>
          <a:chOff x="0" y="0"/>
          <a:chExt cx="0" cy="0"/>
        </a:xfrm>
      </p:grpSpPr>
      <p:sp>
        <p:nvSpPr>
          <p:cNvPr id="183" name="Google Shape;183;p23"/>
          <p:cNvSpPr/>
          <p:nvPr/>
        </p:nvSpPr>
        <p:spPr>
          <a:xfrm>
            <a:off x="5792550" y="0"/>
            <a:ext cx="3351600" cy="516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4" name="Google Shape;184;p23"/>
          <p:cNvSpPr txBox="1">
            <a:spLocks noGrp="1"/>
          </p:cNvSpPr>
          <p:nvPr>
            <p:ph type="body" idx="1"/>
          </p:nvPr>
        </p:nvSpPr>
        <p:spPr>
          <a:xfrm>
            <a:off x="705225" y="1497050"/>
            <a:ext cx="4366800" cy="3071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5" name="Google Shape;185;p23"/>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6" name="Google Shape;186;p23"/>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FFFFFF"/>
                </a:solidFill>
              </a:rPr>
              <a:t>COVID-19</a:t>
            </a:r>
            <a:endParaRPr sz="900">
              <a:solidFill>
                <a:srgbClr val="FFFFFF"/>
              </a:solidFill>
            </a:endParaRPr>
          </a:p>
        </p:txBody>
      </p:sp>
      <p:cxnSp>
        <p:nvCxnSpPr>
          <p:cNvPr id="187" name="Google Shape;187;p23"/>
          <p:cNvCxnSpPr/>
          <p:nvPr/>
        </p:nvCxnSpPr>
        <p:spPr>
          <a:xfrm rot="10800000">
            <a:off x="5757525" y="4940300"/>
            <a:ext cx="28347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Credits">
  <p:cSld name="ONE_COLUMN_TEXT_1_2">
    <p:spTree>
      <p:nvGrpSpPr>
        <p:cNvPr id="1" name="Shape 198"/>
        <p:cNvGrpSpPr/>
        <p:nvPr/>
      </p:nvGrpSpPr>
      <p:grpSpPr>
        <a:xfrm>
          <a:off x="0" y="0"/>
          <a:ext cx="0" cy="0"/>
          <a:chOff x="0" y="0"/>
          <a:chExt cx="0" cy="0"/>
        </a:xfrm>
      </p:grpSpPr>
      <p:sp>
        <p:nvSpPr>
          <p:cNvPr id="199" name="Google Shape;199;p25"/>
          <p:cNvSpPr/>
          <p:nvPr/>
        </p:nvSpPr>
        <p:spPr>
          <a:xfrm flipH="1">
            <a:off x="275" y="0"/>
            <a:ext cx="5300400" cy="516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0" name="Google Shape;200;p25"/>
          <p:cNvSpPr txBox="1">
            <a:spLocks noGrp="1"/>
          </p:cNvSpPr>
          <p:nvPr>
            <p:ph type="title"/>
          </p:nvPr>
        </p:nvSpPr>
        <p:spPr>
          <a:xfrm>
            <a:off x="705222" y="7615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01" name="Google Shape;201;p25"/>
          <p:cNvSpPr txBox="1">
            <a:spLocks noGrp="1"/>
          </p:cNvSpPr>
          <p:nvPr>
            <p:ph type="body" idx="1"/>
          </p:nvPr>
        </p:nvSpPr>
        <p:spPr>
          <a:xfrm>
            <a:off x="705225" y="1517250"/>
            <a:ext cx="2808000" cy="1247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202" name="Google Shape;202;p25"/>
          <p:cNvSpPr txBox="1"/>
          <p:nvPr/>
        </p:nvSpPr>
        <p:spPr>
          <a:xfrm>
            <a:off x="705225" y="2839250"/>
            <a:ext cx="2574900" cy="828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000">
                <a:solidFill>
                  <a:schemeClr val="lt1"/>
                </a:solidFill>
                <a:latin typeface="Montserrat"/>
                <a:ea typeface="Montserrat"/>
                <a:cs typeface="Montserrat"/>
                <a:sym typeface="Montserrat"/>
              </a:rPr>
              <a:t>CREDITS: This presentation template was created by </a:t>
            </a:r>
            <a:r>
              <a:rPr lang="en" sz="1000">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lt1"/>
                </a:solidFill>
                <a:latin typeface="Montserrat"/>
                <a:ea typeface="Montserrat"/>
                <a:cs typeface="Montserrat"/>
                <a:sym typeface="Montserrat"/>
              </a:rPr>
              <a:t>, including icons by </a:t>
            </a:r>
            <a:r>
              <a:rPr lang="en" sz="1000">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lt1"/>
                </a:solidFill>
                <a:latin typeface="Montserrat"/>
                <a:ea typeface="Montserrat"/>
                <a:cs typeface="Montserrat"/>
                <a:sym typeface="Montserrat"/>
              </a:rPr>
              <a:t>, and infographics &amp; images by </a:t>
            </a:r>
            <a:r>
              <a:rPr lang="en" sz="100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000">
                <a:solidFill>
                  <a:schemeClr val="lt1"/>
                </a:solidFill>
                <a:latin typeface="Montserrat"/>
                <a:ea typeface="Montserrat"/>
                <a:cs typeface="Montserrat"/>
                <a:sym typeface="Montserrat"/>
              </a:rPr>
              <a:t>. </a:t>
            </a:r>
            <a:endParaRPr sz="1000">
              <a:solidFill>
                <a:schemeClr val="lt1"/>
              </a:solidFill>
              <a:latin typeface="Montserrat"/>
              <a:ea typeface="Montserrat"/>
              <a:cs typeface="Montserrat"/>
              <a:sym typeface="Montserrat"/>
            </a:endParaRPr>
          </a:p>
          <a:p>
            <a:pPr marL="0" lvl="0" indent="0" algn="l" rtl="0">
              <a:lnSpc>
                <a:spcPct val="115000"/>
              </a:lnSpc>
              <a:spcBef>
                <a:spcPts val="300"/>
              </a:spcBef>
              <a:spcAft>
                <a:spcPts val="0"/>
              </a:spcAft>
              <a:buNone/>
            </a:pPr>
            <a:endParaRPr sz="1000">
              <a:solidFill>
                <a:schemeClr val="lt1"/>
              </a:solidFill>
              <a:latin typeface="Montserrat"/>
              <a:ea typeface="Montserrat"/>
              <a:cs typeface="Montserrat"/>
              <a:sym typeface="Montserrat"/>
            </a:endParaRPr>
          </a:p>
          <a:p>
            <a:pPr marL="0" lvl="0" indent="0" algn="l" rtl="0">
              <a:spcBef>
                <a:spcPts val="0"/>
              </a:spcBef>
              <a:spcAft>
                <a:spcPts val="0"/>
              </a:spcAft>
              <a:buNone/>
            </a:pPr>
            <a:endParaRPr sz="1000">
              <a:solidFill>
                <a:schemeClr val="lt1"/>
              </a:solidFill>
              <a:latin typeface="Montserrat"/>
              <a:ea typeface="Montserrat"/>
              <a:cs typeface="Montserrat"/>
              <a:sym typeface="Montserra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Bullet Points 1">
  <p:cSld name="ONE_COLUMN_TEXT_1_1_1">
    <p:spTree>
      <p:nvGrpSpPr>
        <p:cNvPr id="1" name="Shape 203"/>
        <p:cNvGrpSpPr/>
        <p:nvPr/>
      </p:nvGrpSpPr>
      <p:grpSpPr>
        <a:xfrm>
          <a:off x="0" y="0"/>
          <a:ext cx="0" cy="0"/>
          <a:chOff x="0" y="0"/>
          <a:chExt cx="0" cy="0"/>
        </a:xfrm>
      </p:grpSpPr>
      <p:sp>
        <p:nvSpPr>
          <p:cNvPr id="204" name="Google Shape;204;p26"/>
          <p:cNvSpPr/>
          <p:nvPr/>
        </p:nvSpPr>
        <p:spPr>
          <a:xfrm>
            <a:off x="2207650" y="1307425"/>
            <a:ext cx="6936600" cy="3856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5" name="Google Shape;205;p26"/>
          <p:cNvSpPr txBox="1">
            <a:spLocks noGrp="1"/>
          </p:cNvSpPr>
          <p:nvPr>
            <p:ph type="body" idx="1"/>
          </p:nvPr>
        </p:nvSpPr>
        <p:spPr>
          <a:xfrm>
            <a:off x="2577375" y="1699975"/>
            <a:ext cx="4366800" cy="3071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sz="1300">
                <a:solidFill>
                  <a:schemeClr val="lt1"/>
                </a:solidFill>
              </a:defRPr>
            </a:lvl1pPr>
            <a:lvl2pPr marL="914400" lvl="1" indent="-311150" rtl="0">
              <a:spcBef>
                <a:spcPts val="1600"/>
              </a:spcBef>
              <a:spcAft>
                <a:spcPts val="0"/>
              </a:spcAft>
              <a:buClr>
                <a:schemeClr val="lt1"/>
              </a:buClr>
              <a:buSzPts val="1300"/>
              <a:buChar char="○"/>
              <a:defRPr sz="1300">
                <a:solidFill>
                  <a:schemeClr val="lt1"/>
                </a:solidFill>
              </a:defRPr>
            </a:lvl2pPr>
            <a:lvl3pPr marL="1371600" lvl="2" indent="-311150" rtl="0">
              <a:spcBef>
                <a:spcPts val="1600"/>
              </a:spcBef>
              <a:spcAft>
                <a:spcPts val="0"/>
              </a:spcAft>
              <a:buClr>
                <a:schemeClr val="lt1"/>
              </a:buClr>
              <a:buSzPts val="1300"/>
              <a:buChar char="■"/>
              <a:defRPr sz="1300">
                <a:solidFill>
                  <a:schemeClr val="lt1"/>
                </a:solidFill>
              </a:defRPr>
            </a:lvl3pPr>
            <a:lvl4pPr marL="1828800" lvl="3" indent="-311150" rtl="0">
              <a:spcBef>
                <a:spcPts val="1600"/>
              </a:spcBef>
              <a:spcAft>
                <a:spcPts val="0"/>
              </a:spcAft>
              <a:buClr>
                <a:schemeClr val="lt1"/>
              </a:buClr>
              <a:buSzPts val="1300"/>
              <a:buChar char="●"/>
              <a:defRPr sz="1300">
                <a:solidFill>
                  <a:schemeClr val="lt1"/>
                </a:solidFill>
              </a:defRPr>
            </a:lvl4pPr>
            <a:lvl5pPr marL="2286000" lvl="4" indent="-311150" rtl="0">
              <a:spcBef>
                <a:spcPts val="1600"/>
              </a:spcBef>
              <a:spcAft>
                <a:spcPts val="0"/>
              </a:spcAft>
              <a:buClr>
                <a:schemeClr val="lt1"/>
              </a:buClr>
              <a:buSzPts val="1300"/>
              <a:buChar char="○"/>
              <a:defRPr sz="1300">
                <a:solidFill>
                  <a:schemeClr val="lt1"/>
                </a:solidFill>
              </a:defRPr>
            </a:lvl5pPr>
            <a:lvl6pPr marL="2743200" lvl="5" indent="-311150" rtl="0">
              <a:spcBef>
                <a:spcPts val="1600"/>
              </a:spcBef>
              <a:spcAft>
                <a:spcPts val="0"/>
              </a:spcAft>
              <a:buClr>
                <a:schemeClr val="lt1"/>
              </a:buClr>
              <a:buSzPts val="1300"/>
              <a:buChar char="■"/>
              <a:defRPr sz="1300">
                <a:solidFill>
                  <a:schemeClr val="lt1"/>
                </a:solidFill>
              </a:defRPr>
            </a:lvl6pPr>
            <a:lvl7pPr marL="3200400" lvl="6" indent="-311150" rtl="0">
              <a:spcBef>
                <a:spcPts val="1600"/>
              </a:spcBef>
              <a:spcAft>
                <a:spcPts val="0"/>
              </a:spcAft>
              <a:buClr>
                <a:schemeClr val="lt1"/>
              </a:buClr>
              <a:buSzPts val="1300"/>
              <a:buChar char="●"/>
              <a:defRPr sz="1300">
                <a:solidFill>
                  <a:schemeClr val="lt1"/>
                </a:solidFill>
              </a:defRPr>
            </a:lvl7pPr>
            <a:lvl8pPr marL="3657600" lvl="7" indent="-311150" rtl="0">
              <a:spcBef>
                <a:spcPts val="1600"/>
              </a:spcBef>
              <a:spcAft>
                <a:spcPts val="0"/>
              </a:spcAft>
              <a:buClr>
                <a:schemeClr val="lt1"/>
              </a:buClr>
              <a:buSzPts val="1300"/>
              <a:buChar char="○"/>
              <a:defRPr sz="1300">
                <a:solidFill>
                  <a:schemeClr val="lt1"/>
                </a:solidFill>
              </a:defRPr>
            </a:lvl8pPr>
            <a:lvl9pPr marL="4114800" lvl="8" indent="-311150" rtl="0">
              <a:spcBef>
                <a:spcPts val="1600"/>
              </a:spcBef>
              <a:spcAft>
                <a:spcPts val="1600"/>
              </a:spcAft>
              <a:buClr>
                <a:schemeClr val="lt1"/>
              </a:buClr>
              <a:buSzPts val="1300"/>
              <a:buChar char="■"/>
              <a:defRPr sz="1300">
                <a:solidFill>
                  <a:schemeClr val="lt1"/>
                </a:solidFill>
              </a:defRPr>
            </a:lvl9pPr>
          </a:lstStyle>
          <a:p>
            <a:endParaRPr/>
          </a:p>
        </p:txBody>
      </p:sp>
      <p:sp>
        <p:nvSpPr>
          <p:cNvPr id="206" name="Google Shape;206;p26"/>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311700" y="1182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body" idx="1"/>
          </p:nvPr>
        </p:nvSpPr>
        <p:spPr>
          <a:xfrm>
            <a:off x="311700" y="3076025"/>
            <a:ext cx="8520600" cy="483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8" name="Google Shape;68;p11"/>
          <p:cNvSpPr/>
          <p:nvPr/>
        </p:nvSpPr>
        <p:spPr>
          <a:xfrm>
            <a:off x="0" y="-9525"/>
            <a:ext cx="1428900" cy="338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7715100" y="1756800"/>
            <a:ext cx="1428900" cy="338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293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4961200" y="-75"/>
            <a:ext cx="41829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75"/>
            <a:ext cx="453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11700" y="23032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1921688" y="1703819"/>
            <a:ext cx="35460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8" name="Google Shape;18;p3"/>
          <p:cNvSpPr txBox="1">
            <a:spLocks noGrp="1"/>
          </p:cNvSpPr>
          <p:nvPr>
            <p:ph type="subTitle" idx="1"/>
          </p:nvPr>
        </p:nvSpPr>
        <p:spPr>
          <a:xfrm>
            <a:off x="4947031" y="3080756"/>
            <a:ext cx="2405100" cy="37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5284325" y="9901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sz="2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5284325" y="1824150"/>
            <a:ext cx="2808000" cy="2024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7"/>
          <p:cNvSpPr/>
          <p:nvPr/>
        </p:nvSpPr>
        <p:spPr>
          <a:xfrm>
            <a:off x="-13825" y="-13825"/>
            <a:ext cx="4535700" cy="386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 name="Google Shape;42;p7"/>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sp>
        <p:nvSpPr>
          <p:cNvPr id="43" name="Google Shape;43;p7"/>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txBox="1">
            <a:spLocks noGrp="1"/>
          </p:cNvSpPr>
          <p:nvPr>
            <p:ph type="subTitle" idx="1"/>
          </p:nvPr>
        </p:nvSpPr>
        <p:spPr>
          <a:xfrm>
            <a:off x="705225" y="1135125"/>
            <a:ext cx="2588100" cy="2769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9"/>
          <p:cNvSpPr/>
          <p:nvPr/>
        </p:nvSpPr>
        <p:spPr>
          <a:xfrm>
            <a:off x="4243400" y="625525"/>
            <a:ext cx="4900500" cy="4508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txBox="1">
            <a:spLocks noGrp="1"/>
          </p:cNvSpPr>
          <p:nvPr>
            <p:ph type="body" idx="2"/>
          </p:nvPr>
        </p:nvSpPr>
        <p:spPr>
          <a:xfrm>
            <a:off x="4698575" y="3174475"/>
            <a:ext cx="3559500" cy="141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FFFFFF"/>
              </a:buClr>
              <a:buSzPts val="1400"/>
              <a:buChar char="●"/>
              <a:defRPr sz="1400">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cxnSp>
        <p:nvCxnSpPr>
          <p:cNvPr id="58" name="Google Shape;58;p9"/>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sp>
        <p:nvSpPr>
          <p:cNvPr id="59" name="Google Shape;59;p9"/>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FFFFFF"/>
                </a:solidFill>
              </a:rPr>
              <a:t>COVID-19</a:t>
            </a:r>
            <a:endParaRPr sz="900">
              <a:solidFill>
                <a:srgbClr val="FFFFFF"/>
              </a:solidFill>
            </a:endParaRPr>
          </a:p>
        </p:txBody>
      </p:sp>
      <p:cxnSp>
        <p:nvCxnSpPr>
          <p:cNvPr id="60" name="Google Shape;60;p9"/>
          <p:cNvCxnSpPr/>
          <p:nvPr/>
        </p:nvCxnSpPr>
        <p:spPr>
          <a:xfrm rot="10800000">
            <a:off x="4248225" y="4940300"/>
            <a:ext cx="43440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1355725" y="769934"/>
            <a:ext cx="39579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3" name="Google Shape;73;p13"/>
          <p:cNvSpPr txBox="1">
            <a:spLocks noGrp="1"/>
          </p:cNvSpPr>
          <p:nvPr>
            <p:ph type="subTitle" idx="1"/>
          </p:nvPr>
        </p:nvSpPr>
        <p:spPr>
          <a:xfrm>
            <a:off x="1355725" y="991934"/>
            <a:ext cx="3957900" cy="39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 name="Google Shape;74;p13"/>
          <p:cNvSpPr txBox="1">
            <a:spLocks noGrp="1"/>
          </p:cNvSpPr>
          <p:nvPr>
            <p:ph type="title" idx="2" hasCustomPrompt="1"/>
          </p:nvPr>
        </p:nvSpPr>
        <p:spPr>
          <a:xfrm>
            <a:off x="689200" y="619763"/>
            <a:ext cx="770100" cy="54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r>
              <a:t>xx%</a:t>
            </a:r>
          </a:p>
        </p:txBody>
      </p:sp>
      <p:sp>
        <p:nvSpPr>
          <p:cNvPr id="75" name="Google Shape;75;p13"/>
          <p:cNvSpPr txBox="1">
            <a:spLocks noGrp="1"/>
          </p:cNvSpPr>
          <p:nvPr>
            <p:ph type="title" idx="3"/>
          </p:nvPr>
        </p:nvSpPr>
        <p:spPr>
          <a:xfrm>
            <a:off x="1355725" y="1555159"/>
            <a:ext cx="39579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6" name="Google Shape;76;p13"/>
          <p:cNvSpPr txBox="1">
            <a:spLocks noGrp="1"/>
          </p:cNvSpPr>
          <p:nvPr>
            <p:ph type="subTitle" idx="4"/>
          </p:nvPr>
        </p:nvSpPr>
        <p:spPr>
          <a:xfrm>
            <a:off x="1355725" y="1777159"/>
            <a:ext cx="3957900" cy="39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7" name="Google Shape;77;p13"/>
          <p:cNvSpPr txBox="1">
            <a:spLocks noGrp="1"/>
          </p:cNvSpPr>
          <p:nvPr>
            <p:ph type="title" idx="5" hasCustomPrompt="1"/>
          </p:nvPr>
        </p:nvSpPr>
        <p:spPr>
          <a:xfrm>
            <a:off x="689200" y="1404988"/>
            <a:ext cx="770100" cy="54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r>
              <a:t>xx%</a:t>
            </a:r>
          </a:p>
        </p:txBody>
      </p:sp>
      <p:sp>
        <p:nvSpPr>
          <p:cNvPr id="78" name="Google Shape;78;p13"/>
          <p:cNvSpPr txBox="1">
            <a:spLocks noGrp="1"/>
          </p:cNvSpPr>
          <p:nvPr>
            <p:ph type="title" idx="6"/>
          </p:nvPr>
        </p:nvSpPr>
        <p:spPr>
          <a:xfrm>
            <a:off x="1355725" y="2340384"/>
            <a:ext cx="39579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9" name="Google Shape;79;p13"/>
          <p:cNvSpPr txBox="1">
            <a:spLocks noGrp="1"/>
          </p:cNvSpPr>
          <p:nvPr>
            <p:ph type="subTitle" idx="7"/>
          </p:nvPr>
        </p:nvSpPr>
        <p:spPr>
          <a:xfrm>
            <a:off x="1355725" y="2562384"/>
            <a:ext cx="3957900" cy="39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80" name="Google Shape;80;p13"/>
          <p:cNvSpPr txBox="1">
            <a:spLocks noGrp="1"/>
          </p:cNvSpPr>
          <p:nvPr>
            <p:ph type="title" idx="8" hasCustomPrompt="1"/>
          </p:nvPr>
        </p:nvSpPr>
        <p:spPr>
          <a:xfrm>
            <a:off x="689200" y="2190213"/>
            <a:ext cx="770100" cy="54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r>
              <a:t>xx%</a:t>
            </a:r>
          </a:p>
        </p:txBody>
      </p:sp>
      <p:sp>
        <p:nvSpPr>
          <p:cNvPr id="81" name="Google Shape;81;p13"/>
          <p:cNvSpPr txBox="1">
            <a:spLocks noGrp="1"/>
          </p:cNvSpPr>
          <p:nvPr>
            <p:ph type="title" idx="9"/>
          </p:nvPr>
        </p:nvSpPr>
        <p:spPr>
          <a:xfrm>
            <a:off x="1355725" y="3125609"/>
            <a:ext cx="39579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82" name="Google Shape;82;p13"/>
          <p:cNvSpPr txBox="1">
            <a:spLocks noGrp="1"/>
          </p:cNvSpPr>
          <p:nvPr>
            <p:ph type="subTitle" idx="13"/>
          </p:nvPr>
        </p:nvSpPr>
        <p:spPr>
          <a:xfrm>
            <a:off x="1355725" y="3347609"/>
            <a:ext cx="3957900" cy="39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83" name="Google Shape;83;p13"/>
          <p:cNvSpPr txBox="1">
            <a:spLocks noGrp="1"/>
          </p:cNvSpPr>
          <p:nvPr>
            <p:ph type="title" idx="14" hasCustomPrompt="1"/>
          </p:nvPr>
        </p:nvSpPr>
        <p:spPr>
          <a:xfrm>
            <a:off x="689200" y="2975438"/>
            <a:ext cx="770100" cy="54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r>
              <a:t>xx%</a:t>
            </a:r>
          </a:p>
        </p:txBody>
      </p:sp>
      <p:sp>
        <p:nvSpPr>
          <p:cNvPr id="84" name="Google Shape;84;p13"/>
          <p:cNvSpPr txBox="1">
            <a:spLocks noGrp="1"/>
          </p:cNvSpPr>
          <p:nvPr>
            <p:ph type="title" idx="15"/>
          </p:nvPr>
        </p:nvSpPr>
        <p:spPr>
          <a:xfrm>
            <a:off x="1355725" y="3910834"/>
            <a:ext cx="39579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85" name="Google Shape;85;p13"/>
          <p:cNvSpPr txBox="1">
            <a:spLocks noGrp="1"/>
          </p:cNvSpPr>
          <p:nvPr>
            <p:ph type="subTitle" idx="16"/>
          </p:nvPr>
        </p:nvSpPr>
        <p:spPr>
          <a:xfrm>
            <a:off x="1355725" y="4132834"/>
            <a:ext cx="3957900" cy="39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86" name="Google Shape;86;p13"/>
          <p:cNvSpPr txBox="1">
            <a:spLocks noGrp="1"/>
          </p:cNvSpPr>
          <p:nvPr>
            <p:ph type="title" idx="17" hasCustomPrompt="1"/>
          </p:nvPr>
        </p:nvSpPr>
        <p:spPr>
          <a:xfrm>
            <a:off x="689200" y="3760663"/>
            <a:ext cx="770100" cy="540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400"/>
              <a:buNone/>
              <a:defRPr sz="2400">
                <a:solidFill>
                  <a:schemeClr val="accent2"/>
                </a:solidFill>
              </a:defRPr>
            </a:lvl1pPr>
            <a:lvl2pPr lvl="1" algn="r" rtl="0">
              <a:spcBef>
                <a:spcPts val="0"/>
              </a:spcBef>
              <a:spcAft>
                <a:spcPts val="0"/>
              </a:spcAft>
              <a:buClr>
                <a:schemeClr val="accent2"/>
              </a:buClr>
              <a:buSzPts val="2400"/>
              <a:buNone/>
              <a:defRPr sz="2400">
                <a:solidFill>
                  <a:schemeClr val="accent2"/>
                </a:solidFill>
              </a:defRPr>
            </a:lvl2pPr>
            <a:lvl3pPr lvl="2" algn="r" rtl="0">
              <a:spcBef>
                <a:spcPts val="0"/>
              </a:spcBef>
              <a:spcAft>
                <a:spcPts val="0"/>
              </a:spcAft>
              <a:buClr>
                <a:schemeClr val="accent2"/>
              </a:buClr>
              <a:buSzPts val="2400"/>
              <a:buNone/>
              <a:defRPr sz="2400">
                <a:solidFill>
                  <a:schemeClr val="accent2"/>
                </a:solidFill>
              </a:defRPr>
            </a:lvl3pPr>
            <a:lvl4pPr lvl="3" algn="r" rtl="0">
              <a:spcBef>
                <a:spcPts val="0"/>
              </a:spcBef>
              <a:spcAft>
                <a:spcPts val="0"/>
              </a:spcAft>
              <a:buClr>
                <a:schemeClr val="accent2"/>
              </a:buClr>
              <a:buSzPts val="2400"/>
              <a:buNone/>
              <a:defRPr sz="2400">
                <a:solidFill>
                  <a:schemeClr val="accent2"/>
                </a:solidFill>
              </a:defRPr>
            </a:lvl4pPr>
            <a:lvl5pPr lvl="4" algn="r" rtl="0">
              <a:spcBef>
                <a:spcPts val="0"/>
              </a:spcBef>
              <a:spcAft>
                <a:spcPts val="0"/>
              </a:spcAft>
              <a:buClr>
                <a:schemeClr val="accent2"/>
              </a:buClr>
              <a:buSzPts val="2400"/>
              <a:buNone/>
              <a:defRPr sz="2400">
                <a:solidFill>
                  <a:schemeClr val="accent2"/>
                </a:solidFill>
              </a:defRPr>
            </a:lvl5pPr>
            <a:lvl6pPr lvl="5" algn="r" rtl="0">
              <a:spcBef>
                <a:spcPts val="0"/>
              </a:spcBef>
              <a:spcAft>
                <a:spcPts val="0"/>
              </a:spcAft>
              <a:buClr>
                <a:schemeClr val="accent2"/>
              </a:buClr>
              <a:buSzPts val="2400"/>
              <a:buNone/>
              <a:defRPr sz="2400">
                <a:solidFill>
                  <a:schemeClr val="accent2"/>
                </a:solidFill>
              </a:defRPr>
            </a:lvl6pPr>
            <a:lvl7pPr lvl="6" algn="r" rtl="0">
              <a:spcBef>
                <a:spcPts val="0"/>
              </a:spcBef>
              <a:spcAft>
                <a:spcPts val="0"/>
              </a:spcAft>
              <a:buClr>
                <a:schemeClr val="accent2"/>
              </a:buClr>
              <a:buSzPts val="2400"/>
              <a:buNone/>
              <a:defRPr sz="2400">
                <a:solidFill>
                  <a:schemeClr val="accent2"/>
                </a:solidFill>
              </a:defRPr>
            </a:lvl7pPr>
            <a:lvl8pPr lvl="7" algn="r" rtl="0">
              <a:spcBef>
                <a:spcPts val="0"/>
              </a:spcBef>
              <a:spcAft>
                <a:spcPts val="0"/>
              </a:spcAft>
              <a:buClr>
                <a:schemeClr val="accent2"/>
              </a:buClr>
              <a:buSzPts val="2400"/>
              <a:buNone/>
              <a:defRPr sz="2400">
                <a:solidFill>
                  <a:schemeClr val="accent2"/>
                </a:solidFill>
              </a:defRPr>
            </a:lvl8pPr>
            <a:lvl9pPr lvl="8" algn="r" rtl="0">
              <a:spcBef>
                <a:spcPts val="0"/>
              </a:spcBef>
              <a:spcAft>
                <a:spcPts val="0"/>
              </a:spcAft>
              <a:buClr>
                <a:schemeClr val="accent2"/>
              </a:buClr>
              <a:buSzPts val="2400"/>
              <a:buNone/>
              <a:defRPr sz="2400">
                <a:solidFill>
                  <a:schemeClr val="accent2"/>
                </a:solidFill>
              </a:defRPr>
            </a:lvl9pPr>
          </a:lstStyle>
          <a:p>
            <a:r>
              <a:t>xx%</a:t>
            </a:r>
          </a:p>
        </p:txBody>
      </p:sp>
      <p:sp>
        <p:nvSpPr>
          <p:cNvPr id="87" name="Google Shape;87;p13"/>
          <p:cNvSpPr/>
          <p:nvPr/>
        </p:nvSpPr>
        <p:spPr>
          <a:xfrm>
            <a:off x="6864925" y="0"/>
            <a:ext cx="2279100" cy="516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13"/>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sp>
        <p:nvSpPr>
          <p:cNvPr id="89" name="Google Shape;89;p13"/>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FFFFFF"/>
                </a:solidFill>
              </a:rPr>
              <a:t>COVID-19</a:t>
            </a:r>
            <a:endParaRPr sz="900">
              <a:solidFill>
                <a:srgbClr val="FFFFFF"/>
              </a:solidFill>
            </a:endParaRPr>
          </a:p>
        </p:txBody>
      </p:sp>
      <p:cxnSp>
        <p:nvCxnSpPr>
          <p:cNvPr id="90" name="Google Shape;90;p13"/>
          <p:cNvCxnSpPr/>
          <p:nvPr/>
        </p:nvCxnSpPr>
        <p:spPr>
          <a:xfrm rot="10800000">
            <a:off x="6860625" y="4940300"/>
            <a:ext cx="17316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p:cSld name="TITLE_ONLY_1">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4"/>
          <p:cNvSpPr txBox="1">
            <a:spLocks noGrp="1"/>
          </p:cNvSpPr>
          <p:nvPr>
            <p:ph type="title" idx="2"/>
          </p:nvPr>
        </p:nvSpPr>
        <p:spPr>
          <a:xfrm>
            <a:off x="1006450" y="2677125"/>
            <a:ext cx="1938000" cy="62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4" name="Google Shape;94;p14"/>
          <p:cNvSpPr txBox="1">
            <a:spLocks noGrp="1"/>
          </p:cNvSpPr>
          <p:nvPr>
            <p:ph type="subTitle" idx="1"/>
          </p:nvPr>
        </p:nvSpPr>
        <p:spPr>
          <a:xfrm>
            <a:off x="1006450" y="3243850"/>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14"/>
          <p:cNvSpPr txBox="1">
            <a:spLocks noGrp="1"/>
          </p:cNvSpPr>
          <p:nvPr>
            <p:ph type="title" idx="3"/>
          </p:nvPr>
        </p:nvSpPr>
        <p:spPr>
          <a:xfrm>
            <a:off x="3603000" y="2677125"/>
            <a:ext cx="1938000" cy="62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6" name="Google Shape;96;p14"/>
          <p:cNvSpPr txBox="1">
            <a:spLocks noGrp="1"/>
          </p:cNvSpPr>
          <p:nvPr>
            <p:ph type="subTitle" idx="4"/>
          </p:nvPr>
        </p:nvSpPr>
        <p:spPr>
          <a:xfrm>
            <a:off x="3603000" y="3243850"/>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14"/>
          <p:cNvSpPr txBox="1">
            <a:spLocks noGrp="1"/>
          </p:cNvSpPr>
          <p:nvPr>
            <p:ph type="title" idx="5"/>
          </p:nvPr>
        </p:nvSpPr>
        <p:spPr>
          <a:xfrm>
            <a:off x="6199550" y="2677125"/>
            <a:ext cx="1938000" cy="623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98" name="Google Shape;98;p14"/>
          <p:cNvSpPr txBox="1">
            <a:spLocks noGrp="1"/>
          </p:cNvSpPr>
          <p:nvPr>
            <p:ph type="subTitle" idx="6"/>
          </p:nvPr>
        </p:nvSpPr>
        <p:spPr>
          <a:xfrm>
            <a:off x="6199550" y="3243850"/>
            <a:ext cx="19380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9" name="Google Shape;99;p14"/>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 name="Google Shape;100;p14"/>
          <p:cNvCxnSpPr/>
          <p:nvPr/>
        </p:nvCxnSpPr>
        <p:spPr>
          <a:xfrm rot="10800000">
            <a:off x="781225" y="4940300"/>
            <a:ext cx="6774900" cy="0"/>
          </a:xfrm>
          <a:prstGeom prst="straightConnector1">
            <a:avLst/>
          </a:prstGeom>
          <a:noFill/>
          <a:ln w="19050" cap="flat" cmpd="sng">
            <a:solidFill>
              <a:schemeClr val="lt1"/>
            </a:solidFill>
            <a:prstDash val="solid"/>
            <a:round/>
            <a:headEnd type="none" w="med" len="med"/>
            <a:tailEnd type="none" w="med" len="med"/>
          </a:ln>
        </p:spPr>
      </p:cxnSp>
      <p:sp>
        <p:nvSpPr>
          <p:cNvPr id="101" name="Google Shape;101;p14"/>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cxnSp>
        <p:nvCxnSpPr>
          <p:cNvPr id="102" name="Google Shape;102;p14"/>
          <p:cNvCxnSpPr/>
          <p:nvPr/>
        </p:nvCxnSpPr>
        <p:spPr>
          <a:xfrm rot="10800000">
            <a:off x="7496925" y="4940300"/>
            <a:ext cx="10953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wo Columns ">
  <p:cSld name="TITLE_ONLY_1_2">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705222" y="445025"/>
            <a:ext cx="8111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7"/>
          <p:cNvSpPr txBox="1">
            <a:spLocks noGrp="1"/>
          </p:cNvSpPr>
          <p:nvPr>
            <p:ph type="title" idx="2"/>
          </p:nvPr>
        </p:nvSpPr>
        <p:spPr>
          <a:xfrm>
            <a:off x="1295600" y="3784275"/>
            <a:ext cx="2804400" cy="62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21" name="Google Shape;121;p17"/>
          <p:cNvSpPr txBox="1">
            <a:spLocks noGrp="1"/>
          </p:cNvSpPr>
          <p:nvPr>
            <p:ph type="subTitle" idx="1"/>
          </p:nvPr>
        </p:nvSpPr>
        <p:spPr>
          <a:xfrm>
            <a:off x="1295600" y="2558450"/>
            <a:ext cx="2804400" cy="11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7"/>
          <p:cNvSpPr txBox="1">
            <a:spLocks noGrp="1"/>
          </p:cNvSpPr>
          <p:nvPr>
            <p:ph type="title" idx="3"/>
          </p:nvPr>
        </p:nvSpPr>
        <p:spPr>
          <a:xfrm>
            <a:off x="5044000" y="3784275"/>
            <a:ext cx="2804400" cy="62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123" name="Google Shape;123;p17"/>
          <p:cNvSpPr txBox="1">
            <a:spLocks noGrp="1"/>
          </p:cNvSpPr>
          <p:nvPr>
            <p:ph type="subTitle" idx="4"/>
          </p:nvPr>
        </p:nvSpPr>
        <p:spPr>
          <a:xfrm>
            <a:off x="5044000" y="2558450"/>
            <a:ext cx="2804400" cy="11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7"/>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17"/>
          <p:cNvCxnSpPr/>
          <p:nvPr/>
        </p:nvCxnSpPr>
        <p:spPr>
          <a:xfrm rot="10800000">
            <a:off x="781225" y="4940300"/>
            <a:ext cx="6774900" cy="0"/>
          </a:xfrm>
          <a:prstGeom prst="straightConnector1">
            <a:avLst/>
          </a:prstGeom>
          <a:noFill/>
          <a:ln w="19050" cap="flat" cmpd="sng">
            <a:solidFill>
              <a:schemeClr val="lt1"/>
            </a:solidFill>
            <a:prstDash val="solid"/>
            <a:round/>
            <a:headEnd type="none" w="med" len="med"/>
            <a:tailEnd type="none" w="med" len="med"/>
          </a:ln>
        </p:spPr>
      </p:cxnSp>
      <p:sp>
        <p:nvSpPr>
          <p:cNvPr id="126" name="Google Shape;126;p17"/>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cxnSp>
        <p:nvCxnSpPr>
          <p:cNvPr id="127" name="Google Shape;127;p17"/>
          <p:cNvCxnSpPr/>
          <p:nvPr/>
        </p:nvCxnSpPr>
        <p:spPr>
          <a:xfrm rot="10800000">
            <a:off x="7496925" y="4940300"/>
            <a:ext cx="1095300" cy="0"/>
          </a:xfrm>
          <a:prstGeom prst="straightConnector1">
            <a:avLst/>
          </a:prstGeom>
          <a:noFill/>
          <a:ln w="19050" cap="flat" cmpd="sng">
            <a:solidFill>
              <a:schemeClr val="accent1"/>
            </a:solidFill>
            <a:prstDash val="solid"/>
            <a:round/>
            <a:headEnd type="none" w="med" len="med"/>
            <a:tailEnd type="none" w="med" len="med"/>
          </a:ln>
        </p:spPr>
      </p:cxnSp>
      <p:sp>
        <p:nvSpPr>
          <p:cNvPr id="128" name="Google Shape;128;p17"/>
          <p:cNvSpPr/>
          <p:nvPr/>
        </p:nvSpPr>
        <p:spPr>
          <a:xfrm>
            <a:off x="4522375" y="0"/>
            <a:ext cx="4634100" cy="1479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p:cSld name="ONE_COLUMN_TEXT_1">
    <p:spTree>
      <p:nvGrpSpPr>
        <p:cNvPr id="1" name="Shape 129"/>
        <p:cNvGrpSpPr/>
        <p:nvPr/>
      </p:nvGrpSpPr>
      <p:grpSpPr>
        <a:xfrm>
          <a:off x="0" y="0"/>
          <a:ext cx="0" cy="0"/>
          <a:chOff x="0" y="0"/>
          <a:chExt cx="0" cy="0"/>
        </a:xfrm>
      </p:grpSpPr>
      <p:sp>
        <p:nvSpPr>
          <p:cNvPr id="130" name="Google Shape;130;p18"/>
          <p:cNvSpPr/>
          <p:nvPr/>
        </p:nvSpPr>
        <p:spPr>
          <a:xfrm flipH="1">
            <a:off x="150" y="0"/>
            <a:ext cx="5792400" cy="516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 name="Google Shape;131;p18"/>
          <p:cNvSpPr txBox="1">
            <a:spLocks noGrp="1"/>
          </p:cNvSpPr>
          <p:nvPr>
            <p:ph type="title"/>
          </p:nvPr>
        </p:nvSpPr>
        <p:spPr>
          <a:xfrm>
            <a:off x="705222" y="10663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132" name="Google Shape;132;p18"/>
          <p:cNvSpPr txBox="1">
            <a:spLocks noGrp="1"/>
          </p:cNvSpPr>
          <p:nvPr>
            <p:ph type="body" idx="1"/>
          </p:nvPr>
        </p:nvSpPr>
        <p:spPr>
          <a:xfrm>
            <a:off x="705222" y="1900350"/>
            <a:ext cx="2808000" cy="2024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cxnSp>
        <p:nvCxnSpPr>
          <p:cNvPr id="133" name="Google Shape;133;p18"/>
          <p:cNvCxnSpPr/>
          <p:nvPr/>
        </p:nvCxnSpPr>
        <p:spPr>
          <a:xfrm rot="10800000">
            <a:off x="781100" y="4940300"/>
            <a:ext cx="8358300" cy="0"/>
          </a:xfrm>
          <a:prstGeom prst="straightConnector1">
            <a:avLst/>
          </a:prstGeom>
          <a:noFill/>
          <a:ln w="19050" cap="flat" cmpd="sng">
            <a:solidFill>
              <a:srgbClr val="FFFFFF"/>
            </a:solidFill>
            <a:prstDash val="solid"/>
            <a:round/>
            <a:headEnd type="none" w="med" len="med"/>
            <a:tailEnd type="none" w="med" len="med"/>
          </a:ln>
        </p:spPr>
      </p:cxnSp>
      <p:sp>
        <p:nvSpPr>
          <p:cNvPr id="134" name="Google Shape;134;p18"/>
          <p:cNvSpPr txBox="1"/>
          <p:nvPr/>
        </p:nvSpPr>
        <p:spPr>
          <a:xfrm>
            <a:off x="5247350" y="4637895"/>
            <a:ext cx="3430800" cy="31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chemeClr val="accent1"/>
                </a:solidFill>
              </a:rPr>
              <a:t>COVID-19</a:t>
            </a:r>
            <a:endParaRPr sz="900">
              <a:solidFill>
                <a:schemeClr val="accent1"/>
              </a:solidFill>
            </a:endParaRPr>
          </a:p>
        </p:txBody>
      </p:sp>
      <p:cxnSp>
        <p:nvCxnSpPr>
          <p:cNvPr id="135" name="Google Shape;135;p18"/>
          <p:cNvCxnSpPr/>
          <p:nvPr/>
        </p:nvCxnSpPr>
        <p:spPr>
          <a:xfrm rot="10800000">
            <a:off x="5806425" y="4940300"/>
            <a:ext cx="27858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ontserrat ExtraBold"/>
              <a:buNone/>
              <a:defRPr sz="2800">
                <a:solidFill>
                  <a:schemeClr val="accent1"/>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2800"/>
              <a:buNone/>
              <a:defRPr sz="2800">
                <a:solidFill>
                  <a:schemeClr val="accent1"/>
                </a:solidFill>
              </a:defRPr>
            </a:lvl2pPr>
            <a:lvl3pPr lvl="2">
              <a:spcBef>
                <a:spcPts val="0"/>
              </a:spcBef>
              <a:spcAft>
                <a:spcPts val="0"/>
              </a:spcAft>
              <a:buClr>
                <a:schemeClr val="accent1"/>
              </a:buClr>
              <a:buSzPts val="2800"/>
              <a:buNone/>
              <a:defRPr sz="2800">
                <a:solidFill>
                  <a:schemeClr val="accent1"/>
                </a:solidFill>
              </a:defRPr>
            </a:lvl3pPr>
            <a:lvl4pPr lvl="3">
              <a:spcBef>
                <a:spcPts val="0"/>
              </a:spcBef>
              <a:spcAft>
                <a:spcPts val="0"/>
              </a:spcAft>
              <a:buClr>
                <a:schemeClr val="accent1"/>
              </a:buClr>
              <a:buSzPts val="2800"/>
              <a:buNone/>
              <a:defRPr sz="2800">
                <a:solidFill>
                  <a:schemeClr val="accent1"/>
                </a:solidFill>
              </a:defRPr>
            </a:lvl4pPr>
            <a:lvl5pPr lvl="4">
              <a:spcBef>
                <a:spcPts val="0"/>
              </a:spcBef>
              <a:spcAft>
                <a:spcPts val="0"/>
              </a:spcAft>
              <a:buClr>
                <a:schemeClr val="accent1"/>
              </a:buClr>
              <a:buSzPts val="2800"/>
              <a:buNone/>
              <a:defRPr sz="2800">
                <a:solidFill>
                  <a:schemeClr val="accent1"/>
                </a:solidFill>
              </a:defRPr>
            </a:lvl5pPr>
            <a:lvl6pPr lvl="5">
              <a:spcBef>
                <a:spcPts val="0"/>
              </a:spcBef>
              <a:spcAft>
                <a:spcPts val="0"/>
              </a:spcAft>
              <a:buClr>
                <a:schemeClr val="accent1"/>
              </a:buClr>
              <a:buSzPts val="2800"/>
              <a:buNone/>
              <a:defRPr sz="2800">
                <a:solidFill>
                  <a:schemeClr val="accent1"/>
                </a:solidFill>
              </a:defRPr>
            </a:lvl6pPr>
            <a:lvl7pPr lvl="6">
              <a:spcBef>
                <a:spcPts val="0"/>
              </a:spcBef>
              <a:spcAft>
                <a:spcPts val="0"/>
              </a:spcAft>
              <a:buClr>
                <a:schemeClr val="accent1"/>
              </a:buClr>
              <a:buSzPts val="2800"/>
              <a:buNone/>
              <a:defRPr sz="2800">
                <a:solidFill>
                  <a:schemeClr val="accent1"/>
                </a:solidFill>
              </a:defRPr>
            </a:lvl7pPr>
            <a:lvl8pPr lvl="7">
              <a:spcBef>
                <a:spcPts val="0"/>
              </a:spcBef>
              <a:spcAft>
                <a:spcPts val="0"/>
              </a:spcAft>
              <a:buClr>
                <a:schemeClr val="accent1"/>
              </a:buClr>
              <a:buSzPts val="2800"/>
              <a:buNone/>
              <a:defRPr sz="2800">
                <a:solidFill>
                  <a:schemeClr val="accent1"/>
                </a:solidFill>
              </a:defRPr>
            </a:lvl8pPr>
            <a:lvl9pPr lvl="8">
              <a:spcBef>
                <a:spcPts val="0"/>
              </a:spcBef>
              <a:spcAft>
                <a:spcPts val="0"/>
              </a:spcAft>
              <a:buClr>
                <a:schemeClr val="accent1"/>
              </a:buClr>
              <a:buSzPts val="2800"/>
              <a:buNone/>
              <a:defRPr sz="2800">
                <a:solidFill>
                  <a:schemeClr val="accen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60" r:id="rId7"/>
    <p:sldLayoutId id="2147483663" r:id="rId8"/>
    <p:sldLayoutId id="2147483664" r:id="rId9"/>
    <p:sldLayoutId id="2147483665" r:id="rId10"/>
    <p:sldLayoutId id="2147483666" r:id="rId11"/>
    <p:sldLayoutId id="2147483668" r:id="rId12"/>
    <p:sldLayoutId id="2147483669" r:id="rId13"/>
    <p:sldLayoutId id="2147483671" r:id="rId14"/>
    <p:sldLayoutId id="2147483672"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naomi.clark@coloradosprings.gov" TargetMode="External"/><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comments" Target="../comments/commen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jpg"/><Relationship Id="rId5" Type="http://schemas.openxmlformats.org/officeDocument/2006/relationships/hyperlink" Target="https://coloradosprings.gov/ESG?mlid=30911"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s://portal.neighborlysoftware.com/coloradospringsco/Participant/Login"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5.xml"/><Relationship Id="rId7" Type="http://schemas.openxmlformats.org/officeDocument/2006/relationships/hyperlink" Target="mailto:catherine.Duarte@coloradosprings.gov"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rose.lyda@coloradosprings.gov" TargetMode="External"/><Relationship Id="rId5" Type="http://schemas.openxmlformats.org/officeDocument/2006/relationships/hyperlink" Target="mailto:naomi.clark@coloradosprings.gov" TargetMode="External"/><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https://www.hudexchange.info/programs/esg/"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0"/>
          <p:cNvPicPr preferRelativeResize="0"/>
          <p:nvPr/>
        </p:nvPicPr>
        <p:blipFill>
          <a:blip r:embed="rId5">
            <a:extLst>
              <a:ext uri="{28A0092B-C50C-407E-A947-70E740481C1C}">
                <a14:useLocalDpi xmlns:a14="http://schemas.microsoft.com/office/drawing/2010/main" val="0"/>
              </a:ext>
            </a:extLst>
          </a:blip>
          <a:stretch>
            <a:fillRect/>
          </a:stretch>
        </p:blipFill>
        <p:spPr>
          <a:xfrm flipH="1">
            <a:off x="4355377" y="912899"/>
            <a:ext cx="4788623" cy="3643603"/>
          </a:xfrm>
          <a:prstGeom prst="rect">
            <a:avLst/>
          </a:prstGeom>
          <a:noFill/>
          <a:ln>
            <a:noFill/>
          </a:ln>
        </p:spPr>
      </p:pic>
      <p:sp>
        <p:nvSpPr>
          <p:cNvPr id="220" name="Google Shape;220;p30"/>
          <p:cNvSpPr/>
          <p:nvPr/>
        </p:nvSpPr>
        <p:spPr>
          <a:xfrm>
            <a:off x="-55300" y="1731750"/>
            <a:ext cx="5081400" cy="168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txBox="1">
            <a:spLocks noGrp="1"/>
          </p:cNvSpPr>
          <p:nvPr>
            <p:ph type="ctrTitle"/>
          </p:nvPr>
        </p:nvSpPr>
        <p:spPr>
          <a:xfrm>
            <a:off x="524115" y="2089686"/>
            <a:ext cx="4878000" cy="1030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smtClean="0">
                <a:solidFill>
                  <a:schemeClr val="accent1"/>
                </a:solidFill>
              </a:rPr>
              <a:t>2020 ESG-CV2</a:t>
            </a:r>
            <a:br>
              <a:rPr lang="en" dirty="0" smtClean="0">
                <a:solidFill>
                  <a:schemeClr val="accent1"/>
                </a:solidFill>
              </a:rPr>
            </a:br>
            <a:r>
              <a:rPr lang="en" dirty="0" smtClean="0">
                <a:solidFill>
                  <a:schemeClr val="accent1"/>
                </a:solidFill>
              </a:rPr>
              <a:t>Applicant Presentation</a:t>
            </a:r>
            <a:endParaRPr dirty="0">
              <a:solidFill>
                <a:schemeClr val="accent1"/>
              </a:solidFill>
            </a:endParaRPr>
          </a:p>
        </p:txBody>
      </p:sp>
      <p:sp>
        <p:nvSpPr>
          <p:cNvPr id="222" name="Google Shape;222;p30"/>
          <p:cNvSpPr txBox="1">
            <a:spLocks noGrp="1"/>
          </p:cNvSpPr>
          <p:nvPr>
            <p:ph type="subTitle" idx="1"/>
          </p:nvPr>
        </p:nvSpPr>
        <p:spPr>
          <a:xfrm>
            <a:off x="59165" y="3582786"/>
            <a:ext cx="3430800" cy="3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Naomi Clark </a:t>
            </a:r>
          </a:p>
          <a:p>
            <a:pPr marL="0" lvl="0" indent="0" algn="l" rtl="0">
              <a:spcBef>
                <a:spcPts val="0"/>
              </a:spcBef>
              <a:spcAft>
                <a:spcPts val="0"/>
              </a:spcAft>
              <a:buNone/>
            </a:pPr>
            <a:r>
              <a:rPr lang="en" dirty="0" smtClean="0"/>
              <a:t>Compliance Analyst II</a:t>
            </a:r>
          </a:p>
          <a:p>
            <a:pPr marL="0" lvl="0" indent="0" algn="l" rtl="0">
              <a:spcBef>
                <a:spcPts val="0"/>
              </a:spcBef>
              <a:spcAft>
                <a:spcPts val="0"/>
              </a:spcAft>
              <a:buNone/>
            </a:pPr>
            <a:r>
              <a:rPr lang="en" dirty="0" smtClean="0"/>
              <a:t>Community Development Division</a:t>
            </a:r>
          </a:p>
          <a:p>
            <a:pPr marL="0" lvl="0" indent="0" algn="l" rtl="0">
              <a:spcBef>
                <a:spcPts val="0"/>
              </a:spcBef>
              <a:spcAft>
                <a:spcPts val="0"/>
              </a:spcAft>
              <a:buNone/>
            </a:pPr>
            <a:r>
              <a:rPr lang="en-US" dirty="0">
                <a:hlinkClick r:id="rId6"/>
              </a:rPr>
              <a:t>n</a:t>
            </a:r>
            <a:r>
              <a:rPr lang="en" dirty="0" smtClean="0">
                <a:hlinkClick r:id="rId6"/>
              </a:rPr>
              <a:t>aomi.clark@coloradosprings.gov</a:t>
            </a:r>
            <a:r>
              <a:rPr lang="en" dirty="0" smtClean="0"/>
              <a:t> </a:t>
            </a:r>
          </a:p>
          <a:p>
            <a:pPr marL="0" lvl="0" indent="0" algn="l" rtl="0">
              <a:spcBef>
                <a:spcPts val="0"/>
              </a:spcBef>
              <a:spcAft>
                <a:spcPts val="0"/>
              </a:spcAft>
              <a:buNone/>
            </a:pPr>
            <a:r>
              <a:rPr lang="en" dirty="0" smtClean="0"/>
              <a:t>719-385-6609</a:t>
            </a:r>
            <a:endParaRPr dirty="0"/>
          </a:p>
        </p:txBody>
      </p:sp>
      <p:cxnSp>
        <p:nvCxnSpPr>
          <p:cNvPr id="223" name="Google Shape;223;p30"/>
          <p:cNvCxnSpPr/>
          <p:nvPr/>
        </p:nvCxnSpPr>
        <p:spPr>
          <a:xfrm rot="10800000">
            <a:off x="981700" y="4940300"/>
            <a:ext cx="5530800" cy="0"/>
          </a:xfrm>
          <a:prstGeom prst="straightConnector1">
            <a:avLst/>
          </a:prstGeom>
          <a:noFill/>
          <a:ln w="19050" cap="flat" cmpd="sng">
            <a:solidFill>
              <a:srgbClr val="FFFFFF"/>
            </a:solidFill>
            <a:prstDash val="solid"/>
            <a:round/>
            <a:headEnd type="none" w="med" len="med"/>
            <a:tailEnd type="none" w="med" len="med"/>
          </a:ln>
        </p:spPr>
      </p:cxnSp>
      <p:cxnSp>
        <p:nvCxnSpPr>
          <p:cNvPr id="224" name="Google Shape;224;p30"/>
          <p:cNvCxnSpPr/>
          <p:nvPr/>
        </p:nvCxnSpPr>
        <p:spPr>
          <a:xfrm rot="10800000">
            <a:off x="4348475" y="203200"/>
            <a:ext cx="4203300" cy="0"/>
          </a:xfrm>
          <a:prstGeom prst="straightConnector1">
            <a:avLst/>
          </a:prstGeom>
          <a:noFill/>
          <a:ln w="19050" cap="flat" cmpd="sng">
            <a:solidFill>
              <a:schemeClr val="accent1"/>
            </a:solidFill>
            <a:prstDash val="solid"/>
            <a:round/>
            <a:headEnd type="none" w="med" len="med"/>
            <a:tailEnd type="none" w="med" len="med"/>
          </a:ln>
        </p:spPr>
      </p:cxnSp>
      <p:cxnSp>
        <p:nvCxnSpPr>
          <p:cNvPr id="225" name="Google Shape;225;p30"/>
          <p:cNvCxnSpPr/>
          <p:nvPr/>
        </p:nvCxnSpPr>
        <p:spPr>
          <a:xfrm rot="10800000">
            <a:off x="4355425" y="203200"/>
            <a:ext cx="2979600" cy="0"/>
          </a:xfrm>
          <a:prstGeom prst="straightConnector1">
            <a:avLst/>
          </a:prstGeom>
          <a:noFill/>
          <a:ln w="19050" cap="flat" cmpd="sng">
            <a:solidFill>
              <a:srgbClr val="FFFFFF"/>
            </a:solidFill>
            <a:prstDash val="solid"/>
            <a:round/>
            <a:headEnd type="none" w="med" len="med"/>
            <a:tailEnd type="none" w="med" len="med"/>
          </a:ln>
        </p:spPr>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511" y="89586"/>
            <a:ext cx="2123251" cy="150255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3612" y="4556502"/>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46"/>
          <p:cNvSpPr txBox="1">
            <a:spLocks noGrp="1"/>
          </p:cNvSpPr>
          <p:nvPr>
            <p:ph type="title"/>
          </p:nvPr>
        </p:nvSpPr>
        <p:spPr>
          <a:xfrm>
            <a:off x="244878" y="430015"/>
            <a:ext cx="8111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ln w="0"/>
                <a:solidFill>
                  <a:schemeClr val="tx1"/>
                </a:solidFill>
                <a:effectLst>
                  <a:outerShdw blurRad="38100" dist="25400" dir="5400000" algn="ctr" rotWithShape="0">
                    <a:srgbClr val="6E747A">
                      <a:alpha val="43000"/>
                    </a:srgbClr>
                  </a:outerShdw>
                </a:effectLst>
              </a:rPr>
              <a:t>Coordinated Entry </a:t>
            </a:r>
            <a:endParaRPr sz="2800" dirty="0">
              <a:ln w="0"/>
              <a:solidFill>
                <a:schemeClr val="tx1"/>
              </a:solidFill>
              <a:effectLst>
                <a:outerShdw blurRad="38100" dist="25400" dir="5400000" algn="ctr" rotWithShape="0">
                  <a:srgbClr val="6E747A">
                    <a:alpha val="43000"/>
                  </a:srgbClr>
                </a:outerShdw>
              </a:effectLst>
            </a:endParaRPr>
          </a:p>
        </p:txBody>
      </p:sp>
      <p:sp>
        <p:nvSpPr>
          <p:cNvPr id="811" name="Google Shape;811;p46"/>
          <p:cNvSpPr txBox="1">
            <a:spLocks noGrp="1"/>
          </p:cNvSpPr>
          <p:nvPr>
            <p:ph type="subTitle" idx="1"/>
          </p:nvPr>
        </p:nvSpPr>
        <p:spPr>
          <a:xfrm>
            <a:off x="96333" y="3238500"/>
            <a:ext cx="1938000" cy="149587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200" b="1" dirty="0" smtClean="0">
                <a:ln w="0"/>
                <a:solidFill>
                  <a:schemeClr val="tx1"/>
                </a:solidFill>
                <a:effectLst>
                  <a:outerShdw blurRad="38100" dist="25400" dir="5400000" algn="ctr" rotWithShape="0">
                    <a:srgbClr val="6E747A">
                      <a:alpha val="43000"/>
                    </a:srgbClr>
                  </a:outerShdw>
                </a:effectLst>
              </a:rPr>
              <a:t>1. Participate in the coordinated assessment system</a:t>
            </a:r>
            <a:r>
              <a:rPr lang="en-US" sz="1400" b="1" dirty="0" smtClean="0">
                <a:ln w="0"/>
                <a:solidFill>
                  <a:schemeClr val="tx1"/>
                </a:solidFill>
                <a:effectLst>
                  <a:outerShdw blurRad="38100" dist="25400" dir="5400000" algn="ctr" rotWithShape="0">
                    <a:srgbClr val="6E747A">
                      <a:alpha val="43000"/>
                    </a:srgbClr>
                  </a:outerShdw>
                </a:effectLst>
              </a:rPr>
              <a:t> </a:t>
            </a:r>
          </a:p>
          <a:p>
            <a:pPr marL="0" lvl="0" indent="0" algn="l" rtl="0">
              <a:spcBef>
                <a:spcPts val="0"/>
              </a:spcBef>
              <a:spcAft>
                <a:spcPts val="0"/>
              </a:spcAft>
              <a:buClr>
                <a:schemeClr val="dk1"/>
              </a:buClr>
              <a:buSzPts val="1100"/>
              <a:buFont typeface="Arial"/>
              <a:buNone/>
            </a:pPr>
            <a:endParaRPr sz="1000" dirty="0"/>
          </a:p>
          <a:p>
            <a:pPr marL="0" lvl="0" indent="0" algn="ctr" rtl="0">
              <a:spcBef>
                <a:spcPts val="0"/>
              </a:spcBef>
              <a:spcAft>
                <a:spcPts val="0"/>
              </a:spcAft>
              <a:buNone/>
            </a:pPr>
            <a:endParaRPr dirty="0"/>
          </a:p>
        </p:txBody>
      </p:sp>
      <p:sp>
        <p:nvSpPr>
          <p:cNvPr id="816" name="Google Shape;816;p46"/>
          <p:cNvSpPr txBox="1">
            <a:spLocks noGrp="1"/>
          </p:cNvSpPr>
          <p:nvPr>
            <p:ph type="title" idx="7"/>
          </p:nvPr>
        </p:nvSpPr>
        <p:spPr>
          <a:xfrm>
            <a:off x="217346" y="1804144"/>
            <a:ext cx="8012253" cy="132221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1200" b="1" dirty="0" smtClean="0"/>
              <a:t/>
            </a:r>
            <a:br>
              <a:rPr lang="en-US" sz="1200" b="1" dirty="0" smtClean="0"/>
            </a:br>
            <a:r>
              <a:rPr lang="en-US" sz="1200" b="1" dirty="0"/>
              <a:t/>
            </a:r>
            <a:br>
              <a:rPr lang="en-US" sz="1200" b="1" dirty="0"/>
            </a:br>
            <a:r>
              <a:rPr lang="en-US" sz="1200" b="1" dirty="0" smtClean="0"/>
              <a:t/>
            </a:r>
            <a:br>
              <a:rPr lang="en-US" sz="1200" b="1" dirty="0" smtClean="0"/>
            </a:br>
            <a:r>
              <a:rPr lang="en-US" sz="1200" b="1" dirty="0" smtClean="0"/>
              <a:t>In compliance with section 576.400(b) of the ESG Interim Rule, all ESG </a:t>
            </a:r>
            <a:r>
              <a:rPr lang="en-US" sz="1200" b="1" dirty="0" err="1" smtClean="0"/>
              <a:t>subrecipients</a:t>
            </a:r>
            <a:r>
              <a:rPr lang="en-US" sz="1200" b="1" dirty="0" smtClean="0"/>
              <a:t> within the </a:t>
            </a:r>
            <a:r>
              <a:rPr lang="en-US" sz="1200" b="1" dirty="0" err="1" smtClean="0"/>
              <a:t>PPCoC</a:t>
            </a:r>
            <a:r>
              <a:rPr lang="en-US" sz="1200" b="1" dirty="0" smtClean="0"/>
              <a:t> service area must coordinate and integrate, to the maximum extent practicable, ESG-funded activities with other programs targeted to people experiencing homelessness in the </a:t>
            </a:r>
            <a:r>
              <a:rPr lang="en-US" sz="1200" b="1" dirty="0" err="1" smtClean="0"/>
              <a:t>PPCoC</a:t>
            </a:r>
            <a:r>
              <a:rPr lang="en-US" sz="1200" b="1" dirty="0" smtClean="0"/>
              <a:t> area to provide a strategic community wide system to prevent and end homelessness.</a:t>
            </a:r>
            <a:br>
              <a:rPr lang="en-US" sz="1200" b="1" dirty="0" smtClean="0"/>
            </a:br>
            <a:r>
              <a:rPr lang="en-US" sz="1200" b="1" dirty="0"/>
              <a:t/>
            </a:r>
            <a:br>
              <a:rPr lang="en-US" sz="1200" b="1" dirty="0"/>
            </a:br>
            <a:r>
              <a:rPr lang="en-US" sz="1200" b="1" dirty="0" smtClean="0"/>
              <a:t>Requirements of Service Providers: </a:t>
            </a:r>
            <a:br>
              <a:rPr lang="en-US" sz="1200" b="1" dirty="0" smtClean="0"/>
            </a:br>
            <a:r>
              <a:rPr lang="en-US" sz="1200" b="1" dirty="0" smtClean="0"/>
              <a:t> </a:t>
            </a:r>
            <a:r>
              <a:rPr lang="en-US" dirty="0" smtClean="0"/>
              <a:t/>
            </a:r>
            <a:br>
              <a:rPr lang="en-US" dirty="0" smtClean="0"/>
            </a:br>
            <a:endParaRPr dirty="0"/>
          </a:p>
        </p:txBody>
      </p:sp>
      <p:sp>
        <p:nvSpPr>
          <p:cNvPr id="23" name="Google Shape;811;p46"/>
          <p:cNvSpPr txBox="1">
            <a:spLocks noGrp="1"/>
          </p:cNvSpPr>
          <p:nvPr>
            <p:ph type="subTitle" idx="1"/>
          </p:nvPr>
        </p:nvSpPr>
        <p:spPr>
          <a:xfrm>
            <a:off x="2034333" y="3238500"/>
            <a:ext cx="1938000" cy="149587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200" b="1" dirty="0" smtClean="0">
                <a:ln w="0"/>
                <a:solidFill>
                  <a:schemeClr val="tx1"/>
                </a:solidFill>
                <a:effectLst>
                  <a:outerShdw blurRad="38100" dist="25400" dir="5400000" algn="ctr" rotWithShape="0">
                    <a:srgbClr val="6E747A">
                      <a:alpha val="43000"/>
                    </a:srgbClr>
                  </a:outerShdw>
                </a:effectLst>
              </a:rPr>
              <a:t>2. Establish a staff member as a point of contact for other case managers and members of the </a:t>
            </a:r>
            <a:r>
              <a:rPr lang="en-US" sz="1200" b="1" dirty="0" err="1" smtClean="0">
                <a:ln w="0"/>
                <a:solidFill>
                  <a:schemeClr val="tx1"/>
                </a:solidFill>
                <a:effectLst>
                  <a:outerShdw blurRad="38100" dist="25400" dir="5400000" algn="ctr" rotWithShape="0">
                    <a:srgbClr val="6E747A">
                      <a:alpha val="43000"/>
                    </a:srgbClr>
                  </a:outerShdw>
                </a:effectLst>
              </a:rPr>
              <a:t>PPCoC</a:t>
            </a:r>
            <a:r>
              <a:rPr lang="en-US" sz="1200" b="1" dirty="0" smtClean="0">
                <a:ln w="0"/>
                <a:solidFill>
                  <a:schemeClr val="tx1"/>
                </a:solidFill>
                <a:effectLst>
                  <a:outerShdw blurRad="38100" dist="25400" dir="5400000" algn="ctr" rotWithShape="0">
                    <a:srgbClr val="6E747A">
                      <a:alpha val="43000"/>
                    </a:srgbClr>
                  </a:outerShdw>
                </a:effectLst>
              </a:rPr>
              <a:t> (Pikes Peak Continuum of Care) </a:t>
            </a:r>
          </a:p>
          <a:p>
            <a:pPr marL="0" lvl="0" indent="0" algn="l" rtl="0">
              <a:spcBef>
                <a:spcPts val="0"/>
              </a:spcBef>
              <a:spcAft>
                <a:spcPts val="0"/>
              </a:spcAft>
              <a:buClr>
                <a:schemeClr val="dk1"/>
              </a:buClr>
              <a:buSzPts val="1100"/>
              <a:buFont typeface="Arial"/>
              <a:buNone/>
            </a:pPr>
            <a:endParaRPr sz="1000" dirty="0"/>
          </a:p>
          <a:p>
            <a:pPr marL="0" lvl="0" indent="0" algn="ctr" rtl="0">
              <a:spcBef>
                <a:spcPts val="0"/>
              </a:spcBef>
              <a:spcAft>
                <a:spcPts val="0"/>
              </a:spcAft>
              <a:buNone/>
            </a:pPr>
            <a:endParaRPr dirty="0"/>
          </a:p>
        </p:txBody>
      </p:sp>
      <p:sp>
        <p:nvSpPr>
          <p:cNvPr id="24" name="Google Shape;811;p46"/>
          <p:cNvSpPr txBox="1">
            <a:spLocks noGrp="1"/>
          </p:cNvSpPr>
          <p:nvPr>
            <p:ph type="subTitle" idx="1"/>
          </p:nvPr>
        </p:nvSpPr>
        <p:spPr>
          <a:xfrm>
            <a:off x="4086753" y="3238500"/>
            <a:ext cx="1938000" cy="149587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200" b="1" dirty="0" smtClean="0">
                <a:ln w="0"/>
                <a:solidFill>
                  <a:schemeClr val="tx1"/>
                </a:solidFill>
                <a:effectLst>
                  <a:outerShdw blurRad="38100" dist="25400" dir="5400000" algn="ctr" rotWithShape="0">
                    <a:srgbClr val="6E747A">
                      <a:alpha val="43000"/>
                    </a:srgbClr>
                  </a:outerShdw>
                </a:effectLst>
              </a:rPr>
              <a:t>3. Attend all coordinated assessment training for case managers within the homeless provider system</a:t>
            </a:r>
          </a:p>
          <a:p>
            <a:pPr marL="0" lvl="0" indent="0" algn="l" rtl="0">
              <a:spcBef>
                <a:spcPts val="0"/>
              </a:spcBef>
              <a:spcAft>
                <a:spcPts val="0"/>
              </a:spcAft>
              <a:buClr>
                <a:schemeClr val="dk1"/>
              </a:buClr>
              <a:buSzPts val="1100"/>
              <a:buFont typeface="Arial"/>
              <a:buNone/>
            </a:pPr>
            <a:endParaRPr sz="1000" dirty="0"/>
          </a:p>
          <a:p>
            <a:pPr marL="0" lvl="0" indent="0" algn="ctr" rtl="0">
              <a:spcBef>
                <a:spcPts val="0"/>
              </a:spcBef>
              <a:spcAft>
                <a:spcPts val="0"/>
              </a:spcAft>
              <a:buNone/>
            </a:pPr>
            <a:endParaRPr dirty="0"/>
          </a:p>
        </p:txBody>
      </p:sp>
      <p:sp>
        <p:nvSpPr>
          <p:cNvPr id="27" name="Google Shape;811;p46"/>
          <p:cNvSpPr txBox="1">
            <a:spLocks noGrp="1"/>
          </p:cNvSpPr>
          <p:nvPr>
            <p:ph type="subTitle" idx="1"/>
          </p:nvPr>
        </p:nvSpPr>
        <p:spPr>
          <a:xfrm>
            <a:off x="6139173" y="3238500"/>
            <a:ext cx="1938000" cy="14958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smtClean="0">
                <a:solidFill>
                  <a:srgbClr val="FF0000"/>
                </a:solidFill>
              </a:rPr>
              <a:t>EXCEPTIONS:</a:t>
            </a:r>
          </a:p>
          <a:p>
            <a:pPr marL="0" lvl="0" indent="0" algn="l" rtl="0">
              <a:spcBef>
                <a:spcPts val="0"/>
              </a:spcBef>
              <a:spcAft>
                <a:spcPts val="0"/>
              </a:spcAft>
              <a:buClr>
                <a:schemeClr val="dk1"/>
              </a:buClr>
              <a:buSzPts val="1100"/>
              <a:buFont typeface="Arial"/>
              <a:buNone/>
            </a:pPr>
            <a:endParaRPr lang="en-US" sz="1100" b="1" dirty="0">
              <a:ln w="0"/>
              <a:solidFill>
                <a:schemeClr val="tx1"/>
              </a:solidFill>
              <a:effectLst>
                <a:outerShdw blurRad="38100" dist="19050" dir="2700000" algn="tl" rotWithShape="0">
                  <a:schemeClr val="dk1">
                    <a:alpha val="40000"/>
                  </a:schemeClr>
                </a:outerShdw>
              </a:effectLst>
            </a:endParaRPr>
          </a:p>
          <a:p>
            <a:pPr marL="0" lvl="0" indent="0" algn="l" rtl="0">
              <a:spcBef>
                <a:spcPts val="0"/>
              </a:spcBef>
              <a:spcAft>
                <a:spcPts val="0"/>
              </a:spcAft>
              <a:buClr>
                <a:schemeClr val="dk1"/>
              </a:buClr>
              <a:buSzPts val="1100"/>
              <a:buFont typeface="Arial"/>
              <a:buNone/>
            </a:pPr>
            <a:r>
              <a:rPr lang="en-US" sz="1100" b="1" dirty="0" smtClean="0">
                <a:ln w="0"/>
                <a:solidFill>
                  <a:schemeClr val="tx1"/>
                </a:solidFill>
                <a:effectLst>
                  <a:outerShdw blurRad="38100" dist="19050" dir="2700000" algn="tl" rotWithShape="0">
                    <a:schemeClr val="dk1">
                      <a:alpha val="40000"/>
                    </a:schemeClr>
                  </a:outerShdw>
                </a:effectLst>
              </a:rPr>
              <a:t>Domestic violence service providers </a:t>
            </a:r>
          </a:p>
          <a:p>
            <a:pPr marL="0" lvl="0" indent="0" algn="l" rtl="0">
              <a:spcBef>
                <a:spcPts val="0"/>
              </a:spcBef>
              <a:spcAft>
                <a:spcPts val="0"/>
              </a:spcAft>
              <a:buClr>
                <a:schemeClr val="dk1"/>
              </a:buClr>
              <a:buSzPts val="1100"/>
              <a:buFont typeface="Arial"/>
              <a:buNone/>
            </a:pPr>
            <a:endParaRPr lang="en-US" sz="1100" b="1" dirty="0">
              <a:ln w="0"/>
              <a:solidFill>
                <a:schemeClr val="tx1"/>
              </a:solidFill>
              <a:effectLst>
                <a:outerShdw blurRad="38100" dist="19050" dir="2700000" algn="tl" rotWithShape="0">
                  <a:schemeClr val="dk1">
                    <a:alpha val="40000"/>
                  </a:schemeClr>
                </a:outerShdw>
              </a:effectLst>
            </a:endParaRPr>
          </a:p>
          <a:p>
            <a:pPr marL="0" lvl="0" indent="0" algn="l" rtl="0">
              <a:spcBef>
                <a:spcPts val="0"/>
              </a:spcBef>
              <a:spcAft>
                <a:spcPts val="0"/>
              </a:spcAft>
              <a:buClr>
                <a:schemeClr val="dk1"/>
              </a:buClr>
              <a:buSzPts val="1100"/>
              <a:buFont typeface="Arial"/>
              <a:buNone/>
            </a:pPr>
            <a:r>
              <a:rPr lang="en-US" sz="1100" b="1" dirty="0" smtClean="0">
                <a:ln w="0"/>
                <a:solidFill>
                  <a:schemeClr val="tx1"/>
                </a:solidFill>
                <a:effectLst>
                  <a:outerShdw blurRad="38100" dist="19050" dir="2700000" algn="tl" rotWithShape="0">
                    <a:schemeClr val="dk1">
                      <a:alpha val="40000"/>
                    </a:schemeClr>
                  </a:outerShdw>
                </a:effectLst>
              </a:rPr>
              <a:t>Homelessness Prevention programs </a:t>
            </a:r>
          </a:p>
          <a:p>
            <a:pPr marL="0" lvl="0" indent="0" algn="l" rtl="0">
              <a:spcBef>
                <a:spcPts val="0"/>
              </a:spcBef>
              <a:spcAft>
                <a:spcPts val="0"/>
              </a:spcAft>
              <a:buClr>
                <a:schemeClr val="dk1"/>
              </a:buClr>
              <a:buSzPts val="1100"/>
              <a:buFont typeface="Arial"/>
              <a:buNone/>
            </a:pPr>
            <a:endParaRPr sz="1000" dirty="0"/>
          </a:p>
          <a:p>
            <a:pPr marL="0" lvl="0" indent="0" algn="ctr" rtl="0">
              <a:spcBef>
                <a:spcPts val="0"/>
              </a:spcBef>
              <a:spcAft>
                <a:spcPts val="0"/>
              </a:spcAft>
              <a:buNone/>
            </a:pPr>
            <a:endParaRPr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9874" y="59307"/>
            <a:ext cx="1003635" cy="1003635"/>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346" y="59307"/>
            <a:ext cx="1003635" cy="100363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1593" y="3622990"/>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5" name="TextBox 4"/>
          <p:cNvSpPr txBox="1"/>
          <p:nvPr/>
        </p:nvSpPr>
        <p:spPr>
          <a:xfrm>
            <a:off x="425514" y="0"/>
            <a:ext cx="4255128" cy="461665"/>
          </a:xfrm>
          <a:prstGeom prst="rect">
            <a:avLst/>
          </a:prstGeom>
          <a:noFill/>
        </p:spPr>
        <p:txBody>
          <a:bodyPr wrap="square" rtlCol="0">
            <a:spAutoFit/>
          </a:bodyPr>
          <a:lstStyle/>
          <a:p>
            <a:r>
              <a:rPr lang="en-US" sz="2400" b="1" dirty="0" smtClean="0">
                <a:ln w="0"/>
                <a:solidFill>
                  <a:schemeClr val="tx1"/>
                </a:solidFill>
                <a:effectLst>
                  <a:outerShdw blurRad="38100" dist="25400" dir="5400000" algn="ctr" rotWithShape="0">
                    <a:srgbClr val="6E747A">
                      <a:alpha val="43000"/>
                    </a:srgbClr>
                  </a:outerShdw>
                </a:effectLst>
                <a:latin typeface="Montserrat" panose="020B0604020202020204" charset="0"/>
              </a:rPr>
              <a:t>Coordinated Entry </a:t>
            </a:r>
            <a:endParaRPr lang="en-US" sz="2400" b="1" dirty="0">
              <a:ln w="0"/>
              <a:solidFill>
                <a:schemeClr val="tx1"/>
              </a:solidFill>
              <a:effectLst>
                <a:outerShdw blurRad="38100" dist="25400" dir="5400000" algn="ctr" rotWithShape="0">
                  <a:srgbClr val="6E747A">
                    <a:alpha val="43000"/>
                  </a:srgbClr>
                </a:outerShdw>
              </a:effectLst>
              <a:latin typeface="Montserrat" panose="020B0604020202020204" charset="0"/>
            </a:endParaRPr>
          </a:p>
        </p:txBody>
      </p:sp>
      <p:sp>
        <p:nvSpPr>
          <p:cNvPr id="6" name="TextBox 5"/>
          <p:cNvSpPr txBox="1"/>
          <p:nvPr/>
        </p:nvSpPr>
        <p:spPr>
          <a:xfrm>
            <a:off x="425514" y="660903"/>
            <a:ext cx="4499571" cy="1631216"/>
          </a:xfrm>
          <a:prstGeom prst="rect">
            <a:avLst/>
          </a:prstGeom>
          <a:noFill/>
        </p:spPr>
        <p:txBody>
          <a:bodyPr wrap="square" rtlCol="0">
            <a:spAutoFit/>
          </a:bodyPr>
          <a:lstStyle/>
          <a:p>
            <a:r>
              <a:rPr lang="en-US" b="1" dirty="0" smtClean="0">
                <a:latin typeface="Montserrat" panose="020B0604020202020204" charset="0"/>
              </a:rPr>
              <a:t>Client Eligibility </a:t>
            </a:r>
          </a:p>
          <a:p>
            <a:endParaRPr lang="en-US" dirty="0">
              <a:latin typeface="Montserrat" panose="020B0604020202020204" charset="0"/>
            </a:endParaRPr>
          </a:p>
          <a:p>
            <a:r>
              <a:rPr lang="en-US" sz="1200" dirty="0" smtClean="0">
                <a:latin typeface="Montserrat" panose="020B0604020202020204" charset="0"/>
              </a:rPr>
              <a:t>All clients must be assessed to determine eligibility for receipt of ESG-funded services. The costs associated with intake/assessment to determine ESG eligibility qualify for reimbursement, even if evaluation of documentation determines the client is not eligible for ESG program assistance. </a:t>
            </a:r>
            <a:endParaRPr lang="en-US" sz="1200" dirty="0">
              <a:latin typeface="Montserrat" panose="020B0604020202020204" charset="0"/>
            </a:endParaRPr>
          </a:p>
        </p:txBody>
      </p:sp>
      <p:sp>
        <p:nvSpPr>
          <p:cNvPr id="9" name="TextBox 8"/>
          <p:cNvSpPr txBox="1"/>
          <p:nvPr/>
        </p:nvSpPr>
        <p:spPr>
          <a:xfrm>
            <a:off x="5065782" y="380245"/>
            <a:ext cx="3956364" cy="4278094"/>
          </a:xfrm>
          <a:prstGeom prst="rect">
            <a:avLst/>
          </a:prstGeom>
          <a:noFill/>
        </p:spPr>
        <p:txBody>
          <a:bodyPr wrap="square" rtlCol="0">
            <a:spAutoFit/>
          </a:bodyPr>
          <a:lstStyle/>
          <a:p>
            <a:r>
              <a:rPr lang="en-US" b="1" dirty="0" smtClean="0">
                <a:solidFill>
                  <a:schemeClr val="bg1"/>
                </a:solidFill>
                <a:latin typeface="Montserrat" panose="020B0604020202020204" charset="0"/>
              </a:rPr>
              <a:t>Some important information to note: </a:t>
            </a:r>
          </a:p>
          <a:p>
            <a:endParaRPr lang="en-US" dirty="0" smtClean="0">
              <a:solidFill>
                <a:schemeClr val="bg1"/>
              </a:solidFill>
              <a:latin typeface="Montserrat" panose="020B0604020202020204" charset="0"/>
            </a:endParaRPr>
          </a:p>
          <a:p>
            <a:pPr marL="285750" indent="-285750">
              <a:buFont typeface="Wingdings" panose="05000000000000000000" pitchFamily="2" charset="2"/>
              <a:buChar char="Ø"/>
            </a:pPr>
            <a:r>
              <a:rPr lang="en-US" sz="1200" dirty="0" err="1" smtClean="0">
                <a:solidFill>
                  <a:schemeClr val="bg1"/>
                </a:solidFill>
                <a:latin typeface="Montserrat" panose="020B0604020202020204" charset="0"/>
              </a:rPr>
              <a:t>Subrecipients</a:t>
            </a:r>
            <a:r>
              <a:rPr lang="en-US" sz="1200" dirty="0" smtClean="0">
                <a:solidFill>
                  <a:schemeClr val="bg1"/>
                </a:solidFill>
                <a:latin typeface="Montserrat" panose="020B0604020202020204" charset="0"/>
              </a:rPr>
              <a:t> are responsible for determining and documenting client eligibility. </a:t>
            </a:r>
          </a:p>
          <a:p>
            <a:pPr marL="285750" indent="-285750">
              <a:buFont typeface="Wingdings" panose="05000000000000000000" pitchFamily="2" charset="2"/>
              <a:buChar char="Ø"/>
            </a:pPr>
            <a:endParaRPr lang="en-US" sz="1200" dirty="0" smtClean="0">
              <a:solidFill>
                <a:schemeClr val="bg1"/>
              </a:solidFill>
              <a:latin typeface="Montserrat" panose="020B0604020202020204" charset="0"/>
            </a:endParaRPr>
          </a:p>
          <a:p>
            <a:pPr marL="285750" indent="-285750">
              <a:buFont typeface="Wingdings" panose="05000000000000000000" pitchFamily="2" charset="2"/>
              <a:buChar char="Ø"/>
            </a:pPr>
            <a:r>
              <a:rPr lang="en-US" sz="1200" dirty="0" smtClean="0">
                <a:solidFill>
                  <a:schemeClr val="bg1"/>
                </a:solidFill>
                <a:latin typeface="Montserrat" panose="020B0604020202020204" charset="0"/>
              </a:rPr>
              <a:t>The City of Colorado Springs will not reimburse an organization for expenses incurred post-intake for clients with insufficient eligibility documentation. </a:t>
            </a:r>
          </a:p>
          <a:p>
            <a:pPr marL="285750" indent="-285750">
              <a:buFont typeface="Wingdings" panose="05000000000000000000" pitchFamily="2" charset="2"/>
              <a:buChar char="Ø"/>
            </a:pPr>
            <a:endParaRPr lang="en-US" sz="1200" dirty="0" smtClean="0">
              <a:solidFill>
                <a:schemeClr val="bg1"/>
              </a:solidFill>
              <a:latin typeface="Montserrat" panose="020B0604020202020204" charset="0"/>
            </a:endParaRPr>
          </a:p>
          <a:p>
            <a:pPr marL="285750" indent="-285750">
              <a:buFont typeface="Wingdings" panose="05000000000000000000" pitchFamily="2" charset="2"/>
              <a:buChar char="Ø"/>
            </a:pPr>
            <a:r>
              <a:rPr lang="en-US" sz="1200" dirty="0" smtClean="0">
                <a:solidFill>
                  <a:schemeClr val="bg1"/>
                </a:solidFill>
                <a:latin typeface="Montserrat" panose="020B0604020202020204" charset="0"/>
              </a:rPr>
              <a:t>Service providers receiving funds under the ESG program cannot discriminate against a group of people presenting as a family based on the composition of the family. </a:t>
            </a:r>
          </a:p>
          <a:p>
            <a:pPr marL="285750" indent="-285750">
              <a:buFont typeface="Wingdings" panose="05000000000000000000" pitchFamily="2" charset="2"/>
              <a:buChar char="Ø"/>
            </a:pPr>
            <a:endParaRPr lang="en-US" sz="1200" dirty="0" smtClean="0">
              <a:solidFill>
                <a:schemeClr val="bg1"/>
              </a:solidFill>
              <a:latin typeface="Montserrat" panose="020B0604020202020204" charset="0"/>
            </a:endParaRPr>
          </a:p>
          <a:p>
            <a:pPr marL="285750" indent="-285750">
              <a:buFont typeface="Wingdings" panose="05000000000000000000" pitchFamily="2" charset="2"/>
              <a:buChar char="Ø"/>
            </a:pPr>
            <a:r>
              <a:rPr lang="en-US" sz="1200" dirty="0" err="1" smtClean="0">
                <a:solidFill>
                  <a:schemeClr val="bg1"/>
                </a:solidFill>
                <a:latin typeface="Montserrat" panose="020B0604020202020204" charset="0"/>
              </a:rPr>
              <a:t>Subrecipients</a:t>
            </a:r>
            <a:r>
              <a:rPr lang="en-US" sz="1200" dirty="0" smtClean="0">
                <a:solidFill>
                  <a:schemeClr val="bg1"/>
                </a:solidFill>
                <a:latin typeface="Montserrat" panose="020B0604020202020204" charset="0"/>
              </a:rPr>
              <a:t> will be expected to adhere to the reporting, performance, and outcome evaluation standards as outlined in the City Written Standards, as well as HUD standards governing ESG-CV reporting</a:t>
            </a:r>
            <a:r>
              <a:rPr lang="en-US" dirty="0" smtClean="0">
                <a:solidFill>
                  <a:schemeClr val="bg1"/>
                </a:solidFill>
                <a:latin typeface="Montserrat" panose="020B0604020202020204" charset="0"/>
              </a:rPr>
              <a:t>. </a:t>
            </a:r>
            <a:endParaRPr lang="en-US" dirty="0">
              <a:solidFill>
                <a:schemeClr val="bg1"/>
              </a:solidFill>
              <a:latin typeface="Montserrat" panose="020B0604020202020204" charset="0"/>
            </a:endParaRPr>
          </a:p>
          <a:p>
            <a:endParaRPr lang="en-US" dirty="0" smtClean="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392" y="2292119"/>
            <a:ext cx="4037372" cy="268619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3612" y="380245"/>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3"/>
          <p:cNvSpPr txBox="1">
            <a:spLocks noGrp="1"/>
          </p:cNvSpPr>
          <p:nvPr>
            <p:ph type="title"/>
          </p:nvPr>
        </p:nvSpPr>
        <p:spPr>
          <a:xfrm>
            <a:off x="65411" y="40738"/>
            <a:ext cx="3809472"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Written Standards</a:t>
            </a:r>
            <a:r>
              <a:rPr lang="en" sz="2800" dirty="0" smtClean="0"/>
              <a:t> </a:t>
            </a:r>
            <a:endParaRPr sz="2800" dirty="0"/>
          </a:p>
        </p:txBody>
      </p:sp>
      <p:sp>
        <p:nvSpPr>
          <p:cNvPr id="742" name="Google Shape;742;p43"/>
          <p:cNvSpPr txBox="1">
            <a:spLocks noGrp="1"/>
          </p:cNvSpPr>
          <p:nvPr>
            <p:ph type="body" idx="1"/>
          </p:nvPr>
        </p:nvSpPr>
        <p:spPr>
          <a:xfrm>
            <a:off x="566146" y="796438"/>
            <a:ext cx="4304617" cy="398379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200" dirty="0" smtClean="0"/>
              <a:t>The City has developed Written Standards governing service providers’ use of ESG funds. These standards were created in coordination with the Pikes Peak Continuum of Care (</a:t>
            </a:r>
            <a:r>
              <a:rPr lang="en-US" sz="1200" dirty="0" err="1" smtClean="0"/>
              <a:t>PPCoC</a:t>
            </a:r>
            <a:r>
              <a:rPr lang="en-US" sz="1200" dirty="0" smtClean="0"/>
              <a:t>) and were formulated to: </a:t>
            </a:r>
          </a:p>
          <a:p>
            <a:pPr marL="171450" lvl="0" indent="-171450" algn="l" rtl="0">
              <a:spcBef>
                <a:spcPts val="0"/>
              </a:spcBef>
              <a:spcAft>
                <a:spcPts val="1600"/>
              </a:spcAft>
              <a:buFont typeface="Wingdings" panose="05000000000000000000" pitchFamily="2" charset="2"/>
              <a:buChar char="Ø"/>
            </a:pPr>
            <a:r>
              <a:rPr lang="en-US" sz="1200" b="1" dirty="0" smtClean="0"/>
              <a:t>Establish community wide expectations on the operation of projects within the community. </a:t>
            </a:r>
          </a:p>
          <a:p>
            <a:pPr marL="171450" lvl="0" indent="-171450" algn="l" rtl="0">
              <a:spcBef>
                <a:spcPts val="0"/>
              </a:spcBef>
              <a:spcAft>
                <a:spcPts val="1600"/>
              </a:spcAft>
              <a:buFont typeface="Wingdings" panose="05000000000000000000" pitchFamily="2" charset="2"/>
              <a:buChar char="Ø"/>
            </a:pPr>
            <a:r>
              <a:rPr lang="en-US" sz="1200" b="1" dirty="0" smtClean="0"/>
              <a:t>Ensure a system that is transparent to users and operators. </a:t>
            </a:r>
          </a:p>
          <a:p>
            <a:pPr marL="171450" lvl="0" indent="-171450" algn="l" rtl="0">
              <a:spcBef>
                <a:spcPts val="0"/>
              </a:spcBef>
              <a:spcAft>
                <a:spcPts val="1600"/>
              </a:spcAft>
              <a:buFont typeface="Wingdings" panose="05000000000000000000" pitchFamily="2" charset="2"/>
              <a:buChar char="Ø"/>
            </a:pPr>
            <a:r>
              <a:rPr lang="en-US" sz="1200" b="1" dirty="0" smtClean="0"/>
              <a:t>Establish a minimum set of standards</a:t>
            </a:r>
          </a:p>
          <a:p>
            <a:pPr marL="0" lvl="0" indent="0" algn="l" rtl="0">
              <a:spcBef>
                <a:spcPts val="0"/>
              </a:spcBef>
              <a:spcAft>
                <a:spcPts val="1600"/>
              </a:spcAft>
              <a:buNone/>
            </a:pPr>
            <a:r>
              <a:rPr lang="en-US" sz="1200" dirty="0" smtClean="0"/>
              <a:t>Organizations who apply for and are awarded ESG grant funds must certify that they have reviewed these standards, and understand they are expected to meet or exceed these standards upon award. </a:t>
            </a:r>
          </a:p>
          <a:p>
            <a:pPr marL="0" lvl="0" indent="0">
              <a:spcAft>
                <a:spcPts val="1600"/>
              </a:spcAft>
              <a:buNone/>
            </a:pPr>
            <a:r>
              <a:rPr lang="en-US" sz="1200" b="1" dirty="0" smtClean="0"/>
              <a:t>For more information please visit</a:t>
            </a:r>
            <a:r>
              <a:rPr lang="en-US" sz="1200" b="1" dirty="0"/>
              <a:t>: </a:t>
            </a:r>
            <a:r>
              <a:rPr lang="en-US" sz="1200" dirty="0">
                <a:hlinkClick r:id="rId5"/>
              </a:rPr>
              <a:t>https://</a:t>
            </a:r>
            <a:r>
              <a:rPr lang="en-US" sz="1200" dirty="0" smtClean="0">
                <a:hlinkClick r:id="rId5"/>
              </a:rPr>
              <a:t>coloradosprings.gov/ESG?mlid=30911</a:t>
            </a:r>
            <a:r>
              <a:rPr lang="en-US" sz="1200" dirty="0" smtClean="0"/>
              <a:t> </a:t>
            </a:r>
          </a:p>
          <a:p>
            <a:pPr marL="0" lvl="0" indent="0" algn="l" rtl="0">
              <a:spcBef>
                <a:spcPts val="0"/>
              </a:spcBef>
              <a:spcAft>
                <a:spcPts val="1600"/>
              </a:spcAft>
              <a:buNone/>
            </a:pPr>
            <a:endParaRPr sz="1200" dirty="0"/>
          </a:p>
        </p:txBody>
      </p:sp>
      <p:pic>
        <p:nvPicPr>
          <p:cNvPr id="743" name="Google Shape;743;p43"/>
          <p:cNvPicPr preferRelativeResize="0"/>
          <p:nvPr/>
        </p:nvPicPr>
        <p:blipFill>
          <a:blip r:embed="rId6">
            <a:extLst>
              <a:ext uri="{28A0092B-C50C-407E-A947-70E740481C1C}">
                <a14:useLocalDpi xmlns:a14="http://schemas.microsoft.com/office/drawing/2010/main" val="0"/>
              </a:ext>
            </a:extLst>
          </a:blip>
          <a:stretch>
            <a:fillRect/>
          </a:stretch>
        </p:blipFill>
        <p:spPr>
          <a:xfrm>
            <a:off x="4870763" y="941502"/>
            <a:ext cx="4273237" cy="360333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113788"/>
            <a:ext cx="609600" cy="609600"/>
          </a:xfrm>
          <a:prstGeom prst="rect">
            <a:avLst/>
          </a:prstGeom>
        </p:spPr>
      </p:pic>
    </p:spTree>
    <p:extLst>
      <p:ext uri="{BB962C8B-B14F-4D97-AF65-F5344CB8AC3E}">
        <p14:creationId xmlns:p14="http://schemas.microsoft.com/office/powerpoint/2010/main" val="19697899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52"/>
          <p:cNvSpPr txBox="1">
            <a:spLocks noGrp="1"/>
          </p:cNvSpPr>
          <p:nvPr>
            <p:ph type="title"/>
          </p:nvPr>
        </p:nvSpPr>
        <p:spPr>
          <a:xfrm>
            <a:off x="64519" y="46659"/>
            <a:ext cx="811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chemeClr val="tx1"/>
                </a:solidFill>
              </a:rPr>
              <a:t>Administrative requirements </a:t>
            </a:r>
            <a:endParaRPr sz="2400" dirty="0">
              <a:solidFill>
                <a:schemeClr val="tx1"/>
              </a:solidFill>
            </a:endParaRPr>
          </a:p>
        </p:txBody>
      </p:sp>
      <p:sp>
        <p:nvSpPr>
          <p:cNvPr id="931" name="Google Shape;931;p52"/>
          <p:cNvSpPr txBox="1">
            <a:spLocks noGrp="1"/>
          </p:cNvSpPr>
          <p:nvPr>
            <p:ph type="subTitle" idx="1"/>
          </p:nvPr>
        </p:nvSpPr>
        <p:spPr>
          <a:xfrm>
            <a:off x="304742" y="546289"/>
            <a:ext cx="4810465" cy="2043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smtClean="0"/>
              <a:t>In addition to basic eligibility requirements, administrative requirements are outlined in the City’s </a:t>
            </a:r>
            <a:r>
              <a:rPr lang="en-US" sz="1200" dirty="0" smtClean="0"/>
              <a:t>Written Standards</a:t>
            </a:r>
            <a:r>
              <a:rPr lang="en" sz="1200" dirty="0" smtClean="0"/>
              <a:t>. These requirements cover the following areas: </a:t>
            </a:r>
          </a:p>
          <a:p>
            <a:pPr marL="0" lvl="0" indent="0" algn="l" rtl="0">
              <a:spcBef>
                <a:spcPts val="0"/>
              </a:spcBef>
              <a:spcAft>
                <a:spcPts val="0"/>
              </a:spcAft>
              <a:buNone/>
            </a:pPr>
            <a:endParaRPr lang="en" sz="1200" dirty="0" smtClean="0"/>
          </a:p>
          <a:p>
            <a:pPr marL="171450" lvl="0" indent="-171450" algn="l" rtl="0">
              <a:spcBef>
                <a:spcPts val="0"/>
              </a:spcBef>
              <a:spcAft>
                <a:spcPts val="0"/>
              </a:spcAft>
              <a:buFont typeface="Arial" panose="020B0604020202020204" pitchFamily="34" charset="0"/>
              <a:buChar char="•"/>
            </a:pPr>
            <a:r>
              <a:rPr lang="en" sz="1200" dirty="0" smtClean="0"/>
              <a:t>Termination, grievance, and conflict of interest policies</a:t>
            </a:r>
          </a:p>
          <a:p>
            <a:pPr marL="171450" lvl="0" indent="-171450" algn="l" rtl="0">
              <a:spcBef>
                <a:spcPts val="0"/>
              </a:spcBef>
              <a:spcAft>
                <a:spcPts val="0"/>
              </a:spcAft>
              <a:buFont typeface="Arial" panose="020B0604020202020204" pitchFamily="34" charset="0"/>
              <a:buChar char="•"/>
            </a:pPr>
            <a:r>
              <a:rPr lang="en" sz="1200" dirty="0" smtClean="0"/>
              <a:t>Fair housing requirements</a:t>
            </a:r>
          </a:p>
          <a:p>
            <a:pPr marL="171450" lvl="0" indent="-171450" algn="l" rtl="0">
              <a:spcBef>
                <a:spcPts val="0"/>
              </a:spcBef>
              <a:spcAft>
                <a:spcPts val="0"/>
              </a:spcAft>
              <a:buFont typeface="Arial" panose="020B0604020202020204" pitchFamily="34" charset="0"/>
              <a:buChar char="•"/>
            </a:pPr>
            <a:r>
              <a:rPr lang="en" sz="1200" dirty="0" smtClean="0"/>
              <a:t>Equal access requirements</a:t>
            </a:r>
          </a:p>
          <a:p>
            <a:pPr marL="171450" lvl="0" indent="-171450" algn="l" rtl="0">
              <a:spcBef>
                <a:spcPts val="0"/>
              </a:spcBef>
              <a:spcAft>
                <a:spcPts val="0"/>
              </a:spcAft>
              <a:buFont typeface="Arial" panose="020B0604020202020204" pitchFamily="34" charset="0"/>
              <a:buChar char="•"/>
            </a:pPr>
            <a:r>
              <a:rPr lang="en" sz="1200" dirty="0" smtClean="0"/>
              <a:t>Habitability standards</a:t>
            </a:r>
          </a:p>
          <a:p>
            <a:pPr marL="171450" lvl="0" indent="-171450" algn="l" rtl="0">
              <a:spcBef>
                <a:spcPts val="0"/>
              </a:spcBef>
              <a:spcAft>
                <a:spcPts val="0"/>
              </a:spcAft>
              <a:buFont typeface="Arial" panose="020B0604020202020204" pitchFamily="34" charset="0"/>
              <a:buChar char="•"/>
            </a:pPr>
            <a:r>
              <a:rPr lang="en" sz="1200" dirty="0" smtClean="0"/>
              <a:t>Lead based paint requirements</a:t>
            </a:r>
            <a:endParaRPr sz="1200" dirty="0"/>
          </a:p>
        </p:txBody>
      </p:sp>
      <p:sp>
        <p:nvSpPr>
          <p:cNvPr id="932" name="Google Shape;932;p52"/>
          <p:cNvSpPr txBox="1">
            <a:spLocks noGrp="1"/>
          </p:cNvSpPr>
          <p:nvPr>
            <p:ph type="subTitle" idx="2"/>
          </p:nvPr>
        </p:nvSpPr>
        <p:spPr>
          <a:xfrm>
            <a:off x="3468013" y="2880357"/>
            <a:ext cx="5088047" cy="16195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1200" dirty="0" smtClean="0"/>
          </a:p>
          <a:p>
            <a:pPr marL="0" lvl="0" indent="0" algn="l" rtl="0">
              <a:spcBef>
                <a:spcPts val="0"/>
              </a:spcBef>
              <a:spcAft>
                <a:spcPts val="0"/>
              </a:spcAft>
              <a:buNone/>
            </a:pPr>
            <a:r>
              <a:rPr lang="en" sz="1200" dirty="0" smtClean="0"/>
              <a:t>Subrecipients must establish and maintain sufficient records that enable the City and HUD to determine whether ESG requirements are being met. It is important for applicants to establish and implement written policies and procedures to ensure these requirements are met.</a:t>
            </a:r>
            <a:endParaRPr sz="1200" dirty="0"/>
          </a:p>
        </p:txBody>
      </p:sp>
      <p:pic>
        <p:nvPicPr>
          <p:cNvPr id="933" name="Google Shape;933;p52"/>
          <p:cNvPicPr preferRelativeResize="0"/>
          <p:nvPr/>
        </p:nvPicPr>
        <p:blipFill>
          <a:blip r:embed="rId5">
            <a:extLst>
              <a:ext uri="{28A0092B-C50C-407E-A947-70E740481C1C}">
                <a14:useLocalDpi xmlns:a14="http://schemas.microsoft.com/office/drawing/2010/main" val="0"/>
              </a:ext>
            </a:extLst>
          </a:blip>
          <a:stretch>
            <a:fillRect/>
          </a:stretch>
        </p:blipFill>
        <p:spPr>
          <a:xfrm>
            <a:off x="5314384" y="337725"/>
            <a:ext cx="3512367" cy="2251566"/>
          </a:xfrm>
          <a:prstGeom prst="rect">
            <a:avLst/>
          </a:prstGeom>
          <a:noFill/>
          <a:ln>
            <a:noFill/>
          </a:ln>
        </p:spPr>
      </p:pic>
      <p:pic>
        <p:nvPicPr>
          <p:cNvPr id="934" name="Google Shape;934;p52"/>
          <p:cNvPicPr preferRelativeResize="0"/>
          <p:nvPr/>
        </p:nvPicPr>
        <p:blipFill>
          <a:blip r:embed="rId6">
            <a:extLst>
              <a:ext uri="{28A0092B-C50C-407E-A947-70E740481C1C}">
                <a14:useLocalDpi xmlns:a14="http://schemas.microsoft.com/office/drawing/2010/main" val="0"/>
              </a:ext>
            </a:extLst>
          </a:blip>
          <a:stretch>
            <a:fillRect/>
          </a:stretch>
        </p:blipFill>
        <p:spPr>
          <a:xfrm>
            <a:off x="304742" y="2842788"/>
            <a:ext cx="3006697" cy="2012967"/>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70567" y="4240689"/>
            <a:ext cx="609600" cy="609600"/>
          </a:xfrm>
          <a:prstGeom prst="rect">
            <a:avLst/>
          </a:prstGeom>
        </p:spPr>
      </p:pic>
    </p:spTree>
    <p:extLst>
      <p:ext uri="{BB962C8B-B14F-4D97-AF65-F5344CB8AC3E}">
        <p14:creationId xmlns:p14="http://schemas.microsoft.com/office/powerpoint/2010/main" val="3342569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749672" y="0"/>
            <a:ext cx="3202574" cy="841800"/>
          </a:xfrm>
        </p:spPr>
        <p:txBody>
          <a:bodyPr/>
          <a:lstStyle/>
          <a:p>
            <a:pPr algn="ctr"/>
            <a:r>
              <a:rPr lang="en-US" sz="2000" dirty="0" smtClean="0">
                <a:solidFill>
                  <a:schemeClr val="tx1"/>
                </a:solidFill>
              </a:rPr>
              <a:t>Record Keeping and </a:t>
            </a:r>
            <a:r>
              <a:rPr lang="en-US" sz="2400" dirty="0" smtClean="0"/>
              <a:t/>
            </a:r>
            <a:br>
              <a:rPr lang="en-US" sz="2400" dirty="0" smtClean="0"/>
            </a:br>
            <a:endParaRPr lang="en-US" sz="2400" dirty="0"/>
          </a:p>
        </p:txBody>
      </p:sp>
      <p:sp>
        <p:nvSpPr>
          <p:cNvPr id="5" name="Title 2"/>
          <p:cNvSpPr>
            <a:spLocks noGrp="1"/>
          </p:cNvSpPr>
          <p:nvPr>
            <p:ph type="title" idx="2"/>
          </p:nvPr>
        </p:nvSpPr>
        <p:spPr>
          <a:xfrm>
            <a:off x="4952246" y="-9053"/>
            <a:ext cx="3202574" cy="841800"/>
          </a:xfrm>
        </p:spPr>
        <p:txBody>
          <a:bodyPr/>
          <a:lstStyle/>
          <a:p>
            <a:pPr algn="ctr"/>
            <a:r>
              <a:rPr lang="en-US" sz="1800" dirty="0" smtClean="0">
                <a:solidFill>
                  <a:schemeClr val="bg1"/>
                </a:solidFill>
              </a:rPr>
              <a:t>Reporting Requirements </a:t>
            </a: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sp>
        <p:nvSpPr>
          <p:cNvPr id="7" name="TextBox 6"/>
          <p:cNvSpPr txBox="1"/>
          <p:nvPr/>
        </p:nvSpPr>
        <p:spPr>
          <a:xfrm>
            <a:off x="499117" y="955023"/>
            <a:ext cx="4499573" cy="2923877"/>
          </a:xfrm>
          <a:prstGeom prst="rect">
            <a:avLst/>
          </a:prstGeom>
          <a:noFill/>
        </p:spPr>
        <p:txBody>
          <a:bodyPr wrap="square" rtlCol="0">
            <a:spAutoFit/>
          </a:bodyPr>
          <a:lstStyle/>
          <a:p>
            <a:endParaRPr lang="en-US" dirty="0">
              <a:solidFill>
                <a:schemeClr val="tx1"/>
              </a:solidFill>
            </a:endParaRPr>
          </a:p>
          <a:p>
            <a:r>
              <a:rPr lang="en-US" sz="1200" dirty="0">
                <a:solidFill>
                  <a:schemeClr val="tx1"/>
                </a:solidFill>
                <a:latin typeface="Montserrat" panose="020B0604020202020204" charset="0"/>
                <a:cs typeface="Lao UI" panose="020B0502040204020203" pitchFamily="34" charset="0"/>
              </a:rPr>
              <a:t>HUD requires that the City </a:t>
            </a:r>
            <a:r>
              <a:rPr lang="en-US" sz="1200" dirty="0" smtClean="0">
                <a:solidFill>
                  <a:schemeClr val="tx1"/>
                </a:solidFill>
                <a:latin typeface="Montserrat" panose="020B0604020202020204" charset="0"/>
                <a:cs typeface="Lao UI" panose="020B0502040204020203" pitchFamily="34" charset="0"/>
              </a:rPr>
              <a:t>keep </a:t>
            </a:r>
            <a:r>
              <a:rPr lang="en-US" sz="1200" dirty="0">
                <a:solidFill>
                  <a:schemeClr val="tx1"/>
                </a:solidFill>
                <a:latin typeface="Montserrat" panose="020B0604020202020204" charset="0"/>
                <a:cs typeface="Lao UI" panose="020B0502040204020203" pitchFamily="34" charset="0"/>
              </a:rPr>
              <a:t>records on file that are</a:t>
            </a:r>
            <a:r>
              <a:rPr lang="en-US" sz="1200" b="1" u="sng" dirty="0">
                <a:solidFill>
                  <a:schemeClr val="tx1"/>
                </a:solidFill>
                <a:latin typeface="Montserrat" panose="020B0604020202020204" charset="0"/>
                <a:cs typeface="Lao UI" panose="020B0502040204020203" pitchFamily="34" charset="0"/>
              </a:rPr>
              <a:t> accurate, complete, and </a:t>
            </a:r>
            <a:r>
              <a:rPr lang="en-US" sz="1200" b="1" u="sng" dirty="0" smtClean="0">
                <a:solidFill>
                  <a:schemeClr val="tx1"/>
                </a:solidFill>
                <a:latin typeface="Montserrat" panose="020B0604020202020204" charset="0"/>
                <a:cs typeface="Lao UI" panose="020B0502040204020203" pitchFamily="34" charset="0"/>
              </a:rPr>
              <a:t>orderly</a:t>
            </a:r>
            <a:r>
              <a:rPr lang="en-US" sz="1200" dirty="0" smtClean="0">
                <a:solidFill>
                  <a:schemeClr val="tx1"/>
                </a:solidFill>
                <a:latin typeface="Montserrat" panose="020B0604020202020204" charset="0"/>
                <a:cs typeface="Lao UI" panose="020B0502040204020203" pitchFamily="34" charset="0"/>
              </a:rPr>
              <a:t>. Awarded </a:t>
            </a:r>
            <a:r>
              <a:rPr lang="en-US" sz="1200" dirty="0">
                <a:solidFill>
                  <a:schemeClr val="tx1"/>
                </a:solidFill>
                <a:latin typeface="Montserrat" panose="020B0604020202020204" charset="0"/>
                <a:cs typeface="Lao UI" panose="020B0502040204020203" pitchFamily="34" charset="0"/>
              </a:rPr>
              <a:t>organizations are also responsible for maintaining their records in the same </a:t>
            </a:r>
            <a:r>
              <a:rPr lang="en-US" sz="1200" b="1" u="sng" dirty="0">
                <a:solidFill>
                  <a:schemeClr val="tx1"/>
                </a:solidFill>
                <a:latin typeface="Montserrat" panose="020B0604020202020204" charset="0"/>
                <a:cs typeface="Lao UI" panose="020B0502040204020203" pitchFamily="34" charset="0"/>
              </a:rPr>
              <a:t>accurate, complete, and orderly fashion.</a:t>
            </a:r>
            <a:r>
              <a:rPr lang="en-US" sz="1200" dirty="0">
                <a:solidFill>
                  <a:schemeClr val="tx1"/>
                </a:solidFill>
                <a:latin typeface="Montserrat" panose="020B0604020202020204" charset="0"/>
                <a:cs typeface="Lao UI" panose="020B0502040204020203" pitchFamily="34" charset="0"/>
              </a:rPr>
              <a:t> </a:t>
            </a:r>
            <a:r>
              <a:rPr lang="en-US" sz="1200" dirty="0" err="1">
                <a:solidFill>
                  <a:schemeClr val="tx1"/>
                </a:solidFill>
                <a:latin typeface="Montserrat" panose="020B0604020202020204" charset="0"/>
                <a:cs typeface="Lao UI" panose="020B0502040204020203" pitchFamily="34" charset="0"/>
              </a:rPr>
              <a:t>Subrecipients</a:t>
            </a:r>
            <a:r>
              <a:rPr lang="en-US" sz="1200" dirty="0">
                <a:solidFill>
                  <a:schemeClr val="tx1"/>
                </a:solidFill>
                <a:latin typeface="Montserrat" panose="020B0604020202020204" charset="0"/>
                <a:cs typeface="Lao UI" panose="020B0502040204020203" pitchFamily="34" charset="0"/>
              </a:rPr>
              <a:t> are responsible for maintaining records in at least 3 major categories: </a:t>
            </a:r>
          </a:p>
          <a:p>
            <a:pPr marL="285750" indent="-285750">
              <a:buFont typeface="Arial" panose="020B0604020202020204" pitchFamily="34" charset="0"/>
              <a:buChar char="•"/>
            </a:pPr>
            <a:r>
              <a:rPr lang="en-US" sz="1200" b="1" dirty="0">
                <a:solidFill>
                  <a:schemeClr val="tx1"/>
                </a:solidFill>
                <a:latin typeface="Montserrat" panose="020B0604020202020204" charset="0"/>
                <a:cs typeface="Lao UI" panose="020B0502040204020203" pitchFamily="34" charset="0"/>
              </a:rPr>
              <a:t>Administrative Records</a:t>
            </a:r>
          </a:p>
          <a:p>
            <a:pPr marL="285750" indent="-285750">
              <a:buFont typeface="Arial" panose="020B0604020202020204" pitchFamily="34" charset="0"/>
              <a:buChar char="•"/>
            </a:pPr>
            <a:r>
              <a:rPr lang="en-US" sz="1200" b="1" dirty="0">
                <a:solidFill>
                  <a:schemeClr val="tx1"/>
                </a:solidFill>
                <a:latin typeface="Montserrat" panose="020B0604020202020204" charset="0"/>
                <a:cs typeface="Lao UI" panose="020B0502040204020203" pitchFamily="34" charset="0"/>
              </a:rPr>
              <a:t>Financial Records</a:t>
            </a:r>
          </a:p>
          <a:p>
            <a:pPr marL="285750" indent="-285750">
              <a:buFont typeface="Arial" panose="020B0604020202020204" pitchFamily="34" charset="0"/>
              <a:buChar char="•"/>
            </a:pPr>
            <a:r>
              <a:rPr lang="en-US" sz="1200" b="1" dirty="0">
                <a:solidFill>
                  <a:schemeClr val="tx1"/>
                </a:solidFill>
                <a:latin typeface="Montserrat" panose="020B0604020202020204" charset="0"/>
                <a:cs typeface="Lao UI" panose="020B0502040204020203" pitchFamily="34" charset="0"/>
              </a:rPr>
              <a:t>Project/Case Files</a:t>
            </a:r>
          </a:p>
          <a:p>
            <a:endParaRPr lang="en-US" sz="1200" dirty="0">
              <a:solidFill>
                <a:schemeClr val="tx1"/>
              </a:solidFill>
              <a:latin typeface="Montserrat" panose="020B0604020202020204" charset="0"/>
            </a:endParaRPr>
          </a:p>
          <a:p>
            <a:r>
              <a:rPr lang="en-US" sz="1200" dirty="0">
                <a:solidFill>
                  <a:schemeClr val="tx1"/>
                </a:solidFill>
                <a:latin typeface="Montserrat" panose="020B0604020202020204" charset="0"/>
              </a:rPr>
              <a:t>These records must be maintained for the </a:t>
            </a:r>
            <a:r>
              <a:rPr lang="en-US" sz="1200" b="1" u="sng" dirty="0">
                <a:solidFill>
                  <a:schemeClr val="tx1"/>
                </a:solidFill>
                <a:latin typeface="Montserrat" panose="020B0604020202020204" charset="0"/>
              </a:rPr>
              <a:t>duration of the awarded grant plus 6 </a:t>
            </a:r>
            <a:r>
              <a:rPr lang="en-US" sz="1200" b="1" u="sng" dirty="0" smtClean="0">
                <a:solidFill>
                  <a:schemeClr val="tx1"/>
                </a:solidFill>
                <a:latin typeface="Montserrat" panose="020B0604020202020204" charset="0"/>
              </a:rPr>
              <a:t>years.</a:t>
            </a:r>
            <a:r>
              <a:rPr lang="en-US" sz="1200" dirty="0" smtClean="0">
                <a:solidFill>
                  <a:schemeClr val="tx1"/>
                </a:solidFill>
                <a:latin typeface="Montserrat" panose="020B0604020202020204" charset="0"/>
              </a:rPr>
              <a:t> The </a:t>
            </a:r>
            <a:r>
              <a:rPr lang="en-US" sz="1200" dirty="0">
                <a:solidFill>
                  <a:schemeClr val="tx1"/>
                </a:solidFill>
                <a:latin typeface="Montserrat" panose="020B0604020202020204" charset="0"/>
              </a:rPr>
              <a:t>City </a:t>
            </a:r>
            <a:r>
              <a:rPr lang="en-US" sz="1200" dirty="0" smtClean="0">
                <a:solidFill>
                  <a:schemeClr val="tx1"/>
                </a:solidFill>
                <a:latin typeface="Montserrat" panose="020B0604020202020204" charset="0"/>
              </a:rPr>
              <a:t>reserves </a:t>
            </a:r>
            <a:r>
              <a:rPr lang="en-US" sz="1200" dirty="0">
                <a:solidFill>
                  <a:schemeClr val="tx1"/>
                </a:solidFill>
                <a:latin typeface="Montserrat" panose="020B0604020202020204" charset="0"/>
              </a:rPr>
              <a:t>the right to request these records for </a:t>
            </a:r>
            <a:r>
              <a:rPr lang="en-US" sz="1200" dirty="0" smtClean="0">
                <a:solidFill>
                  <a:schemeClr val="tx1"/>
                </a:solidFill>
                <a:latin typeface="Montserrat" panose="020B0604020202020204" charset="0"/>
              </a:rPr>
              <a:t>review</a:t>
            </a:r>
            <a:r>
              <a:rPr lang="en-US" sz="1200" dirty="0">
                <a:solidFill>
                  <a:schemeClr val="tx1"/>
                </a:solidFill>
                <a:latin typeface="Montserrat" panose="020B0604020202020204" charset="0"/>
              </a:rPr>
              <a:t> </a:t>
            </a:r>
            <a:r>
              <a:rPr lang="en-US" sz="1200" dirty="0" smtClean="0">
                <a:solidFill>
                  <a:schemeClr val="tx1"/>
                </a:solidFill>
                <a:latin typeface="Montserrat" panose="020B0604020202020204" charset="0"/>
              </a:rPr>
              <a:t>at any time.</a:t>
            </a:r>
            <a:endParaRPr lang="en-US" sz="1200" dirty="0">
              <a:solidFill>
                <a:schemeClr val="tx1"/>
              </a:solidFill>
              <a:latin typeface="Montserrat" panose="020B0604020202020204" charset="0"/>
            </a:endParaRPr>
          </a:p>
          <a:p>
            <a:endParaRPr lang="en-US" dirty="0"/>
          </a:p>
        </p:txBody>
      </p:sp>
      <p:sp>
        <p:nvSpPr>
          <p:cNvPr id="9" name="TextBox 8"/>
          <p:cNvSpPr txBox="1"/>
          <p:nvPr/>
        </p:nvSpPr>
        <p:spPr>
          <a:xfrm>
            <a:off x="4952246" y="1062744"/>
            <a:ext cx="4191754" cy="2862322"/>
          </a:xfrm>
          <a:prstGeom prst="rect">
            <a:avLst/>
          </a:prstGeom>
          <a:noFill/>
        </p:spPr>
        <p:txBody>
          <a:bodyPr wrap="square" rtlCol="0">
            <a:spAutoFit/>
          </a:bodyPr>
          <a:lstStyle/>
          <a:p>
            <a:endParaRPr lang="en-US" sz="1200" b="1"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Requests </a:t>
            </a:r>
            <a:r>
              <a:rPr lang="en-US" sz="1200" b="1" dirty="0">
                <a:solidFill>
                  <a:schemeClr val="bg1"/>
                </a:solidFill>
                <a:latin typeface="Montserrat" panose="020B0604020202020204" charset="0"/>
              </a:rPr>
              <a:t>for </a:t>
            </a:r>
            <a:r>
              <a:rPr lang="en-US" sz="1200" b="1" dirty="0" smtClean="0">
                <a:solidFill>
                  <a:schemeClr val="bg1"/>
                </a:solidFill>
                <a:latin typeface="Montserrat" panose="020B0604020202020204" charset="0"/>
              </a:rPr>
              <a:t>ESG-CV reports are: </a:t>
            </a:r>
            <a:endParaRPr lang="en-US" sz="1200" b="1" dirty="0">
              <a:solidFill>
                <a:schemeClr val="bg1"/>
              </a:solidFill>
              <a:latin typeface="Montserrat" panose="020B0604020202020204" charset="0"/>
            </a:endParaRPr>
          </a:p>
          <a:p>
            <a:pPr marL="285750" indent="-285750">
              <a:buFont typeface="Arial" panose="020B0604020202020204" pitchFamily="34" charset="0"/>
              <a:buChar char="•"/>
            </a:pPr>
            <a:r>
              <a:rPr lang="en-US" sz="1200" dirty="0" smtClean="0">
                <a:solidFill>
                  <a:schemeClr val="bg1"/>
                </a:solidFill>
                <a:latin typeface="Montserrat" panose="020B0604020202020204" charset="0"/>
              </a:rPr>
              <a:t>Quarterly</a:t>
            </a:r>
            <a:endParaRPr lang="en-US" sz="1200" dirty="0">
              <a:solidFill>
                <a:schemeClr val="bg1"/>
              </a:solidFill>
              <a:latin typeface="Montserrat" panose="020B0604020202020204" charset="0"/>
            </a:endParaRPr>
          </a:p>
          <a:p>
            <a:pPr marL="285750" indent="-285750">
              <a:buFont typeface="Arial" panose="020B0604020202020204" pitchFamily="34" charset="0"/>
              <a:buChar char="•"/>
            </a:pPr>
            <a:r>
              <a:rPr lang="en-US" sz="1200" dirty="0" smtClean="0">
                <a:solidFill>
                  <a:schemeClr val="bg1"/>
                </a:solidFill>
                <a:latin typeface="Montserrat" panose="020B0604020202020204" charset="0"/>
              </a:rPr>
              <a:t>And upon request based on required compliance visits</a:t>
            </a:r>
          </a:p>
          <a:p>
            <a:pPr marL="285750" indent="-285750">
              <a:buFont typeface="Arial" panose="020B0604020202020204" pitchFamily="34" charset="0"/>
              <a:buChar char="•"/>
            </a:pPr>
            <a:endParaRPr lang="en-US" sz="1200" dirty="0" smtClean="0">
              <a:solidFill>
                <a:schemeClr val="bg1"/>
              </a:solidFill>
              <a:latin typeface="Montserrat" panose="020B0604020202020204" charset="0"/>
            </a:endParaRPr>
          </a:p>
          <a:p>
            <a:pPr algn="ctr"/>
            <a:r>
              <a:rPr lang="en-US" sz="1200" b="1" i="1" dirty="0" smtClean="0">
                <a:solidFill>
                  <a:schemeClr val="bg1"/>
                </a:solidFill>
                <a:latin typeface="Montserrat" panose="020B0604020202020204" charset="0"/>
              </a:rPr>
              <a:t>Reports </a:t>
            </a:r>
            <a:r>
              <a:rPr lang="en-US" sz="1200" b="1" i="1" dirty="0">
                <a:solidFill>
                  <a:schemeClr val="bg1"/>
                </a:solidFill>
                <a:latin typeface="Montserrat" panose="020B0604020202020204" charset="0"/>
              </a:rPr>
              <a:t>should be </a:t>
            </a:r>
            <a:r>
              <a:rPr lang="en-US" sz="1200" b="1" i="1" u="sng" dirty="0">
                <a:solidFill>
                  <a:schemeClr val="bg1"/>
                </a:solidFill>
                <a:latin typeface="Montserrat" panose="020B0604020202020204" charset="0"/>
              </a:rPr>
              <a:t>accurate, complete, orderly, and timely. </a:t>
            </a:r>
          </a:p>
          <a:p>
            <a:pPr algn="ctr"/>
            <a:endParaRPr lang="en-US" sz="1200" i="1" u="sng" dirty="0">
              <a:solidFill>
                <a:schemeClr val="bg1"/>
              </a:solidFill>
              <a:latin typeface="Montserrat" panose="020B0604020202020204" charset="0"/>
            </a:endParaRPr>
          </a:p>
          <a:p>
            <a:r>
              <a:rPr lang="en-US" sz="1200" dirty="0">
                <a:solidFill>
                  <a:schemeClr val="bg1"/>
                </a:solidFill>
                <a:latin typeface="Montserrat" panose="020B0604020202020204" charset="0"/>
              </a:rPr>
              <a:t>Applicants should understand </a:t>
            </a:r>
            <a:r>
              <a:rPr lang="en-US" sz="1200" dirty="0" smtClean="0">
                <a:solidFill>
                  <a:schemeClr val="bg1"/>
                </a:solidFill>
                <a:latin typeface="Montserrat" panose="020B0604020202020204" charset="0"/>
              </a:rPr>
              <a:t>that, if awarded, </a:t>
            </a:r>
            <a:r>
              <a:rPr lang="en-US" sz="1200" dirty="0">
                <a:solidFill>
                  <a:schemeClr val="bg1"/>
                </a:solidFill>
                <a:latin typeface="Montserrat" panose="020B0604020202020204" charset="0"/>
              </a:rPr>
              <a:t>their performance in maintaining accurate, complete, timely, and orderly reports and records will be evaluated as a part of not only </a:t>
            </a:r>
            <a:r>
              <a:rPr lang="en-US" sz="1200" dirty="0" smtClean="0">
                <a:solidFill>
                  <a:schemeClr val="bg1"/>
                </a:solidFill>
                <a:latin typeface="Montserrat" panose="020B0604020202020204" charset="0"/>
              </a:rPr>
              <a:t>the current </a:t>
            </a:r>
            <a:r>
              <a:rPr lang="en-US" sz="1200" dirty="0">
                <a:solidFill>
                  <a:schemeClr val="bg1"/>
                </a:solidFill>
                <a:latin typeface="Montserrat" panose="020B0604020202020204" charset="0"/>
              </a:rPr>
              <a:t>award </a:t>
            </a:r>
            <a:r>
              <a:rPr lang="en-US" sz="1200" dirty="0" smtClean="0">
                <a:solidFill>
                  <a:schemeClr val="bg1"/>
                </a:solidFill>
                <a:latin typeface="Montserrat" panose="020B0604020202020204" charset="0"/>
              </a:rPr>
              <a:t>cycle, </a:t>
            </a:r>
            <a:r>
              <a:rPr lang="en-US" sz="1200" dirty="0">
                <a:solidFill>
                  <a:schemeClr val="bg1"/>
                </a:solidFill>
                <a:latin typeface="Montserrat" panose="020B0604020202020204" charset="0"/>
              </a:rPr>
              <a:t>but </a:t>
            </a:r>
            <a:r>
              <a:rPr lang="en-US" sz="1200" dirty="0" smtClean="0">
                <a:solidFill>
                  <a:schemeClr val="bg1"/>
                </a:solidFill>
                <a:latin typeface="Montserrat" panose="020B0604020202020204" charset="0"/>
              </a:rPr>
              <a:t>also for continued/future </a:t>
            </a:r>
            <a:r>
              <a:rPr lang="en-US" sz="1200" dirty="0">
                <a:solidFill>
                  <a:schemeClr val="bg1"/>
                </a:solidFill>
                <a:latin typeface="Montserrat" panose="020B0604020202020204" charset="0"/>
              </a:rPr>
              <a:t>opportunities for </a:t>
            </a:r>
            <a:r>
              <a:rPr lang="en-US" sz="1200" dirty="0" smtClean="0">
                <a:solidFill>
                  <a:schemeClr val="bg1"/>
                </a:solidFill>
                <a:latin typeface="Montserrat" panose="020B0604020202020204" charset="0"/>
              </a:rPr>
              <a:t>funding.</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31942" y="4436791"/>
            <a:ext cx="609600" cy="609600"/>
          </a:xfrm>
          <a:prstGeom prst="rect">
            <a:avLst/>
          </a:prstGeom>
        </p:spPr>
      </p:pic>
    </p:spTree>
    <p:extLst>
      <p:ext uri="{BB962C8B-B14F-4D97-AF65-F5344CB8AC3E}">
        <p14:creationId xmlns:p14="http://schemas.microsoft.com/office/powerpoint/2010/main" val="2567668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53"/>
          <p:cNvSpPr txBox="1">
            <a:spLocks noGrp="1"/>
          </p:cNvSpPr>
          <p:nvPr>
            <p:ph type="body" idx="1"/>
          </p:nvPr>
        </p:nvSpPr>
        <p:spPr>
          <a:xfrm>
            <a:off x="0" y="1129651"/>
            <a:ext cx="5604095" cy="3262394"/>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endParaRPr lang="en-US" sz="1100" dirty="0" smtClean="0"/>
          </a:p>
          <a:p>
            <a:pPr marL="139700" lvl="0" indent="0" algn="l" rtl="0">
              <a:spcBef>
                <a:spcPts val="0"/>
              </a:spcBef>
              <a:spcAft>
                <a:spcPts val="0"/>
              </a:spcAft>
              <a:buSzPts val="1400"/>
              <a:buNone/>
            </a:pPr>
            <a:endParaRPr lang="en-US" sz="1200" dirty="0"/>
          </a:p>
          <a:p>
            <a:pPr marL="139700" lvl="0" indent="0" algn="l" rtl="0">
              <a:spcBef>
                <a:spcPts val="0"/>
              </a:spcBef>
              <a:spcAft>
                <a:spcPts val="0"/>
              </a:spcAft>
              <a:buSzPts val="1400"/>
              <a:buNone/>
            </a:pPr>
            <a:endParaRPr lang="en-US" sz="1200" dirty="0" smtClean="0"/>
          </a:p>
          <a:p>
            <a:pPr marL="139700" lvl="0" indent="0" algn="l" rtl="0">
              <a:spcBef>
                <a:spcPts val="0"/>
              </a:spcBef>
              <a:spcAft>
                <a:spcPts val="0"/>
              </a:spcAft>
              <a:buSzPts val="1400"/>
              <a:buNone/>
            </a:pPr>
            <a:r>
              <a:rPr lang="en-US" sz="1200" dirty="0" smtClean="0"/>
              <a:t>In addition to meeting the basic eligibility requirements for the ESG-CV2  program, all proposed projects must provide the following: </a:t>
            </a:r>
          </a:p>
          <a:p>
            <a:pPr marL="139700" lvl="0" indent="0" algn="l" rtl="0">
              <a:spcBef>
                <a:spcPts val="0"/>
              </a:spcBef>
              <a:spcAft>
                <a:spcPts val="0"/>
              </a:spcAft>
              <a:buSzPts val="1400"/>
              <a:buNone/>
            </a:pPr>
            <a:endParaRPr lang="en-US" sz="1200" dirty="0"/>
          </a:p>
          <a:p>
            <a:r>
              <a:rPr lang="en-US" sz="1200" dirty="0" smtClean="0"/>
              <a:t>A </a:t>
            </a:r>
            <a:r>
              <a:rPr lang="en-US" sz="1200" b="1" u="sng" dirty="0" smtClean="0"/>
              <a:t>documentable connection </a:t>
            </a:r>
            <a:r>
              <a:rPr lang="en-US" sz="1200" dirty="0" smtClean="0"/>
              <a:t>between the coronavirus impact on client needs and the project service delivery. </a:t>
            </a:r>
          </a:p>
          <a:p>
            <a:pPr marL="139700" indent="0">
              <a:buNone/>
            </a:pPr>
            <a:endParaRPr lang="en-US" sz="1200" dirty="0"/>
          </a:p>
          <a:p>
            <a:r>
              <a:rPr lang="en-US" sz="1200" dirty="0" smtClean="0"/>
              <a:t>Assurance that the applicant is not receiving financial assistance from other sources for the expenses detailed in the application AND the ability to determine that client needs are not being met from other funding sources. </a:t>
            </a:r>
          </a:p>
          <a:p>
            <a:pPr marL="139700" indent="0">
              <a:buNone/>
            </a:pPr>
            <a:endParaRPr lang="en-US" sz="1200" dirty="0"/>
          </a:p>
          <a:p>
            <a:pPr marL="139700" indent="0">
              <a:buNone/>
            </a:pPr>
            <a:endParaRPr lang="en-US" sz="1100" dirty="0"/>
          </a:p>
          <a:p>
            <a:pPr marL="139700" indent="0">
              <a:buNone/>
            </a:pPr>
            <a:endParaRPr sz="1100" dirty="0"/>
          </a:p>
        </p:txBody>
      </p:sp>
      <p:sp>
        <p:nvSpPr>
          <p:cNvPr id="940" name="Google Shape;940;p53"/>
          <p:cNvSpPr txBox="1">
            <a:spLocks noGrp="1"/>
          </p:cNvSpPr>
          <p:nvPr>
            <p:ph type="title"/>
          </p:nvPr>
        </p:nvSpPr>
        <p:spPr>
          <a:xfrm>
            <a:off x="0" y="689735"/>
            <a:ext cx="81111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dirty="0" smtClean="0">
                <a:solidFill>
                  <a:schemeClr val="tx1"/>
                </a:solidFill>
              </a:rPr>
              <a:t>CARES Act and HUD Information </a:t>
            </a:r>
            <a:endParaRPr sz="2400" dirty="0">
              <a:solidFill>
                <a:schemeClr val="tx1"/>
              </a:solidFill>
            </a:endParaRPr>
          </a:p>
        </p:txBody>
      </p:sp>
      <p:pic>
        <p:nvPicPr>
          <p:cNvPr id="941" name="Google Shape;941;p53"/>
          <p:cNvPicPr preferRelativeResize="0"/>
          <p:nvPr/>
        </p:nvPicPr>
        <p:blipFill>
          <a:blip r:embed="rId5">
            <a:extLst>
              <a:ext uri="{28A0092B-C50C-407E-A947-70E740481C1C}">
                <a14:useLocalDpi xmlns:a14="http://schemas.microsoft.com/office/drawing/2010/main" val="0"/>
              </a:ext>
            </a:extLst>
          </a:blip>
          <a:stretch>
            <a:fillRect/>
          </a:stretch>
        </p:blipFill>
        <p:spPr>
          <a:xfrm>
            <a:off x="6119615" y="0"/>
            <a:ext cx="2696707" cy="456875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50750" y="4392045"/>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chemeClr val="tx1"/>
                </a:solidFill>
              </a:rPr>
              <a:t>Duplication of Benefits </a:t>
            </a:r>
            <a:endParaRPr lang="en-US" sz="2800" dirty="0">
              <a:solidFill>
                <a:schemeClr val="tx1"/>
              </a:solidFill>
            </a:endParaRPr>
          </a:p>
        </p:txBody>
      </p:sp>
      <p:sp>
        <p:nvSpPr>
          <p:cNvPr id="3" name="TextBox 2"/>
          <p:cNvSpPr txBox="1"/>
          <p:nvPr/>
        </p:nvSpPr>
        <p:spPr>
          <a:xfrm>
            <a:off x="0" y="1204111"/>
            <a:ext cx="4191754" cy="2862322"/>
          </a:xfrm>
          <a:prstGeom prst="rect">
            <a:avLst/>
          </a:prstGeom>
          <a:noFill/>
        </p:spPr>
        <p:txBody>
          <a:bodyPr wrap="square" rtlCol="0">
            <a:spAutoFit/>
          </a:bodyPr>
          <a:lstStyle/>
          <a:p>
            <a:r>
              <a:rPr lang="en-US" sz="1200" b="1" dirty="0" smtClean="0">
                <a:solidFill>
                  <a:schemeClr val="bg1"/>
                </a:solidFill>
                <a:latin typeface="Montserrat" panose="020B0604020202020204" charset="0"/>
              </a:rPr>
              <a:t>What is a Duplication of Benefits?</a:t>
            </a:r>
          </a:p>
          <a:p>
            <a:endParaRPr lang="en-US" sz="1200" b="1" dirty="0">
              <a:solidFill>
                <a:schemeClr val="bg1"/>
              </a:solidFill>
              <a:latin typeface="Montserrat" panose="020B0604020202020204" charset="0"/>
            </a:endParaRPr>
          </a:p>
          <a:p>
            <a:r>
              <a:rPr lang="en-US" sz="1200" dirty="0" smtClean="0">
                <a:solidFill>
                  <a:schemeClr val="bg1"/>
                </a:solidFill>
                <a:latin typeface="Montserrat" panose="020B0604020202020204" charset="0"/>
              </a:rPr>
              <a:t>A duplication of benefits occurs when a person or entity receives payment from multiple sources for the same disaster or loss. </a:t>
            </a:r>
            <a:r>
              <a:rPr lang="en-US" sz="1200" b="1" dirty="0" smtClean="0">
                <a:solidFill>
                  <a:schemeClr val="bg1"/>
                </a:solidFill>
                <a:latin typeface="Montserrat" panose="020B0604020202020204" charset="0"/>
              </a:rPr>
              <a:t> </a:t>
            </a:r>
          </a:p>
          <a:p>
            <a:endParaRPr lang="en-US" sz="1200" b="1" dirty="0">
              <a:solidFill>
                <a:schemeClr val="bg1"/>
              </a:solidFill>
              <a:latin typeface="Montserrat" panose="020B0604020202020204" charset="0"/>
            </a:endParaRPr>
          </a:p>
          <a:p>
            <a:endParaRPr lang="en-US" sz="1200" b="1" dirty="0" smtClean="0">
              <a:solidFill>
                <a:schemeClr val="bg1"/>
              </a:solidFill>
              <a:latin typeface="Montserrat" panose="020B0604020202020204" charset="0"/>
            </a:endParaRPr>
          </a:p>
          <a:p>
            <a:r>
              <a:rPr lang="en-US" sz="1200" b="1" dirty="0" smtClean="0">
                <a:solidFill>
                  <a:schemeClr val="bg1"/>
                </a:solidFill>
                <a:latin typeface="Montserrat" panose="020B0604020202020204" charset="0"/>
              </a:rPr>
              <a:t>How would an organization identify a duplication of benefits within all their funding resources? </a:t>
            </a:r>
          </a:p>
          <a:p>
            <a:endParaRPr lang="en-US" sz="1200" b="1" dirty="0">
              <a:solidFill>
                <a:schemeClr val="bg1"/>
              </a:solidFill>
              <a:latin typeface="Montserrat" panose="020B0604020202020204" charset="0"/>
            </a:endParaRPr>
          </a:p>
          <a:p>
            <a:r>
              <a:rPr lang="en-US" sz="1200" dirty="0" smtClean="0">
                <a:solidFill>
                  <a:schemeClr val="bg1"/>
                </a:solidFill>
                <a:latin typeface="Montserrat" panose="020B0604020202020204" charset="0"/>
              </a:rPr>
              <a:t>All awarded applicants will be required to review the City Duplication of Benefits policy. This policy outlines with examples the purpose and definition of a duplication of benefits. </a:t>
            </a:r>
          </a:p>
        </p:txBody>
      </p:sp>
      <p:sp>
        <p:nvSpPr>
          <p:cNvPr id="4" name="TextBox 3"/>
          <p:cNvSpPr txBox="1"/>
          <p:nvPr/>
        </p:nvSpPr>
        <p:spPr>
          <a:xfrm>
            <a:off x="4961299" y="1176950"/>
            <a:ext cx="4182701" cy="3231654"/>
          </a:xfrm>
          <a:prstGeom prst="rect">
            <a:avLst/>
          </a:prstGeom>
          <a:noFill/>
        </p:spPr>
        <p:txBody>
          <a:bodyPr wrap="square" rtlCol="0">
            <a:spAutoFit/>
          </a:bodyPr>
          <a:lstStyle/>
          <a:p>
            <a:r>
              <a:rPr lang="en-US" sz="1200" b="1" dirty="0" smtClean="0">
                <a:solidFill>
                  <a:schemeClr val="bg1"/>
                </a:solidFill>
                <a:latin typeface="Montserrat" panose="020B0604020202020204" charset="0"/>
              </a:rPr>
              <a:t>How would an organization ensure they don’t incur a duplication of benefits? </a:t>
            </a:r>
          </a:p>
          <a:p>
            <a:endParaRPr lang="en-US" sz="1200" b="1" dirty="0" smtClean="0">
              <a:solidFill>
                <a:schemeClr val="bg1"/>
              </a:solidFill>
              <a:latin typeface="Montserrat" panose="020B0604020202020204" charset="0"/>
            </a:endParaRPr>
          </a:p>
          <a:p>
            <a:r>
              <a:rPr lang="en-US" sz="1200" dirty="0" smtClean="0">
                <a:solidFill>
                  <a:schemeClr val="bg1"/>
                </a:solidFill>
                <a:latin typeface="Montserrat" panose="020B0604020202020204" charset="0"/>
              </a:rPr>
              <a:t>All award recipients will be required to disclose their funding sources and certify in writing that no duplication of benefits exists in accepting CV grants for their project. </a:t>
            </a:r>
          </a:p>
          <a:p>
            <a:endParaRPr lang="en-US" sz="1200" dirty="0">
              <a:solidFill>
                <a:schemeClr val="bg1"/>
              </a:solidFill>
              <a:latin typeface="Montserrat" panose="020B0604020202020204" charset="0"/>
            </a:endParaRPr>
          </a:p>
          <a:p>
            <a:endParaRPr lang="en-US" sz="1200" b="1" dirty="0" smtClean="0">
              <a:solidFill>
                <a:schemeClr val="bg1"/>
              </a:solidFill>
              <a:latin typeface="Montserrat" panose="020B0604020202020204" charset="0"/>
            </a:endParaRPr>
          </a:p>
          <a:p>
            <a:r>
              <a:rPr lang="en-US" sz="1200" b="1" dirty="0" smtClean="0">
                <a:solidFill>
                  <a:schemeClr val="bg1"/>
                </a:solidFill>
                <a:latin typeface="Montserrat" panose="020B0604020202020204" charset="0"/>
              </a:rPr>
              <a:t>Where can more information be found? </a:t>
            </a:r>
          </a:p>
          <a:p>
            <a:endParaRPr lang="en-US" sz="1200" dirty="0">
              <a:solidFill>
                <a:schemeClr val="bg1"/>
              </a:solidFill>
              <a:latin typeface="Montserrat" panose="020B0604020202020204" charset="0"/>
            </a:endParaRPr>
          </a:p>
          <a:p>
            <a:r>
              <a:rPr lang="en-US" sz="1200" dirty="0" smtClean="0">
                <a:solidFill>
                  <a:schemeClr val="bg1"/>
                </a:solidFill>
                <a:latin typeface="Montserrat" panose="020B0604020202020204" charset="0"/>
              </a:rPr>
              <a:t>The City Duplication of Benefits policy and certification form can be found for review and download on the Notice of Funding Availability for ESG-CV 2 located on the City of Colorado Springs Community Development webpage. </a:t>
            </a:r>
            <a:endParaRPr lang="en-US" sz="1200" dirty="0">
              <a:solidFill>
                <a:schemeClr val="bg1"/>
              </a:solidFill>
              <a:latin typeface="Montserrat" panose="020B0604020202020204" charset="0"/>
            </a:endParaRPr>
          </a:p>
          <a:p>
            <a:endParaRPr lang="en-US" sz="1200" b="1" dirty="0">
              <a:solidFill>
                <a:schemeClr val="bg1"/>
              </a:solidFill>
              <a:latin typeface="Montserrat" panose="020B060402020202020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6722" y="182938"/>
            <a:ext cx="609600" cy="609600"/>
          </a:xfrm>
          <a:prstGeom prst="rect">
            <a:avLst/>
          </a:prstGeom>
        </p:spPr>
      </p:pic>
    </p:spTree>
    <p:extLst>
      <p:ext uri="{BB962C8B-B14F-4D97-AF65-F5344CB8AC3E}">
        <p14:creationId xmlns:p14="http://schemas.microsoft.com/office/powerpoint/2010/main" val="200526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12" y="445025"/>
            <a:ext cx="8111100" cy="572700"/>
          </a:xfrm>
        </p:spPr>
        <p:txBody>
          <a:bodyPr/>
          <a:lstStyle/>
          <a:p>
            <a:pPr algn="ctr"/>
            <a:r>
              <a:rPr lang="en-US" sz="2800" dirty="0" smtClean="0">
                <a:solidFill>
                  <a:schemeClr val="tx1"/>
                </a:solidFill>
              </a:rPr>
              <a:t>Waiver Information</a:t>
            </a:r>
            <a:endParaRPr lang="en-US" sz="2800" dirty="0">
              <a:solidFill>
                <a:schemeClr val="tx1"/>
              </a:solidFill>
            </a:endParaRPr>
          </a:p>
        </p:txBody>
      </p:sp>
      <p:sp>
        <p:nvSpPr>
          <p:cNvPr id="3" name="TextBox 2"/>
          <p:cNvSpPr txBox="1"/>
          <p:nvPr/>
        </p:nvSpPr>
        <p:spPr>
          <a:xfrm>
            <a:off x="0" y="1222218"/>
            <a:ext cx="4146487" cy="3046988"/>
          </a:xfrm>
          <a:prstGeom prst="rect">
            <a:avLst/>
          </a:prstGeom>
          <a:noFill/>
        </p:spPr>
        <p:txBody>
          <a:bodyPr wrap="square" rtlCol="0">
            <a:spAutoFit/>
          </a:bodyPr>
          <a:lstStyle/>
          <a:p>
            <a:pPr algn="ctr"/>
            <a:r>
              <a:rPr lang="en-US" sz="1200" b="1" dirty="0" smtClean="0">
                <a:solidFill>
                  <a:schemeClr val="bg1"/>
                </a:solidFill>
                <a:latin typeface="Montserrat" panose="020B0604020202020204" charset="0"/>
              </a:rPr>
              <a:t>HMIS Lead Activities </a:t>
            </a:r>
          </a:p>
          <a:p>
            <a:endParaRPr lang="en-US" sz="1200" b="1" dirty="0" smtClean="0">
              <a:solidFill>
                <a:schemeClr val="bg1"/>
              </a:solidFill>
              <a:latin typeface="Montserrat" panose="020B0604020202020204" charset="0"/>
            </a:endParaRPr>
          </a:p>
          <a:p>
            <a:r>
              <a:rPr lang="en-US" sz="1200" b="1" dirty="0" smtClean="0">
                <a:solidFill>
                  <a:schemeClr val="bg1"/>
                </a:solidFill>
                <a:latin typeface="Montserrat" panose="020B0604020202020204" charset="0"/>
              </a:rPr>
              <a:t>Previous requirement: </a:t>
            </a:r>
            <a:r>
              <a:rPr lang="en-US" sz="1200" dirty="0" smtClean="0">
                <a:solidFill>
                  <a:schemeClr val="bg1"/>
                </a:solidFill>
                <a:latin typeface="Montserrat" panose="020B0604020202020204" charset="0"/>
              </a:rPr>
              <a:t>ESG funds may be used to pay the costs of managing and operating the HMIS system, provided that the ESG recipient is the HMIS lead.</a:t>
            </a:r>
          </a:p>
          <a:p>
            <a:endParaRPr lang="en-US" sz="1200"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Temporary Waiver: </a:t>
            </a:r>
            <a:r>
              <a:rPr lang="en-US" sz="1200" dirty="0" smtClean="0">
                <a:solidFill>
                  <a:schemeClr val="bg1"/>
                </a:solidFill>
                <a:latin typeface="Montserrat" panose="020B0604020202020204" charset="0"/>
              </a:rPr>
              <a:t>To enable ESG funded projects to participate in HMIS as required, HUD has authorized the use of ESG funds for managing and operating the HMIS for agencies other than the HMIS lead.  </a:t>
            </a:r>
          </a:p>
          <a:p>
            <a:endParaRPr lang="en-US" sz="1200"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What this means: </a:t>
            </a:r>
            <a:r>
              <a:rPr lang="en-US" sz="1200" dirty="0" smtClean="0">
                <a:solidFill>
                  <a:schemeClr val="bg1"/>
                </a:solidFill>
                <a:latin typeface="Montserrat" panose="020B0604020202020204" charset="0"/>
              </a:rPr>
              <a:t>Organizations may apply for ESG funds to upgrade and/or enhance their </a:t>
            </a:r>
            <a:r>
              <a:rPr lang="en-US" sz="1200" b="1" u="sng" dirty="0" smtClean="0">
                <a:solidFill>
                  <a:schemeClr val="bg1"/>
                </a:solidFill>
                <a:latin typeface="Montserrat" panose="020B0604020202020204" charset="0"/>
              </a:rPr>
              <a:t>existing HMIS system. </a:t>
            </a:r>
            <a:endParaRPr lang="en-US" sz="1200" b="1" u="sng" dirty="0">
              <a:solidFill>
                <a:schemeClr val="bg1"/>
              </a:solidFill>
              <a:latin typeface="Montserrat" panose="020B0604020202020204" charset="0"/>
            </a:endParaRPr>
          </a:p>
        </p:txBody>
      </p:sp>
      <p:sp>
        <p:nvSpPr>
          <p:cNvPr id="4" name="TextBox 3"/>
          <p:cNvSpPr txBox="1"/>
          <p:nvPr/>
        </p:nvSpPr>
        <p:spPr>
          <a:xfrm>
            <a:off x="4979406" y="1222218"/>
            <a:ext cx="4164594" cy="3600986"/>
          </a:xfrm>
          <a:prstGeom prst="rect">
            <a:avLst/>
          </a:prstGeom>
          <a:noFill/>
        </p:spPr>
        <p:txBody>
          <a:bodyPr wrap="square" rtlCol="0">
            <a:spAutoFit/>
          </a:bodyPr>
          <a:lstStyle/>
          <a:p>
            <a:pPr algn="ctr"/>
            <a:r>
              <a:rPr lang="en-US" sz="1200" b="1" dirty="0" smtClean="0">
                <a:solidFill>
                  <a:schemeClr val="bg1"/>
                </a:solidFill>
                <a:latin typeface="Montserrat" panose="020B0604020202020204" charset="0"/>
              </a:rPr>
              <a:t>Re-evaluation for Homelessness Prevention Assistance </a:t>
            </a:r>
          </a:p>
          <a:p>
            <a:endParaRPr lang="en-US" sz="1200" b="1" dirty="0" smtClean="0">
              <a:solidFill>
                <a:schemeClr val="bg1"/>
              </a:solidFill>
              <a:latin typeface="Montserrat" panose="020B0604020202020204" charset="0"/>
            </a:endParaRPr>
          </a:p>
          <a:p>
            <a:r>
              <a:rPr lang="en-US" sz="1200" b="1" dirty="0" smtClean="0">
                <a:solidFill>
                  <a:schemeClr val="bg1"/>
                </a:solidFill>
                <a:latin typeface="Montserrat" panose="020B0604020202020204" charset="0"/>
              </a:rPr>
              <a:t>Previous requirement: </a:t>
            </a:r>
            <a:r>
              <a:rPr lang="en-US" sz="1200" dirty="0" smtClean="0">
                <a:solidFill>
                  <a:schemeClr val="bg1"/>
                </a:solidFill>
                <a:latin typeface="Montserrat" panose="020B0604020202020204" charset="0"/>
              </a:rPr>
              <a:t>Homelessness Prevention assistance is subject to re-evaluation of each program participant’s eligibility need for assistance not less than once every 3 month. </a:t>
            </a:r>
          </a:p>
          <a:p>
            <a:endParaRPr lang="en-US" sz="1200"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Temporary Waiver: </a:t>
            </a:r>
            <a:r>
              <a:rPr lang="en-US" sz="1200" dirty="0" smtClean="0">
                <a:solidFill>
                  <a:schemeClr val="bg1"/>
                </a:solidFill>
                <a:latin typeface="Montserrat" panose="020B0604020202020204" charset="0"/>
              </a:rPr>
              <a:t>To alleviate the volume of case management for service providers the required frequency of re-evaluations for homelessness prevention assistance is waived for up to 2 years beginning as of March 31</a:t>
            </a:r>
            <a:r>
              <a:rPr lang="en-US" sz="1200" baseline="30000" dirty="0" smtClean="0">
                <a:solidFill>
                  <a:schemeClr val="bg1"/>
                </a:solidFill>
                <a:latin typeface="Montserrat" panose="020B0604020202020204" charset="0"/>
              </a:rPr>
              <a:t>st</a:t>
            </a:r>
            <a:r>
              <a:rPr lang="en-US" sz="1200" dirty="0" smtClean="0">
                <a:solidFill>
                  <a:schemeClr val="bg1"/>
                </a:solidFill>
                <a:latin typeface="Montserrat" panose="020B0604020202020204" charset="0"/>
              </a:rPr>
              <a:t> 2020. </a:t>
            </a:r>
          </a:p>
          <a:p>
            <a:endParaRPr lang="en-US" sz="1200"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What this means: </a:t>
            </a:r>
            <a:r>
              <a:rPr lang="en-US" sz="1200" dirty="0" smtClean="0">
                <a:solidFill>
                  <a:schemeClr val="bg1"/>
                </a:solidFill>
                <a:latin typeface="Montserrat" panose="020B0604020202020204" charset="0"/>
              </a:rPr>
              <a:t>Organizations may provide up to two years of assistance so long as re-evaluations are conducted at least every 6 months. </a:t>
            </a:r>
          </a:p>
          <a:p>
            <a:endParaRPr lang="en-US" sz="1200" dirty="0">
              <a:solidFill>
                <a:schemeClr val="bg1"/>
              </a:solidFill>
              <a:latin typeface="Montserrat" panose="020B0604020202020204" charset="0"/>
            </a:endParaRPr>
          </a:p>
          <a:p>
            <a:endParaRPr lang="en-US" sz="1200" dirty="0">
              <a:solidFill>
                <a:schemeClr val="bg1"/>
              </a:solidFill>
              <a:latin typeface="Montserrat" panose="020B060402020202020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7012" y="240532"/>
            <a:ext cx="609600" cy="609600"/>
          </a:xfrm>
          <a:prstGeom prst="rect">
            <a:avLst/>
          </a:prstGeom>
        </p:spPr>
      </p:pic>
    </p:spTree>
    <p:extLst>
      <p:ext uri="{BB962C8B-B14F-4D97-AF65-F5344CB8AC3E}">
        <p14:creationId xmlns:p14="http://schemas.microsoft.com/office/powerpoint/2010/main" val="7036367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chemeClr val="tx1"/>
                </a:solidFill>
              </a:rPr>
              <a:t>Waiver Information </a:t>
            </a:r>
            <a:endParaRPr lang="en-US" sz="2800" dirty="0">
              <a:solidFill>
                <a:schemeClr val="tx1"/>
              </a:solidFill>
            </a:endParaRPr>
          </a:p>
        </p:txBody>
      </p:sp>
      <p:sp>
        <p:nvSpPr>
          <p:cNvPr id="4" name="TextBox 3"/>
          <p:cNvSpPr txBox="1"/>
          <p:nvPr/>
        </p:nvSpPr>
        <p:spPr>
          <a:xfrm>
            <a:off x="0" y="1140736"/>
            <a:ext cx="4200808" cy="3416320"/>
          </a:xfrm>
          <a:prstGeom prst="rect">
            <a:avLst/>
          </a:prstGeom>
          <a:noFill/>
        </p:spPr>
        <p:txBody>
          <a:bodyPr wrap="square" rtlCol="0">
            <a:spAutoFit/>
          </a:bodyPr>
          <a:lstStyle/>
          <a:p>
            <a:pPr algn="ctr"/>
            <a:r>
              <a:rPr lang="en-US" sz="1200" b="1" dirty="0" smtClean="0">
                <a:solidFill>
                  <a:schemeClr val="bg1"/>
                </a:solidFill>
                <a:latin typeface="Montserrat" panose="020B0604020202020204" charset="0"/>
              </a:rPr>
              <a:t>Housing Stability Case Management </a:t>
            </a:r>
          </a:p>
          <a:p>
            <a:r>
              <a:rPr lang="en-US" sz="1150" b="1" dirty="0" smtClean="0">
                <a:solidFill>
                  <a:schemeClr val="bg1"/>
                </a:solidFill>
                <a:latin typeface="Montserrat" panose="020B0604020202020204" charset="0"/>
              </a:rPr>
              <a:t>Previous requirement: </a:t>
            </a:r>
            <a:r>
              <a:rPr lang="en-US" sz="1150" dirty="0" smtClean="0">
                <a:solidFill>
                  <a:schemeClr val="bg1"/>
                </a:solidFill>
                <a:latin typeface="Montserrat" panose="020B0604020202020204" charset="0"/>
              </a:rPr>
              <a:t>Program participants receiving homelessness prevention or rapid re-housing assistance were required to meet with a case manager not less than once per month, unless certain statutory prohibitions apply. </a:t>
            </a:r>
          </a:p>
          <a:p>
            <a:endParaRPr lang="en-US" sz="1150" dirty="0">
              <a:solidFill>
                <a:schemeClr val="bg1"/>
              </a:solidFill>
              <a:latin typeface="Montserrat" panose="020B0604020202020204" charset="0"/>
            </a:endParaRPr>
          </a:p>
          <a:p>
            <a:r>
              <a:rPr lang="en-US" sz="1150" b="1" dirty="0" smtClean="0">
                <a:solidFill>
                  <a:schemeClr val="bg1"/>
                </a:solidFill>
                <a:latin typeface="Montserrat" panose="020B0604020202020204" charset="0"/>
              </a:rPr>
              <a:t>Temporary Waiver: </a:t>
            </a:r>
            <a:r>
              <a:rPr lang="en-US" sz="1150" dirty="0" smtClean="0">
                <a:solidFill>
                  <a:schemeClr val="bg1"/>
                </a:solidFill>
                <a:latin typeface="Montserrat" panose="020B0604020202020204" charset="0"/>
              </a:rPr>
              <a:t>Due to the impacts of COVID-19 organizations are reporting limited staff capacity as staff members are home for a variety of reasons related to the pandemic. HUD has temporarily suspended the monthly case management requirement. </a:t>
            </a:r>
          </a:p>
          <a:p>
            <a:endParaRPr lang="en-US" sz="1150" b="1" dirty="0">
              <a:solidFill>
                <a:schemeClr val="bg1"/>
              </a:solidFill>
              <a:latin typeface="Montserrat" panose="020B0604020202020204" charset="0"/>
            </a:endParaRPr>
          </a:p>
          <a:p>
            <a:r>
              <a:rPr lang="en-US" sz="1150" b="1" dirty="0" smtClean="0">
                <a:solidFill>
                  <a:schemeClr val="bg1"/>
                </a:solidFill>
                <a:latin typeface="Montserrat" panose="020B0604020202020204" charset="0"/>
              </a:rPr>
              <a:t>What this means</a:t>
            </a:r>
            <a:r>
              <a:rPr lang="en-US" sz="1150" dirty="0" smtClean="0">
                <a:solidFill>
                  <a:schemeClr val="bg1"/>
                </a:solidFill>
                <a:latin typeface="Montserrat" panose="020B0604020202020204" charset="0"/>
              </a:rPr>
              <a:t>: As of the memorandum date, case managers are not required to meet with clients once per month as long as funds are used to prevent, prepare for, and respond to coronavirus. </a:t>
            </a:r>
            <a:endParaRPr lang="en-US" sz="1150" dirty="0">
              <a:solidFill>
                <a:schemeClr val="bg1"/>
              </a:solidFill>
              <a:latin typeface="Montserrat" panose="020B0604020202020204" charset="0"/>
            </a:endParaRPr>
          </a:p>
        </p:txBody>
      </p:sp>
      <p:sp>
        <p:nvSpPr>
          <p:cNvPr id="6" name="TextBox 5"/>
          <p:cNvSpPr txBox="1"/>
          <p:nvPr/>
        </p:nvSpPr>
        <p:spPr>
          <a:xfrm>
            <a:off x="4952246" y="1255486"/>
            <a:ext cx="4191754" cy="307777"/>
          </a:xfrm>
          <a:prstGeom prst="rect">
            <a:avLst/>
          </a:prstGeom>
          <a:noFill/>
        </p:spPr>
        <p:txBody>
          <a:bodyPr wrap="square" rtlCol="0">
            <a:spAutoFit/>
          </a:bodyPr>
          <a:lstStyle/>
          <a:p>
            <a:endParaRPr lang="en-US" dirty="0">
              <a:solidFill>
                <a:schemeClr val="bg1"/>
              </a:solidFill>
              <a:latin typeface="Montserrat" panose="020B0604020202020204" charset="0"/>
            </a:endParaRPr>
          </a:p>
        </p:txBody>
      </p:sp>
      <p:sp>
        <p:nvSpPr>
          <p:cNvPr id="7" name="TextBox 6"/>
          <p:cNvSpPr txBox="1"/>
          <p:nvPr/>
        </p:nvSpPr>
        <p:spPr>
          <a:xfrm>
            <a:off x="4952246" y="1140736"/>
            <a:ext cx="4191754" cy="3231654"/>
          </a:xfrm>
          <a:prstGeom prst="rect">
            <a:avLst/>
          </a:prstGeom>
          <a:noFill/>
        </p:spPr>
        <p:txBody>
          <a:bodyPr wrap="square" rtlCol="0">
            <a:spAutoFit/>
          </a:bodyPr>
          <a:lstStyle/>
          <a:p>
            <a:pPr algn="ctr"/>
            <a:r>
              <a:rPr lang="en-US" sz="1200" b="1" dirty="0" smtClean="0">
                <a:solidFill>
                  <a:schemeClr val="bg1"/>
                </a:solidFill>
                <a:latin typeface="Montserrat" panose="020B0604020202020204" charset="0"/>
              </a:rPr>
              <a:t>Match </a:t>
            </a:r>
          </a:p>
          <a:p>
            <a:r>
              <a:rPr lang="en-US" sz="1200" b="1" dirty="0" smtClean="0">
                <a:solidFill>
                  <a:schemeClr val="bg1"/>
                </a:solidFill>
                <a:latin typeface="Montserrat" panose="020B0604020202020204" charset="0"/>
              </a:rPr>
              <a:t>Previous Requirement: </a:t>
            </a:r>
            <a:r>
              <a:rPr lang="en-US" sz="1200" dirty="0" smtClean="0">
                <a:solidFill>
                  <a:schemeClr val="bg1"/>
                </a:solidFill>
                <a:latin typeface="Montserrat" panose="020B0604020202020204" charset="0"/>
              </a:rPr>
              <a:t>Program participants were required to make matching contributions in an amount that equals (100%) the amount of ESG funds allocated by the City. </a:t>
            </a:r>
          </a:p>
          <a:p>
            <a:endParaRPr lang="en-US" sz="1200"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Temporary waiver: </a:t>
            </a:r>
            <a:r>
              <a:rPr lang="en-US" sz="1200" dirty="0" smtClean="0">
                <a:solidFill>
                  <a:schemeClr val="bg1"/>
                </a:solidFill>
                <a:latin typeface="Montserrat" panose="020B0604020202020204" charset="0"/>
              </a:rPr>
              <a:t>Based on the economic impacts of the coronavirus on financial systems of many organizations, HUD has temporarily suspended the match requirement. </a:t>
            </a:r>
          </a:p>
          <a:p>
            <a:endParaRPr lang="en-US" sz="1200" b="1" dirty="0">
              <a:solidFill>
                <a:schemeClr val="bg1"/>
              </a:solidFill>
              <a:latin typeface="Montserrat" panose="020B0604020202020204" charset="0"/>
            </a:endParaRPr>
          </a:p>
          <a:p>
            <a:r>
              <a:rPr lang="en-US" sz="1200" b="1" dirty="0" smtClean="0">
                <a:solidFill>
                  <a:schemeClr val="bg1"/>
                </a:solidFill>
                <a:latin typeface="Montserrat" panose="020B0604020202020204" charset="0"/>
              </a:rPr>
              <a:t>What this means: </a:t>
            </a:r>
            <a:r>
              <a:rPr lang="en-US" sz="1200" dirty="0" smtClean="0">
                <a:solidFill>
                  <a:schemeClr val="bg1"/>
                </a:solidFill>
                <a:latin typeface="Montserrat" panose="020B0604020202020204" charset="0"/>
              </a:rPr>
              <a:t>This match requirement has been temporarily waived and is specific only to the ESG-CV program. </a:t>
            </a:r>
            <a:r>
              <a:rPr lang="en-US" sz="1200" dirty="0" err="1" smtClean="0">
                <a:solidFill>
                  <a:schemeClr val="bg1"/>
                </a:solidFill>
                <a:latin typeface="Montserrat" panose="020B0604020202020204" charset="0"/>
              </a:rPr>
              <a:t>Subrecipients</a:t>
            </a:r>
            <a:r>
              <a:rPr lang="en-US" sz="1200" dirty="0" smtClean="0">
                <a:solidFill>
                  <a:schemeClr val="bg1"/>
                </a:solidFill>
                <a:latin typeface="Montserrat" panose="020B0604020202020204" charset="0"/>
              </a:rPr>
              <a:t> currently receiving ESG funding for the regular program year are still required to meet standard ESG match requirements. </a:t>
            </a:r>
            <a:endParaRPr lang="en-US" sz="1200" dirty="0">
              <a:solidFill>
                <a:schemeClr val="bg1"/>
              </a:solidFill>
              <a:latin typeface="Montserrat" panose="020B060402020202020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590" y="283711"/>
            <a:ext cx="609600" cy="609600"/>
          </a:xfrm>
          <a:prstGeom prst="rect">
            <a:avLst/>
          </a:prstGeom>
        </p:spPr>
      </p:pic>
    </p:spTree>
    <p:extLst>
      <p:ext uri="{BB962C8B-B14F-4D97-AF65-F5344CB8AC3E}">
        <p14:creationId xmlns:p14="http://schemas.microsoft.com/office/powerpoint/2010/main" val="2299026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3"/>
          <p:cNvSpPr txBox="1">
            <a:spLocks noGrp="1"/>
          </p:cNvSpPr>
          <p:nvPr>
            <p:ph type="title"/>
          </p:nvPr>
        </p:nvSpPr>
        <p:spPr>
          <a:xfrm>
            <a:off x="86646" y="40738"/>
            <a:ext cx="4624095"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t>Waiver Information </a:t>
            </a:r>
            <a:endParaRPr sz="2800" dirty="0"/>
          </a:p>
        </p:txBody>
      </p:sp>
      <p:sp>
        <p:nvSpPr>
          <p:cNvPr id="742" name="Google Shape;742;p43"/>
          <p:cNvSpPr txBox="1">
            <a:spLocks noGrp="1"/>
          </p:cNvSpPr>
          <p:nvPr>
            <p:ph type="body" idx="1"/>
          </p:nvPr>
        </p:nvSpPr>
        <p:spPr>
          <a:xfrm>
            <a:off x="361190" y="796438"/>
            <a:ext cx="4075008" cy="411959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b="1" dirty="0" smtClean="0"/>
              <a:t>Restrictions of rental assistance to units with rent at or below fair market rent</a:t>
            </a:r>
          </a:p>
          <a:p>
            <a:pPr marL="0" lvl="0" indent="0" algn="l" rtl="0">
              <a:spcBef>
                <a:spcPts val="0"/>
              </a:spcBef>
              <a:spcAft>
                <a:spcPts val="1600"/>
              </a:spcAft>
              <a:buNone/>
            </a:pPr>
            <a:r>
              <a:rPr lang="en" sz="1100" b="1" dirty="0" smtClean="0"/>
              <a:t>Previous requirement: </a:t>
            </a:r>
            <a:r>
              <a:rPr lang="en" sz="1100" dirty="0" smtClean="0"/>
              <a:t>Restriction of rental assistance to units with rent at or below fair market rent levels. </a:t>
            </a:r>
          </a:p>
          <a:p>
            <a:pPr marL="0" lvl="0" indent="0" algn="l" rtl="0">
              <a:spcBef>
                <a:spcPts val="0"/>
              </a:spcBef>
              <a:spcAft>
                <a:spcPts val="1600"/>
              </a:spcAft>
              <a:buNone/>
            </a:pPr>
            <a:r>
              <a:rPr lang="en" sz="1100" b="1" dirty="0" smtClean="0"/>
              <a:t>Temporary waiver: </a:t>
            </a:r>
            <a:r>
              <a:rPr lang="en" sz="1100" dirty="0" smtClean="0"/>
              <a:t>To assist organizations and housing providers, HUD is waiving the limit on rental assistance to rents that are equal to or less than fair market value, as established by HUD. This will assist recipients and subrecipients in more quickly locating additional units to house individuals and families experiencing homelessness. </a:t>
            </a:r>
          </a:p>
          <a:p>
            <a:pPr marL="0" lvl="0" indent="0" algn="l" rtl="0">
              <a:spcBef>
                <a:spcPts val="0"/>
              </a:spcBef>
              <a:spcAft>
                <a:spcPts val="1600"/>
              </a:spcAft>
              <a:buNone/>
            </a:pPr>
            <a:r>
              <a:rPr lang="en" sz="1100" b="1" dirty="0" smtClean="0"/>
              <a:t>What this means: </a:t>
            </a:r>
            <a:r>
              <a:rPr lang="en" sz="1100" dirty="0" smtClean="0"/>
              <a:t>The FMR restriction is waived for any individual or family receiving </a:t>
            </a:r>
            <a:r>
              <a:rPr lang="en" sz="1100" dirty="0"/>
              <a:t>R</a:t>
            </a:r>
            <a:r>
              <a:rPr lang="en" sz="1100" dirty="0" smtClean="0"/>
              <a:t>apid Re-housing or Homelessness Prevention assistance who executes a lease for a unit during the 6 month period beginning on March 31</a:t>
            </a:r>
            <a:r>
              <a:rPr lang="en" sz="1100" baseline="30000" dirty="0" smtClean="0"/>
              <a:t>st</a:t>
            </a:r>
            <a:r>
              <a:rPr lang="en" sz="1100" dirty="0" smtClean="0"/>
              <a:t> 2020. The subrecipient must still ensure that the units supported by ESG assistance meet the rent reasonableness standard. </a:t>
            </a:r>
          </a:p>
          <a:p>
            <a:pPr marL="0" lvl="0" indent="0" algn="l" rtl="0">
              <a:spcBef>
                <a:spcPts val="0"/>
              </a:spcBef>
              <a:spcAft>
                <a:spcPts val="1600"/>
              </a:spcAft>
              <a:buNone/>
            </a:pPr>
            <a:endParaRPr sz="1200" dirty="0"/>
          </a:p>
        </p:txBody>
      </p:sp>
      <p:pic>
        <p:nvPicPr>
          <p:cNvPr id="743" name="Google Shape;743;p43"/>
          <p:cNvPicPr preferRelativeResize="0"/>
          <p:nvPr/>
        </p:nvPicPr>
        <p:blipFill>
          <a:blip r:embed="rId5">
            <a:alphaModFix/>
          </a:blip>
          <a:stretch>
            <a:fillRect/>
          </a:stretch>
        </p:blipFill>
        <p:spPr>
          <a:xfrm>
            <a:off x="5041599" y="796438"/>
            <a:ext cx="3550623" cy="355062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6380" y="113788"/>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355725" y="769934"/>
            <a:ext cx="3957900" cy="35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solidFill>
              </a:rPr>
              <a:t>Introduction &amp; Overview </a:t>
            </a:r>
            <a:endParaRPr dirty="0">
              <a:solidFill>
                <a:schemeClr val="tx1"/>
              </a:solidFill>
            </a:endParaRPr>
          </a:p>
        </p:txBody>
      </p:sp>
      <p:sp>
        <p:nvSpPr>
          <p:cNvPr id="239" name="Google Shape;239;p32"/>
          <p:cNvSpPr txBox="1">
            <a:spLocks noGrp="1"/>
          </p:cNvSpPr>
          <p:nvPr>
            <p:ph type="title" idx="2"/>
          </p:nvPr>
        </p:nvSpPr>
        <p:spPr>
          <a:xfrm>
            <a:off x="689200" y="619763"/>
            <a:ext cx="770100" cy="54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2"/>
                </a:solidFill>
              </a:rPr>
              <a:t>01.</a:t>
            </a:r>
            <a:endParaRPr dirty="0">
              <a:solidFill>
                <a:schemeClr val="accent2"/>
              </a:solidFill>
            </a:endParaRPr>
          </a:p>
        </p:txBody>
      </p:sp>
      <p:sp>
        <p:nvSpPr>
          <p:cNvPr id="240" name="Google Shape;240;p32"/>
          <p:cNvSpPr txBox="1">
            <a:spLocks noGrp="1"/>
          </p:cNvSpPr>
          <p:nvPr>
            <p:ph type="title" idx="3"/>
          </p:nvPr>
        </p:nvSpPr>
        <p:spPr>
          <a:xfrm>
            <a:off x="1355725" y="1555159"/>
            <a:ext cx="3957900" cy="35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solidFill>
              </a:rPr>
              <a:t>ESG Eligibility </a:t>
            </a:r>
            <a:r>
              <a:rPr lang="en" dirty="0">
                <a:solidFill>
                  <a:schemeClr val="tx1"/>
                </a:solidFill>
              </a:rPr>
              <a:t>I</a:t>
            </a:r>
            <a:r>
              <a:rPr lang="en" dirty="0" smtClean="0">
                <a:solidFill>
                  <a:schemeClr val="tx1"/>
                </a:solidFill>
              </a:rPr>
              <a:t>nformation and Requirements </a:t>
            </a:r>
            <a:endParaRPr dirty="0">
              <a:solidFill>
                <a:schemeClr val="tx1"/>
              </a:solidFill>
            </a:endParaRPr>
          </a:p>
        </p:txBody>
      </p:sp>
      <p:sp>
        <p:nvSpPr>
          <p:cNvPr id="242" name="Google Shape;242;p32"/>
          <p:cNvSpPr txBox="1">
            <a:spLocks noGrp="1"/>
          </p:cNvSpPr>
          <p:nvPr>
            <p:ph type="title" idx="5"/>
          </p:nvPr>
        </p:nvSpPr>
        <p:spPr>
          <a:xfrm>
            <a:off x="689200" y="1404988"/>
            <a:ext cx="770100" cy="54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02.</a:t>
            </a:r>
            <a:endParaRPr/>
          </a:p>
        </p:txBody>
      </p:sp>
      <p:sp>
        <p:nvSpPr>
          <p:cNvPr id="243" name="Google Shape;243;p32"/>
          <p:cNvSpPr txBox="1">
            <a:spLocks noGrp="1"/>
          </p:cNvSpPr>
          <p:nvPr>
            <p:ph type="title" idx="6"/>
          </p:nvPr>
        </p:nvSpPr>
        <p:spPr>
          <a:xfrm>
            <a:off x="1355725" y="2340384"/>
            <a:ext cx="3957900" cy="35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solidFill>
              </a:rPr>
              <a:t>Funding Priorities </a:t>
            </a:r>
            <a:endParaRPr dirty="0">
              <a:solidFill>
                <a:schemeClr val="tx1"/>
              </a:solidFill>
            </a:endParaRPr>
          </a:p>
        </p:txBody>
      </p:sp>
      <p:sp>
        <p:nvSpPr>
          <p:cNvPr id="245" name="Google Shape;245;p32"/>
          <p:cNvSpPr txBox="1">
            <a:spLocks noGrp="1"/>
          </p:cNvSpPr>
          <p:nvPr>
            <p:ph type="title" idx="8"/>
          </p:nvPr>
        </p:nvSpPr>
        <p:spPr>
          <a:xfrm>
            <a:off x="689200" y="2190213"/>
            <a:ext cx="770100" cy="54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03.</a:t>
            </a:r>
            <a:endParaRPr/>
          </a:p>
        </p:txBody>
      </p:sp>
      <p:sp>
        <p:nvSpPr>
          <p:cNvPr id="246" name="Google Shape;246;p32"/>
          <p:cNvSpPr txBox="1">
            <a:spLocks noGrp="1"/>
          </p:cNvSpPr>
          <p:nvPr>
            <p:ph type="title" idx="9"/>
          </p:nvPr>
        </p:nvSpPr>
        <p:spPr>
          <a:xfrm>
            <a:off x="1355725" y="3125609"/>
            <a:ext cx="3957900" cy="35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solidFill>
              </a:rPr>
              <a:t>CARES Act Information &amp; Waivers </a:t>
            </a:r>
            <a:endParaRPr dirty="0">
              <a:solidFill>
                <a:schemeClr val="tx1"/>
              </a:solidFill>
            </a:endParaRPr>
          </a:p>
        </p:txBody>
      </p:sp>
      <p:sp>
        <p:nvSpPr>
          <p:cNvPr id="248" name="Google Shape;248;p32"/>
          <p:cNvSpPr txBox="1">
            <a:spLocks noGrp="1"/>
          </p:cNvSpPr>
          <p:nvPr>
            <p:ph type="title" idx="14"/>
          </p:nvPr>
        </p:nvSpPr>
        <p:spPr>
          <a:xfrm>
            <a:off x="689200" y="2975438"/>
            <a:ext cx="770100" cy="54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04.</a:t>
            </a:r>
            <a:endParaRPr/>
          </a:p>
        </p:txBody>
      </p:sp>
      <p:sp>
        <p:nvSpPr>
          <p:cNvPr id="249" name="Google Shape;249;p32"/>
          <p:cNvSpPr txBox="1">
            <a:spLocks noGrp="1"/>
          </p:cNvSpPr>
          <p:nvPr>
            <p:ph type="title" idx="15"/>
          </p:nvPr>
        </p:nvSpPr>
        <p:spPr>
          <a:xfrm>
            <a:off x="1355725" y="3910834"/>
            <a:ext cx="3957900" cy="35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solidFill>
              </a:rPr>
              <a:t>Application Information </a:t>
            </a:r>
            <a:endParaRPr dirty="0">
              <a:solidFill>
                <a:schemeClr val="tx1"/>
              </a:solidFill>
            </a:endParaRPr>
          </a:p>
        </p:txBody>
      </p:sp>
      <p:sp>
        <p:nvSpPr>
          <p:cNvPr id="251" name="Google Shape;251;p32"/>
          <p:cNvSpPr txBox="1">
            <a:spLocks noGrp="1"/>
          </p:cNvSpPr>
          <p:nvPr>
            <p:ph type="title" idx="17"/>
          </p:nvPr>
        </p:nvSpPr>
        <p:spPr>
          <a:xfrm>
            <a:off x="689200" y="3760663"/>
            <a:ext cx="770100" cy="54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05.</a:t>
            </a:r>
            <a:endParaRPr/>
          </a:p>
        </p:txBody>
      </p:sp>
      <p:pic>
        <p:nvPicPr>
          <p:cNvPr id="252" name="Google Shape;252;p32"/>
          <p:cNvPicPr preferRelativeResize="0"/>
          <p:nvPr/>
        </p:nvPicPr>
        <p:blipFill>
          <a:blip r:embed="rId5">
            <a:alphaModFix/>
          </a:blip>
          <a:stretch>
            <a:fillRect/>
          </a:stretch>
        </p:blipFill>
        <p:spPr>
          <a:xfrm>
            <a:off x="5551815" y="0"/>
            <a:ext cx="3587590" cy="256237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2769" y="4253719"/>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77" y="325924"/>
            <a:ext cx="4898796" cy="737067"/>
          </a:xfrm>
        </p:spPr>
        <p:txBody>
          <a:bodyPr/>
          <a:lstStyle/>
          <a:p>
            <a:pPr algn="ctr"/>
            <a:r>
              <a:rPr lang="en-US" sz="2800" dirty="0" smtClean="0">
                <a:solidFill>
                  <a:schemeClr val="tx1"/>
                </a:solidFill>
              </a:rPr>
              <a:t>Application Review </a:t>
            </a:r>
            <a:endParaRPr lang="en-US" sz="2800" dirty="0">
              <a:solidFill>
                <a:schemeClr val="tx1"/>
              </a:solidFill>
            </a:endParaRPr>
          </a:p>
        </p:txBody>
      </p:sp>
      <p:sp>
        <p:nvSpPr>
          <p:cNvPr id="6" name="TextBox 5"/>
          <p:cNvSpPr txBox="1"/>
          <p:nvPr/>
        </p:nvSpPr>
        <p:spPr>
          <a:xfrm>
            <a:off x="90534" y="1131682"/>
            <a:ext cx="5703683" cy="738664"/>
          </a:xfrm>
          <a:prstGeom prst="rect">
            <a:avLst/>
          </a:prstGeom>
          <a:noFill/>
        </p:spPr>
        <p:txBody>
          <a:bodyPr wrap="square" rtlCol="0">
            <a:spAutoFit/>
          </a:bodyPr>
          <a:lstStyle/>
          <a:p>
            <a:r>
              <a:rPr lang="en-US" b="1" dirty="0" smtClean="0">
                <a:latin typeface="Montserrat" panose="020B0604020202020204" charset="0"/>
              </a:rPr>
              <a:t>Applications undergo both an internal City staff review, as well as an external community review. The review process considers a variety of factors, including: </a:t>
            </a:r>
            <a:endParaRPr lang="en-US" b="1" dirty="0">
              <a:latin typeface="Montserrat" panose="020B0604020202020204" charset="0"/>
            </a:endParaRPr>
          </a:p>
        </p:txBody>
      </p:sp>
      <p:sp>
        <p:nvSpPr>
          <p:cNvPr id="7" name="TextBox 6"/>
          <p:cNvSpPr txBox="1"/>
          <p:nvPr/>
        </p:nvSpPr>
        <p:spPr>
          <a:xfrm>
            <a:off x="2942375" y="2826892"/>
            <a:ext cx="6083929" cy="2123658"/>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Montserrat" panose="020B0604020202020204" charset="0"/>
              </a:rPr>
              <a:t>Project alignment with outlined city priorities</a:t>
            </a:r>
          </a:p>
          <a:p>
            <a:pPr marL="285750" indent="-285750">
              <a:buFont typeface="Arial" panose="020B0604020202020204" pitchFamily="34" charset="0"/>
              <a:buChar char="•"/>
            </a:pPr>
            <a:r>
              <a:rPr lang="en-US" sz="1200" dirty="0">
                <a:latin typeface="Montserrat" panose="020B0604020202020204" charset="0"/>
              </a:rPr>
              <a:t>Eligibility of activities </a:t>
            </a:r>
          </a:p>
          <a:p>
            <a:pPr marL="285750" indent="-285750">
              <a:buFont typeface="Arial" panose="020B0604020202020204" pitchFamily="34" charset="0"/>
              <a:buChar char="•"/>
            </a:pPr>
            <a:r>
              <a:rPr lang="en-US" sz="1200" dirty="0">
                <a:latin typeface="Montserrat" panose="020B0604020202020204" charset="0"/>
              </a:rPr>
              <a:t>Need and justification for the program</a:t>
            </a:r>
          </a:p>
          <a:p>
            <a:pPr marL="285750" indent="-285750">
              <a:buFont typeface="Arial" panose="020B0604020202020204" pitchFamily="34" charset="0"/>
              <a:buChar char="•"/>
            </a:pPr>
            <a:r>
              <a:rPr lang="en-US" sz="1200" dirty="0">
                <a:latin typeface="Montserrat" panose="020B0604020202020204" charset="0"/>
              </a:rPr>
              <a:t>Project description</a:t>
            </a:r>
          </a:p>
          <a:p>
            <a:pPr marL="285750" indent="-285750">
              <a:buFont typeface="Arial" panose="020B0604020202020204" pitchFamily="34" charset="0"/>
              <a:buChar char="•"/>
            </a:pPr>
            <a:r>
              <a:rPr lang="en-US" sz="1200" dirty="0">
                <a:latin typeface="Montserrat" panose="020B0604020202020204" charset="0"/>
              </a:rPr>
              <a:t>Measurable outcomes  </a:t>
            </a:r>
          </a:p>
          <a:p>
            <a:pPr marL="285750" indent="-285750">
              <a:buFont typeface="Arial" panose="020B0604020202020204" pitchFamily="34" charset="0"/>
              <a:buChar char="•"/>
            </a:pPr>
            <a:r>
              <a:rPr lang="en-US" sz="1200" dirty="0">
                <a:latin typeface="Montserrat" panose="020B0604020202020204" charset="0"/>
              </a:rPr>
              <a:t>Accessibility</a:t>
            </a:r>
          </a:p>
          <a:p>
            <a:pPr marL="285750" indent="-285750">
              <a:buFont typeface="Arial" panose="020B0604020202020204" pitchFamily="34" charset="0"/>
              <a:buChar char="•"/>
            </a:pPr>
            <a:r>
              <a:rPr lang="en-US" sz="1200" dirty="0">
                <a:latin typeface="Montserrat" panose="020B0604020202020204" charset="0"/>
              </a:rPr>
              <a:t>Financial/budgetary description</a:t>
            </a:r>
          </a:p>
          <a:p>
            <a:pPr marL="285750" indent="-285750">
              <a:buFont typeface="Arial" panose="020B0604020202020204" pitchFamily="34" charset="0"/>
              <a:buChar char="•"/>
            </a:pPr>
            <a:r>
              <a:rPr lang="en-US" sz="1200" dirty="0">
                <a:latin typeface="Montserrat" panose="020B0604020202020204" charset="0"/>
              </a:rPr>
              <a:t>Experience/Past performance</a:t>
            </a:r>
          </a:p>
          <a:p>
            <a:pPr marL="285750" indent="-285750">
              <a:buFont typeface="Arial" panose="020B0604020202020204" pitchFamily="34" charset="0"/>
              <a:buChar char="•"/>
            </a:pPr>
            <a:r>
              <a:rPr lang="en-US" sz="1200" dirty="0">
                <a:latin typeface="Montserrat" panose="020B0604020202020204" charset="0"/>
              </a:rPr>
              <a:t>Coordination of services </a:t>
            </a:r>
          </a:p>
          <a:p>
            <a:pPr marL="285750" indent="-285750">
              <a:buFont typeface="Arial" panose="020B0604020202020204" pitchFamily="34" charset="0"/>
              <a:buChar char="•"/>
            </a:pPr>
            <a:r>
              <a:rPr lang="en-US" sz="1200" dirty="0">
                <a:latin typeface="Montserrat" panose="020B0604020202020204" charset="0"/>
              </a:rPr>
              <a:t>Degree to which the project could prevent, prepare for, or respond to coronavirus</a:t>
            </a:r>
          </a:p>
        </p:txBody>
      </p:sp>
      <p:grpSp>
        <p:nvGrpSpPr>
          <p:cNvPr id="8" name="Google Shape;8162;p72"/>
          <p:cNvGrpSpPr/>
          <p:nvPr/>
        </p:nvGrpSpPr>
        <p:grpSpPr>
          <a:xfrm>
            <a:off x="6925902" y="545220"/>
            <a:ext cx="1765424" cy="1781521"/>
            <a:chOff x="581525" y="3254850"/>
            <a:chExt cx="297750" cy="294575"/>
          </a:xfrm>
          <a:solidFill>
            <a:schemeClr val="tx1"/>
          </a:solidFill>
        </p:grpSpPr>
        <p:sp>
          <p:nvSpPr>
            <p:cNvPr id="9" name="Google Shape;8163;p72"/>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0" name="Google Shape;8164;p72"/>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sp>
          <p:nvSpPr>
            <p:cNvPr id="11" name="Google Shape;8165;p72"/>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ysClr val="windowText" lastClr="000000"/>
                </a:solidFill>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70" y="2737068"/>
            <a:ext cx="2272420" cy="227242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6526" y="3739891"/>
            <a:ext cx="609600" cy="609600"/>
          </a:xfrm>
          <a:prstGeom prst="rect">
            <a:avLst/>
          </a:prstGeom>
        </p:spPr>
      </p:pic>
    </p:spTree>
    <p:extLst>
      <p:ext uri="{BB962C8B-B14F-4D97-AF65-F5344CB8AC3E}">
        <p14:creationId xmlns:p14="http://schemas.microsoft.com/office/powerpoint/2010/main" val="4172275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321457" y="441052"/>
            <a:ext cx="8111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solidFill>
                  <a:schemeClr val="tx1"/>
                </a:solidFill>
              </a:rPr>
              <a:t>Submitting an Application </a:t>
            </a:r>
            <a:endParaRPr sz="2800" dirty="0">
              <a:solidFill>
                <a:schemeClr val="tx1"/>
              </a:solidFill>
            </a:endParaRPr>
          </a:p>
        </p:txBody>
      </p:sp>
      <p:sp>
        <p:nvSpPr>
          <p:cNvPr id="267" name="Google Shape;267;p34"/>
          <p:cNvSpPr txBox="1">
            <a:spLocks noGrp="1"/>
          </p:cNvSpPr>
          <p:nvPr>
            <p:ph type="title" idx="2"/>
          </p:nvPr>
        </p:nvSpPr>
        <p:spPr>
          <a:xfrm>
            <a:off x="508232" y="2253999"/>
            <a:ext cx="1805498" cy="42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tx1"/>
                </a:solidFill>
              </a:rPr>
              <a:t>Neighborly </a:t>
            </a:r>
            <a:br>
              <a:rPr lang="en" dirty="0" smtClean="0">
                <a:solidFill>
                  <a:schemeClr val="tx1"/>
                </a:solidFill>
              </a:rPr>
            </a:br>
            <a:endParaRPr dirty="0">
              <a:solidFill>
                <a:schemeClr val="tx1"/>
              </a:solidFill>
            </a:endParaRPr>
          </a:p>
        </p:txBody>
      </p:sp>
      <p:sp>
        <p:nvSpPr>
          <p:cNvPr id="268" name="Google Shape;268;p34"/>
          <p:cNvSpPr txBox="1">
            <a:spLocks noGrp="1"/>
          </p:cNvSpPr>
          <p:nvPr>
            <p:ph type="subTitle" idx="1"/>
          </p:nvPr>
        </p:nvSpPr>
        <p:spPr>
          <a:xfrm>
            <a:off x="208834" y="2421276"/>
            <a:ext cx="2323139" cy="15552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100" dirty="0" smtClean="0">
                <a:latin typeface="Montserrat" panose="020B0604020202020204" charset="0"/>
              </a:rPr>
              <a:t>All applicants must apply through Neighborly. Please visit </a:t>
            </a:r>
          </a:p>
          <a:p>
            <a:pPr marL="0" lvl="0" indent="0"/>
            <a:r>
              <a:rPr lang="en-US" sz="1100" dirty="0">
                <a:solidFill>
                  <a:srgbClr val="0066FF"/>
                </a:solidFill>
                <a:latin typeface="Montserrat" panose="020B0604020202020204" charset="0"/>
                <a:hlinkClick r:id="rId5"/>
              </a:rPr>
              <a:t>https://</a:t>
            </a:r>
            <a:r>
              <a:rPr lang="en-US" sz="1100" dirty="0" smtClean="0">
                <a:solidFill>
                  <a:srgbClr val="0066FF"/>
                </a:solidFill>
                <a:latin typeface="Montserrat" panose="020B0604020202020204" charset="0"/>
                <a:hlinkClick r:id="rId5"/>
              </a:rPr>
              <a:t>portal.neighborlysoftware.com/coloradospringsco/Participant/Login</a:t>
            </a:r>
            <a:r>
              <a:rPr lang="en-US" sz="1100" dirty="0" smtClean="0">
                <a:solidFill>
                  <a:srgbClr val="0066FF"/>
                </a:solidFill>
                <a:latin typeface="Montserrat" panose="020B0604020202020204" charset="0"/>
              </a:rPr>
              <a:t> </a:t>
            </a:r>
          </a:p>
          <a:p>
            <a:pPr marL="0" lvl="0" indent="0"/>
            <a:r>
              <a:rPr lang="en-US" sz="1100" dirty="0">
                <a:latin typeface="Montserrat" panose="020B0604020202020204" charset="0"/>
              </a:rPr>
              <a:t>t</a:t>
            </a:r>
            <a:r>
              <a:rPr lang="en-US" sz="1100" dirty="0" smtClean="0">
                <a:latin typeface="Montserrat" panose="020B0604020202020204" charset="0"/>
              </a:rPr>
              <a:t>o register for an online profile and complete the grant application. </a:t>
            </a:r>
            <a:endParaRPr sz="1100" dirty="0"/>
          </a:p>
        </p:txBody>
      </p:sp>
      <p:sp>
        <p:nvSpPr>
          <p:cNvPr id="269" name="Google Shape;269;p34"/>
          <p:cNvSpPr txBox="1">
            <a:spLocks noGrp="1"/>
          </p:cNvSpPr>
          <p:nvPr>
            <p:ph type="title" idx="3"/>
          </p:nvPr>
        </p:nvSpPr>
        <p:spPr>
          <a:xfrm>
            <a:off x="3270525" y="2246086"/>
            <a:ext cx="1938000" cy="6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tx1"/>
                </a:solidFill>
              </a:rPr>
              <a:t>SAM Registration </a:t>
            </a:r>
            <a:br>
              <a:rPr lang="en" dirty="0" smtClean="0">
                <a:solidFill>
                  <a:schemeClr val="tx1"/>
                </a:solidFill>
              </a:rPr>
            </a:br>
            <a:r>
              <a:rPr lang="en" dirty="0" smtClean="0">
                <a:solidFill>
                  <a:schemeClr val="tx1"/>
                </a:solidFill>
              </a:rPr>
              <a:t/>
            </a:r>
            <a:br>
              <a:rPr lang="en" dirty="0" smtClean="0">
                <a:solidFill>
                  <a:schemeClr val="tx1"/>
                </a:solidFill>
              </a:rPr>
            </a:br>
            <a:r>
              <a:rPr lang="en" dirty="0" smtClean="0"/>
              <a:t> </a:t>
            </a:r>
            <a:endParaRPr dirty="0"/>
          </a:p>
        </p:txBody>
      </p:sp>
      <p:sp>
        <p:nvSpPr>
          <p:cNvPr id="270" name="Google Shape;270;p34"/>
          <p:cNvSpPr txBox="1">
            <a:spLocks noGrp="1"/>
          </p:cNvSpPr>
          <p:nvPr>
            <p:ph type="subTitle" idx="4"/>
          </p:nvPr>
        </p:nvSpPr>
        <p:spPr>
          <a:xfrm>
            <a:off x="2861209" y="2421276"/>
            <a:ext cx="2634559" cy="2024588"/>
          </a:xfrm>
          <a:prstGeom prst="rect">
            <a:avLst/>
          </a:prstGeom>
        </p:spPr>
        <p:txBody>
          <a:bodyPr spcFirstLastPara="1" wrap="square" lIns="91425" tIns="91425" rIns="91425" bIns="91425" anchor="t" anchorCtr="0">
            <a:noAutofit/>
          </a:bodyPr>
          <a:lstStyle/>
          <a:p>
            <a:pPr marL="0" indent="0"/>
            <a:r>
              <a:rPr lang="en-US" sz="1100" dirty="0">
                <a:solidFill>
                  <a:schemeClr val="tx1"/>
                </a:solidFill>
                <a:latin typeface="Montserrat" panose="020B0604020202020204" charset="0"/>
              </a:rPr>
              <a:t>All applicants must be registered under the </a:t>
            </a:r>
            <a:r>
              <a:rPr lang="en-US" sz="1100" dirty="0" smtClean="0">
                <a:solidFill>
                  <a:schemeClr val="tx1"/>
                </a:solidFill>
                <a:latin typeface="Montserrat" panose="020B0604020202020204" charset="0"/>
              </a:rPr>
              <a:t>System </a:t>
            </a:r>
            <a:r>
              <a:rPr lang="en-US" sz="1100" dirty="0">
                <a:solidFill>
                  <a:schemeClr val="tx1"/>
                </a:solidFill>
                <a:latin typeface="Montserrat" panose="020B0604020202020204" charset="0"/>
              </a:rPr>
              <a:t>for </a:t>
            </a:r>
            <a:r>
              <a:rPr lang="en-US" sz="1100" dirty="0" smtClean="0">
                <a:solidFill>
                  <a:schemeClr val="tx1"/>
                </a:solidFill>
                <a:latin typeface="Montserrat" panose="020B0604020202020204" charset="0"/>
              </a:rPr>
              <a:t>Award </a:t>
            </a:r>
            <a:r>
              <a:rPr lang="en-US" sz="1100" dirty="0">
                <a:solidFill>
                  <a:schemeClr val="tx1"/>
                </a:solidFill>
                <a:latin typeface="Montserrat" panose="020B0604020202020204" charset="0"/>
              </a:rPr>
              <a:t>M</a:t>
            </a:r>
            <a:r>
              <a:rPr lang="en-US" sz="1100" dirty="0" smtClean="0">
                <a:solidFill>
                  <a:schemeClr val="tx1"/>
                </a:solidFill>
                <a:latin typeface="Montserrat" panose="020B0604020202020204" charset="0"/>
              </a:rPr>
              <a:t>anagement </a:t>
            </a:r>
            <a:r>
              <a:rPr lang="en-US" sz="1100" dirty="0">
                <a:solidFill>
                  <a:schemeClr val="tx1"/>
                </a:solidFill>
                <a:latin typeface="Montserrat" panose="020B0604020202020204" charset="0"/>
              </a:rPr>
              <a:t>to do business with the U.S. </a:t>
            </a:r>
            <a:r>
              <a:rPr lang="en-US" sz="1100" dirty="0" smtClean="0">
                <a:solidFill>
                  <a:schemeClr val="tx1"/>
                </a:solidFill>
                <a:latin typeface="Montserrat" panose="020B0604020202020204" charset="0"/>
              </a:rPr>
              <a:t>government/accept federal grant funds.</a:t>
            </a:r>
          </a:p>
          <a:p>
            <a:pPr marL="0" indent="0"/>
            <a:endParaRPr lang="en-US" sz="1100" dirty="0">
              <a:solidFill>
                <a:schemeClr val="tx1"/>
              </a:solidFill>
              <a:latin typeface="Montserrat" panose="020B0604020202020204" charset="0"/>
            </a:endParaRPr>
          </a:p>
          <a:p>
            <a:pPr marL="0" indent="0"/>
            <a:r>
              <a:rPr lang="en-US" sz="1100" dirty="0" smtClean="0">
                <a:solidFill>
                  <a:schemeClr val="tx1"/>
                </a:solidFill>
                <a:latin typeface="Montserrat" panose="020B0604020202020204" charset="0"/>
              </a:rPr>
              <a:t> </a:t>
            </a:r>
            <a:r>
              <a:rPr lang="en-US" sz="1100" dirty="0">
                <a:solidFill>
                  <a:schemeClr val="tx1"/>
                </a:solidFill>
                <a:latin typeface="Montserrat" panose="020B0604020202020204" charset="0"/>
              </a:rPr>
              <a:t>Please </a:t>
            </a:r>
            <a:r>
              <a:rPr lang="en-US" sz="1100" dirty="0" smtClean="0">
                <a:solidFill>
                  <a:schemeClr val="tx1"/>
                </a:solidFill>
                <a:latin typeface="Montserrat" panose="020B0604020202020204" charset="0"/>
              </a:rPr>
              <a:t>visit www.SAM.gov </a:t>
            </a:r>
            <a:r>
              <a:rPr lang="en-US" sz="1100" dirty="0">
                <a:solidFill>
                  <a:schemeClr val="tx1"/>
                </a:solidFill>
                <a:latin typeface="Montserrat" panose="020B0604020202020204" charset="0"/>
              </a:rPr>
              <a:t>to </a:t>
            </a:r>
            <a:r>
              <a:rPr lang="en-US" sz="1100" dirty="0" smtClean="0">
                <a:solidFill>
                  <a:schemeClr val="tx1"/>
                </a:solidFill>
                <a:latin typeface="Montserrat" panose="020B0604020202020204" charset="0"/>
              </a:rPr>
              <a:t>register.  </a:t>
            </a:r>
            <a:endParaRPr lang="en-US" sz="1100" dirty="0">
              <a:solidFill>
                <a:schemeClr val="tx1"/>
              </a:solidFill>
              <a:latin typeface="Montserrat" panose="020B0604020202020204" charset="0"/>
            </a:endParaRPr>
          </a:p>
          <a:p>
            <a:pPr marL="0" lvl="0" indent="0" algn="ctr" rtl="0">
              <a:spcBef>
                <a:spcPts val="0"/>
              </a:spcBef>
              <a:spcAft>
                <a:spcPts val="0"/>
              </a:spcAft>
              <a:buNone/>
            </a:pPr>
            <a:endParaRPr dirty="0"/>
          </a:p>
        </p:txBody>
      </p:sp>
      <p:sp>
        <p:nvSpPr>
          <p:cNvPr id="271" name="Google Shape;271;p34"/>
          <p:cNvSpPr txBox="1">
            <a:spLocks noGrp="1"/>
          </p:cNvSpPr>
          <p:nvPr>
            <p:ph type="title" idx="5"/>
          </p:nvPr>
        </p:nvSpPr>
        <p:spPr>
          <a:xfrm>
            <a:off x="6165321" y="2052899"/>
            <a:ext cx="1938000" cy="62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tx1"/>
                </a:solidFill>
              </a:rPr>
              <a:t>DUNS #</a:t>
            </a:r>
            <a:br>
              <a:rPr lang="en" dirty="0" smtClean="0">
                <a:solidFill>
                  <a:schemeClr val="tx1"/>
                </a:solidFill>
              </a:rPr>
            </a:br>
            <a:endParaRPr dirty="0">
              <a:solidFill>
                <a:schemeClr val="tx1"/>
              </a:solidFill>
            </a:endParaRPr>
          </a:p>
        </p:txBody>
      </p:sp>
      <p:sp>
        <p:nvSpPr>
          <p:cNvPr id="272" name="Google Shape;272;p34"/>
          <p:cNvSpPr txBox="1">
            <a:spLocks noGrp="1"/>
          </p:cNvSpPr>
          <p:nvPr>
            <p:ph type="subTitle" idx="6"/>
          </p:nvPr>
        </p:nvSpPr>
        <p:spPr>
          <a:xfrm>
            <a:off x="5836085" y="2421276"/>
            <a:ext cx="2596472" cy="1789631"/>
          </a:xfrm>
          <a:prstGeom prst="rect">
            <a:avLst/>
          </a:prstGeom>
        </p:spPr>
        <p:txBody>
          <a:bodyPr spcFirstLastPara="1" wrap="square" lIns="91425" tIns="91425" rIns="91425" bIns="91425" anchor="t" anchorCtr="0">
            <a:noAutofit/>
          </a:bodyPr>
          <a:lstStyle/>
          <a:p>
            <a:pPr marL="0" indent="0"/>
            <a:r>
              <a:rPr lang="en-US" sz="1100" dirty="0">
                <a:solidFill>
                  <a:schemeClr val="tx1"/>
                </a:solidFill>
                <a:latin typeface="Montserrat" panose="020B0604020202020204" charset="0"/>
              </a:rPr>
              <a:t>All Applicants must have a </a:t>
            </a:r>
            <a:r>
              <a:rPr lang="en-US" sz="1100" dirty="0" smtClean="0">
                <a:solidFill>
                  <a:schemeClr val="tx1"/>
                </a:solidFill>
                <a:latin typeface="Montserrat" panose="020B0604020202020204" charset="0"/>
              </a:rPr>
              <a:t>Data Universal Numbering System (DUNS) assignment.</a:t>
            </a:r>
            <a:endParaRPr lang="en-US" sz="1100" dirty="0">
              <a:solidFill>
                <a:schemeClr val="tx1"/>
              </a:solidFill>
              <a:latin typeface="Montserrat" panose="020B0604020202020204" charset="0"/>
            </a:endParaRPr>
          </a:p>
          <a:p>
            <a:pPr marL="0" indent="0"/>
            <a:r>
              <a:rPr lang="en-US" sz="1100" dirty="0" smtClean="0">
                <a:solidFill>
                  <a:schemeClr val="tx1"/>
                </a:solidFill>
                <a:latin typeface="Montserrat" panose="020B0604020202020204" charset="0"/>
              </a:rPr>
              <a:t>Please </a:t>
            </a:r>
            <a:r>
              <a:rPr lang="en-US" sz="1100" dirty="0">
                <a:solidFill>
                  <a:schemeClr val="tx1"/>
                </a:solidFill>
                <a:latin typeface="Montserrat" panose="020B0604020202020204" charset="0"/>
              </a:rPr>
              <a:t>visit: </a:t>
            </a:r>
            <a:r>
              <a:rPr lang="en-US" sz="1100" b="1" dirty="0">
                <a:solidFill>
                  <a:schemeClr val="tx1"/>
                </a:solidFill>
                <a:latin typeface="Montserrat" panose="020B0604020202020204" charset="0"/>
              </a:rPr>
              <a:t>https://fedgov.dnb.com/webform/ </a:t>
            </a:r>
            <a:r>
              <a:rPr lang="en-US" sz="1100" dirty="0">
                <a:solidFill>
                  <a:schemeClr val="tx1"/>
                </a:solidFill>
                <a:latin typeface="Montserrat" panose="020B0604020202020204" charset="0"/>
              </a:rPr>
              <a:t>to </a:t>
            </a:r>
            <a:r>
              <a:rPr lang="en-US" sz="1100" dirty="0" smtClean="0">
                <a:solidFill>
                  <a:schemeClr val="tx1"/>
                </a:solidFill>
                <a:latin typeface="Montserrat" panose="020B0604020202020204" charset="0"/>
              </a:rPr>
              <a:t>locate </a:t>
            </a:r>
            <a:r>
              <a:rPr lang="en-US" sz="1100" dirty="0">
                <a:solidFill>
                  <a:schemeClr val="tx1"/>
                </a:solidFill>
                <a:latin typeface="Montserrat" panose="020B0604020202020204" charset="0"/>
              </a:rPr>
              <a:t>or receive your DUNS </a:t>
            </a:r>
            <a:r>
              <a:rPr lang="en-US" sz="1100" dirty="0" smtClean="0">
                <a:solidFill>
                  <a:schemeClr val="tx1"/>
                </a:solidFill>
                <a:latin typeface="Montserrat" panose="020B0604020202020204" charset="0"/>
              </a:rPr>
              <a:t>number. </a:t>
            </a:r>
            <a:endParaRPr lang="en-US" sz="1100" dirty="0">
              <a:solidFill>
                <a:schemeClr val="tx1"/>
              </a:solidFill>
              <a:latin typeface="Montserrat" panose="020B0604020202020204" charset="0"/>
            </a:endParaRPr>
          </a:p>
          <a:p>
            <a:pPr marL="0" lvl="0" indent="0" algn="ctr" rtl="0">
              <a:spcBef>
                <a:spcPts val="0"/>
              </a:spcBef>
              <a:spcAft>
                <a:spcPts val="0"/>
              </a:spcAft>
              <a:buNone/>
            </a:pPr>
            <a:endParaRPr dirty="0"/>
          </a:p>
        </p:txBody>
      </p:sp>
      <p:sp>
        <p:nvSpPr>
          <p:cNvPr id="273" name="Google Shape;273;p34"/>
          <p:cNvSpPr/>
          <p:nvPr/>
        </p:nvSpPr>
        <p:spPr>
          <a:xfrm>
            <a:off x="1053237" y="1257899"/>
            <a:ext cx="795000" cy="7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3835865" y="1320014"/>
            <a:ext cx="795000" cy="7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736821" y="1277858"/>
            <a:ext cx="795000" cy="7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7396;p70"/>
          <p:cNvGrpSpPr/>
          <p:nvPr/>
        </p:nvGrpSpPr>
        <p:grpSpPr>
          <a:xfrm>
            <a:off x="1311589" y="1449590"/>
            <a:ext cx="278296" cy="339253"/>
            <a:chOff x="3907325" y="2620775"/>
            <a:chExt cx="395250" cy="481825"/>
          </a:xfrm>
          <a:solidFill>
            <a:schemeClr val="bg1"/>
          </a:solidFill>
        </p:grpSpPr>
        <p:sp>
          <p:nvSpPr>
            <p:cNvPr id="28" name="Google Shape;7397;p70"/>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 name="Google Shape;7398;p70"/>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7399;p70"/>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 name="Google Shape;7400;p70"/>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2" name="Google Shape;7401;p70"/>
          <p:cNvGrpSpPr/>
          <p:nvPr/>
        </p:nvGrpSpPr>
        <p:grpSpPr>
          <a:xfrm>
            <a:off x="4072394" y="1503145"/>
            <a:ext cx="339253" cy="318042"/>
            <a:chOff x="4456875" y="2635825"/>
            <a:chExt cx="481825" cy="451700"/>
          </a:xfrm>
          <a:solidFill>
            <a:schemeClr val="bg1"/>
          </a:solidFill>
        </p:grpSpPr>
        <p:sp>
          <p:nvSpPr>
            <p:cNvPr id="33" name="Google Shape;7402;p70"/>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7403;p70"/>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7404;p70"/>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6" name="Google Shape;7405;p70"/>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 name="Google Shape;7406;p70"/>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7407;p70"/>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9" name="Google Shape;7367;p70"/>
          <p:cNvGrpSpPr/>
          <p:nvPr/>
        </p:nvGrpSpPr>
        <p:grpSpPr>
          <a:xfrm>
            <a:off x="6967880" y="1503145"/>
            <a:ext cx="332881" cy="332881"/>
            <a:chOff x="6239925" y="2032450"/>
            <a:chExt cx="472775" cy="472775"/>
          </a:xfrm>
          <a:solidFill>
            <a:schemeClr val="bg1"/>
          </a:solidFill>
        </p:grpSpPr>
        <p:sp>
          <p:nvSpPr>
            <p:cNvPr id="40" name="Google Shape;7368;p70"/>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 name="Google Shape;7369;p70"/>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 name="Google Shape;7573;p70"/>
          <p:cNvGrpSpPr/>
          <p:nvPr/>
        </p:nvGrpSpPr>
        <p:grpSpPr>
          <a:xfrm>
            <a:off x="2963992" y="4322826"/>
            <a:ext cx="339253" cy="339253"/>
            <a:chOff x="3271200" y="4992125"/>
            <a:chExt cx="481825" cy="481825"/>
          </a:xfrm>
          <a:solidFill>
            <a:srgbClr val="92D050"/>
          </a:solidFill>
        </p:grpSpPr>
        <p:sp>
          <p:nvSpPr>
            <p:cNvPr id="43" name="Google Shape;7574;p70"/>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4" name="Google Shape;7575;p70"/>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 name="Google Shape;7576;p70"/>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 name="TextBox 1"/>
          <p:cNvSpPr txBox="1"/>
          <p:nvPr/>
        </p:nvSpPr>
        <p:spPr>
          <a:xfrm>
            <a:off x="3303245" y="4277010"/>
            <a:ext cx="4800076" cy="430887"/>
          </a:xfrm>
          <a:prstGeom prst="rect">
            <a:avLst/>
          </a:prstGeom>
          <a:noFill/>
        </p:spPr>
        <p:txBody>
          <a:bodyPr wrap="square" rtlCol="0">
            <a:spAutoFit/>
          </a:bodyPr>
          <a:lstStyle/>
          <a:p>
            <a:r>
              <a:rPr lang="en-US" sz="1100" b="1" dirty="0" smtClean="0">
                <a:latin typeface="Montserrat" panose="020B0604020202020204" charset="0"/>
              </a:rPr>
              <a:t>Please note: </a:t>
            </a:r>
            <a:r>
              <a:rPr lang="en-US" sz="1100" dirty="0" smtClean="0">
                <a:latin typeface="Montserrat" panose="020B0604020202020204" charset="0"/>
              </a:rPr>
              <a:t>A preliminary eligibility checklist is the first step of the application. </a:t>
            </a:r>
            <a:endParaRPr lang="en-US" sz="1100" dirty="0">
              <a:latin typeface="Montserrat" panose="020B060402020202020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7757" y="611514"/>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2"/>
          <p:cNvSpPr txBox="1">
            <a:spLocks noGrp="1"/>
          </p:cNvSpPr>
          <p:nvPr>
            <p:ph type="title"/>
          </p:nvPr>
        </p:nvSpPr>
        <p:spPr>
          <a:xfrm>
            <a:off x="-176263" y="274644"/>
            <a:ext cx="811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smtClean="0">
                <a:solidFill>
                  <a:schemeClr val="tx1"/>
                </a:solidFill>
              </a:rPr>
              <a:t>     General Information</a:t>
            </a:r>
            <a:endParaRPr sz="2800" dirty="0">
              <a:solidFill>
                <a:schemeClr val="tx1"/>
              </a:solidFill>
            </a:endParaRPr>
          </a:p>
        </p:txBody>
      </p:sp>
      <p:sp>
        <p:nvSpPr>
          <p:cNvPr id="733" name="Google Shape;733;p42"/>
          <p:cNvSpPr txBox="1">
            <a:spLocks noGrp="1"/>
          </p:cNvSpPr>
          <p:nvPr>
            <p:ph type="subTitle" idx="1"/>
          </p:nvPr>
        </p:nvSpPr>
        <p:spPr>
          <a:xfrm>
            <a:off x="234442" y="847344"/>
            <a:ext cx="4228916" cy="38604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1" dirty="0" smtClean="0"/>
          </a:p>
          <a:p>
            <a:pPr marL="0" lvl="0" indent="0" algn="l" rtl="0">
              <a:spcBef>
                <a:spcPts val="0"/>
              </a:spcBef>
              <a:spcAft>
                <a:spcPts val="0"/>
              </a:spcAft>
              <a:buNone/>
            </a:pPr>
            <a:endParaRPr lang="en-US" sz="1100" b="1" dirty="0"/>
          </a:p>
          <a:p>
            <a:pPr marL="0" lvl="0" indent="0" algn="l" rtl="0">
              <a:spcBef>
                <a:spcPts val="0"/>
              </a:spcBef>
              <a:spcAft>
                <a:spcPts val="0"/>
              </a:spcAft>
              <a:buNone/>
            </a:pPr>
            <a:endParaRPr lang="en-US" sz="1200" b="1" dirty="0" smtClean="0"/>
          </a:p>
          <a:p>
            <a:pPr marL="0" lvl="0" indent="0" algn="l" rtl="0">
              <a:spcBef>
                <a:spcPts val="0"/>
              </a:spcBef>
              <a:spcAft>
                <a:spcPts val="0"/>
              </a:spcAft>
              <a:buNone/>
            </a:pPr>
            <a:r>
              <a:rPr lang="en-US" sz="1200" b="1" dirty="0" smtClean="0"/>
              <a:t>Application Submission </a:t>
            </a:r>
          </a:p>
          <a:p>
            <a:pPr marL="0" lvl="0" indent="0" algn="l" rtl="0">
              <a:spcBef>
                <a:spcPts val="0"/>
              </a:spcBef>
              <a:spcAft>
                <a:spcPts val="0"/>
              </a:spcAft>
              <a:buNone/>
            </a:pPr>
            <a:r>
              <a:rPr lang="en-US" sz="1100" dirty="0" smtClean="0"/>
              <a:t>Applications are due by 11:59pm on February 5</a:t>
            </a:r>
            <a:r>
              <a:rPr lang="en-US" sz="1100" baseline="30000" dirty="0" smtClean="0"/>
              <a:t>th</a:t>
            </a:r>
            <a:r>
              <a:rPr lang="en-US" sz="1100" dirty="0" smtClean="0"/>
              <a:t> 2021, without EXCEPTION. Incomplete applications will not be considered. </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200" b="1" dirty="0" smtClean="0"/>
              <a:t>Approval </a:t>
            </a:r>
          </a:p>
          <a:p>
            <a:pPr marL="0" lvl="0" indent="0" algn="l" rtl="0">
              <a:spcBef>
                <a:spcPts val="0"/>
              </a:spcBef>
              <a:spcAft>
                <a:spcPts val="0"/>
              </a:spcAft>
              <a:buNone/>
            </a:pPr>
            <a:r>
              <a:rPr lang="en-US" sz="1100" dirty="0"/>
              <a:t>A</a:t>
            </a:r>
            <a:r>
              <a:rPr lang="en-US" sz="1100" dirty="0" smtClean="0"/>
              <a:t>pplicants will be notified via mail/email of approval or denial of the grant application (within approximately 5-7 weeks). </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200" b="1" dirty="0" smtClean="0"/>
              <a:t>Written Agreements </a:t>
            </a:r>
          </a:p>
          <a:p>
            <a:pPr marL="0" lvl="0" indent="0" algn="l" rtl="0">
              <a:spcBef>
                <a:spcPts val="0"/>
              </a:spcBef>
              <a:spcAft>
                <a:spcPts val="0"/>
              </a:spcAft>
              <a:buNone/>
            </a:pPr>
            <a:r>
              <a:rPr lang="en-US" sz="1100" dirty="0" smtClean="0"/>
              <a:t>After/if an applicant receives a notification of approval, securing a written agreement/notice to proceed requires, on average, an additional 30 days. </a:t>
            </a:r>
          </a:p>
          <a:p>
            <a:pPr marL="0" lvl="0" indent="0" algn="l" rtl="0">
              <a:spcBef>
                <a:spcPts val="0"/>
              </a:spcBef>
              <a:spcAft>
                <a:spcPts val="0"/>
              </a:spcAft>
              <a:buNone/>
            </a:pPr>
            <a:endParaRPr lang="en-US" sz="1100" dirty="0"/>
          </a:p>
          <a:p>
            <a:pPr marL="0" lvl="0" indent="0" algn="l" rtl="0">
              <a:spcBef>
                <a:spcPts val="0"/>
              </a:spcBef>
              <a:spcAft>
                <a:spcPts val="0"/>
              </a:spcAft>
              <a:buNone/>
            </a:pPr>
            <a:endParaRPr lang="en-US" sz="1200"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sz="1200" dirty="0"/>
          </a:p>
        </p:txBody>
      </p:sp>
      <p:sp>
        <p:nvSpPr>
          <p:cNvPr id="735" name="Google Shape;735;p42"/>
          <p:cNvSpPr txBox="1">
            <a:spLocks noGrp="1"/>
          </p:cNvSpPr>
          <p:nvPr>
            <p:ph type="subTitle" idx="4"/>
          </p:nvPr>
        </p:nvSpPr>
        <p:spPr>
          <a:xfrm>
            <a:off x="4463358" y="2670733"/>
            <a:ext cx="4680642" cy="20370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smtClean="0"/>
              <a:t>Post-Award Technical Assistance</a:t>
            </a:r>
          </a:p>
          <a:p>
            <a:pPr marL="0" lvl="0" indent="0" algn="l" rtl="0">
              <a:spcBef>
                <a:spcPts val="0"/>
              </a:spcBef>
              <a:spcAft>
                <a:spcPts val="0"/>
              </a:spcAft>
              <a:buNone/>
            </a:pPr>
            <a:r>
              <a:rPr lang="en-US" sz="1100" dirty="0" smtClean="0"/>
              <a:t>Guided review of project lifecycle, Neighborly software training, on-site visits, and desk monitoring. </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200" b="1" dirty="0" smtClean="0">
                <a:latin typeface="Montserrat" panose="020B0604020202020204" charset="0"/>
              </a:rPr>
              <a:t>Grant Reimbursement </a:t>
            </a:r>
            <a:r>
              <a:rPr lang="en-US" sz="1200" b="1" dirty="0">
                <a:latin typeface="Montserrat" panose="020B0604020202020204" charset="0"/>
              </a:rPr>
              <a:t>R</a:t>
            </a:r>
            <a:r>
              <a:rPr lang="en-US" sz="1200" b="1" dirty="0" smtClean="0">
                <a:latin typeface="Montserrat" panose="020B0604020202020204" charset="0"/>
              </a:rPr>
              <a:t>equests</a:t>
            </a:r>
          </a:p>
          <a:p>
            <a:pPr marL="0" indent="0" algn="l"/>
            <a:r>
              <a:rPr lang="en-US" sz="1100" dirty="0">
                <a:solidFill>
                  <a:schemeClr val="tx1"/>
                </a:solidFill>
                <a:latin typeface="Montserrat" panose="020B0604020202020204" charset="0"/>
              </a:rPr>
              <a:t>After </a:t>
            </a:r>
            <a:r>
              <a:rPr lang="en-US" sz="1100" dirty="0" smtClean="0">
                <a:solidFill>
                  <a:schemeClr val="tx1"/>
                </a:solidFill>
                <a:latin typeface="Montserrat" panose="020B0604020202020204" charset="0"/>
              </a:rPr>
              <a:t>receiving an executed agreement, </a:t>
            </a:r>
            <a:r>
              <a:rPr lang="en-US" sz="1100" dirty="0" err="1">
                <a:solidFill>
                  <a:schemeClr val="tx1"/>
                </a:solidFill>
                <a:latin typeface="Montserrat" panose="020B0604020202020204" charset="0"/>
              </a:rPr>
              <a:t>subrecipients</a:t>
            </a:r>
            <a:r>
              <a:rPr lang="en-US" sz="1100" dirty="0">
                <a:solidFill>
                  <a:schemeClr val="tx1"/>
                </a:solidFill>
                <a:latin typeface="Montserrat" panose="020B0604020202020204" charset="0"/>
              </a:rPr>
              <a:t> may begin submitting requests for reimbursement for eligible costs. It is important to note that </a:t>
            </a:r>
            <a:r>
              <a:rPr lang="en-US" sz="1100" dirty="0" smtClean="0">
                <a:solidFill>
                  <a:schemeClr val="tx1"/>
                </a:solidFill>
                <a:latin typeface="Montserrat" panose="020B0604020202020204" charset="0"/>
              </a:rPr>
              <a:t>requests </a:t>
            </a:r>
            <a:r>
              <a:rPr lang="en-US" sz="1100" dirty="0">
                <a:solidFill>
                  <a:schemeClr val="tx1"/>
                </a:solidFill>
                <a:latin typeface="Montserrat" panose="020B0604020202020204" charset="0"/>
              </a:rPr>
              <a:t>can be back dated as </a:t>
            </a:r>
            <a:r>
              <a:rPr lang="en-US" sz="1100" dirty="0" smtClean="0">
                <a:solidFill>
                  <a:schemeClr val="tx1"/>
                </a:solidFill>
                <a:latin typeface="Montserrat" panose="020B0604020202020204" charset="0"/>
              </a:rPr>
              <a:t>far back as January </a:t>
            </a:r>
            <a:r>
              <a:rPr lang="en-US" sz="1100" dirty="0">
                <a:solidFill>
                  <a:schemeClr val="tx1"/>
                </a:solidFill>
                <a:latin typeface="Montserrat" panose="020B0604020202020204" charset="0"/>
              </a:rPr>
              <a:t>21</a:t>
            </a:r>
            <a:r>
              <a:rPr lang="en-US" sz="1100" baseline="30000" dirty="0">
                <a:solidFill>
                  <a:schemeClr val="tx1"/>
                </a:solidFill>
                <a:latin typeface="Montserrat" panose="020B0604020202020204" charset="0"/>
              </a:rPr>
              <a:t>st</a:t>
            </a:r>
            <a:r>
              <a:rPr lang="en-US" sz="1100" dirty="0">
                <a:solidFill>
                  <a:schemeClr val="tx1"/>
                </a:solidFill>
                <a:latin typeface="Montserrat" panose="020B0604020202020204" charset="0"/>
              </a:rPr>
              <a:t> </a:t>
            </a:r>
            <a:r>
              <a:rPr lang="en-US" sz="1100" dirty="0" smtClean="0">
                <a:solidFill>
                  <a:schemeClr val="tx1"/>
                </a:solidFill>
                <a:latin typeface="Montserrat" panose="020B0604020202020204" charset="0"/>
              </a:rPr>
              <a:t>2020, for </a:t>
            </a:r>
            <a:r>
              <a:rPr lang="en-US" sz="1100" b="1" u="sng" dirty="0">
                <a:solidFill>
                  <a:schemeClr val="tx1"/>
                </a:solidFill>
                <a:latin typeface="Montserrat" panose="020B0604020202020204" charset="0"/>
              </a:rPr>
              <a:t>documentable </a:t>
            </a:r>
            <a:r>
              <a:rPr lang="en-US" sz="1100" b="1" u="sng" dirty="0" smtClean="0">
                <a:solidFill>
                  <a:schemeClr val="tx1"/>
                </a:solidFill>
                <a:latin typeface="Montserrat" panose="020B0604020202020204" charset="0"/>
              </a:rPr>
              <a:t>coronavirus- </a:t>
            </a:r>
            <a:r>
              <a:rPr lang="en-US" sz="1100" b="1" u="sng" dirty="0">
                <a:solidFill>
                  <a:schemeClr val="tx1"/>
                </a:solidFill>
                <a:latin typeface="Montserrat" panose="020B0604020202020204" charset="0"/>
              </a:rPr>
              <a:t>related and </a:t>
            </a:r>
            <a:r>
              <a:rPr lang="en-US" sz="1100" b="1" u="sng" dirty="0" smtClean="0">
                <a:solidFill>
                  <a:schemeClr val="tx1"/>
                </a:solidFill>
                <a:latin typeface="Montserrat" panose="020B0604020202020204" charset="0"/>
              </a:rPr>
              <a:t>activities, </a:t>
            </a:r>
            <a:r>
              <a:rPr lang="en-US" sz="1100" b="1" u="sng" dirty="0">
                <a:solidFill>
                  <a:schemeClr val="tx1"/>
                </a:solidFill>
                <a:latin typeface="Montserrat" panose="020B0604020202020204" charset="0"/>
              </a:rPr>
              <a:t>only. </a:t>
            </a:r>
          </a:p>
          <a:p>
            <a:pPr marL="0" lvl="0" indent="0" algn="l" rtl="0">
              <a:spcBef>
                <a:spcPts val="0"/>
              </a:spcBef>
              <a:spcAft>
                <a:spcPts val="0"/>
              </a:spcAft>
              <a:buNone/>
            </a:pPr>
            <a:endParaRPr lang="en-US" sz="1100" dirty="0" smtClean="0"/>
          </a:p>
        </p:txBody>
      </p:sp>
      <p:pic>
        <p:nvPicPr>
          <p:cNvPr id="736" name="Google Shape;736;p42"/>
          <p:cNvPicPr preferRelativeResize="0"/>
          <p:nvPr/>
        </p:nvPicPr>
        <p:blipFill>
          <a:blip r:embed="rId5">
            <a:extLst>
              <a:ext uri="{28A0092B-C50C-407E-A947-70E740481C1C}">
                <a14:useLocalDpi xmlns:a14="http://schemas.microsoft.com/office/drawing/2010/main" val="0"/>
              </a:ext>
            </a:extLst>
          </a:blip>
          <a:stretch>
            <a:fillRect/>
          </a:stretch>
        </p:blipFill>
        <p:spPr>
          <a:xfrm>
            <a:off x="5422986" y="-1"/>
            <a:ext cx="3721014" cy="250652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1770" y="4098201"/>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3326" y="235532"/>
            <a:ext cx="8111100" cy="572700"/>
          </a:xfrm>
        </p:spPr>
        <p:txBody>
          <a:bodyPr/>
          <a:lstStyle/>
          <a:p>
            <a:pPr algn="ctr"/>
            <a:r>
              <a:rPr lang="en-US" sz="3200" dirty="0" smtClean="0"/>
              <a:t>Thank You</a:t>
            </a:r>
            <a:endParaRPr lang="en-US" sz="3200" dirty="0"/>
          </a:p>
        </p:txBody>
      </p:sp>
      <p:sp>
        <p:nvSpPr>
          <p:cNvPr id="4" name="Rectangle 3"/>
          <p:cNvSpPr/>
          <p:nvPr/>
        </p:nvSpPr>
        <p:spPr>
          <a:xfrm>
            <a:off x="162962" y="356005"/>
            <a:ext cx="1720158" cy="1323439"/>
          </a:xfrm>
          <a:prstGeom prst="rect">
            <a:avLst/>
          </a:prstGeom>
        </p:spPr>
        <p:txBody>
          <a:bodyPr wrap="square">
            <a:spAutoFit/>
          </a:bodyPr>
          <a:lstStyle/>
          <a:p>
            <a:pPr lvl="0" defTabSz="457200">
              <a:buClrTx/>
              <a:defRPr/>
            </a:pPr>
            <a:r>
              <a:rPr lang="en-US" sz="1000" b="1" kern="1200" dirty="0">
                <a:solidFill>
                  <a:schemeClr val="accent6"/>
                </a:solidFill>
                <a:latin typeface="Montserrat" panose="020B0604020202020204" charset="0"/>
              </a:rPr>
              <a:t>Naomi Clark </a:t>
            </a:r>
          </a:p>
          <a:p>
            <a:pPr lvl="0" defTabSz="457200">
              <a:buClrTx/>
              <a:defRPr/>
            </a:pPr>
            <a:r>
              <a:rPr lang="en-US" sz="1000" kern="1200" dirty="0">
                <a:solidFill>
                  <a:schemeClr val="tx1"/>
                </a:solidFill>
                <a:latin typeface="Montserrat" panose="020B0604020202020204" charset="0"/>
              </a:rPr>
              <a:t>Compliance Analyst II </a:t>
            </a:r>
          </a:p>
          <a:p>
            <a:pPr lvl="0" defTabSz="457200">
              <a:buClrTx/>
              <a:defRPr/>
            </a:pPr>
            <a:r>
              <a:rPr lang="en-US" sz="1000" kern="1200" dirty="0">
                <a:solidFill>
                  <a:schemeClr val="tx1"/>
                </a:solidFill>
                <a:latin typeface="Montserrat" panose="020B0604020202020204" charset="0"/>
              </a:rPr>
              <a:t>City of Colorado Springs </a:t>
            </a:r>
          </a:p>
          <a:p>
            <a:pPr lvl="0" defTabSz="457200">
              <a:buClrTx/>
              <a:defRPr/>
            </a:pPr>
            <a:r>
              <a:rPr lang="en-US" sz="1000" kern="1200" dirty="0">
                <a:solidFill>
                  <a:schemeClr val="tx1"/>
                </a:solidFill>
                <a:latin typeface="Montserrat" panose="020B0604020202020204" charset="0"/>
              </a:rPr>
              <a:t>Community Development Division</a:t>
            </a:r>
          </a:p>
          <a:p>
            <a:pPr lvl="0" defTabSz="457200">
              <a:buClrTx/>
              <a:defRPr/>
            </a:pPr>
            <a:r>
              <a:rPr lang="en-US" sz="1000" kern="1200" dirty="0">
                <a:solidFill>
                  <a:srgbClr val="0066FF"/>
                </a:solidFill>
                <a:latin typeface="Montserrat" panose="020B0604020202020204" charset="0"/>
                <a:hlinkClick r:id="rId5"/>
              </a:rPr>
              <a:t>naomi.clark@coloradosprings.gov</a:t>
            </a:r>
            <a:r>
              <a:rPr lang="en-US" sz="1000" kern="1200" dirty="0">
                <a:solidFill>
                  <a:prstClr val="black"/>
                </a:solidFill>
                <a:latin typeface="Montserrat" panose="020B0604020202020204" charset="0"/>
              </a:rPr>
              <a:t> </a:t>
            </a:r>
          </a:p>
          <a:p>
            <a:pPr lvl="0" defTabSz="457200">
              <a:buClrTx/>
              <a:defRPr/>
            </a:pPr>
            <a:r>
              <a:rPr lang="en-US" sz="1000" kern="1200" dirty="0">
                <a:solidFill>
                  <a:schemeClr val="accent5">
                    <a:lumMod val="75000"/>
                  </a:schemeClr>
                </a:solidFill>
                <a:latin typeface="Montserrat" panose="020B0604020202020204" charset="0"/>
              </a:rPr>
              <a:t>Office: 719-385-6609</a:t>
            </a:r>
          </a:p>
        </p:txBody>
      </p:sp>
      <p:sp>
        <p:nvSpPr>
          <p:cNvPr id="5" name="Rectangle 4"/>
          <p:cNvSpPr/>
          <p:nvPr/>
        </p:nvSpPr>
        <p:spPr>
          <a:xfrm>
            <a:off x="162962" y="1768464"/>
            <a:ext cx="1960075" cy="1477328"/>
          </a:xfrm>
          <a:prstGeom prst="rect">
            <a:avLst/>
          </a:prstGeom>
        </p:spPr>
        <p:txBody>
          <a:bodyPr wrap="square">
            <a:spAutoFit/>
          </a:bodyPr>
          <a:lstStyle/>
          <a:p>
            <a:pPr lvl="0" defTabSz="457200">
              <a:buClrTx/>
              <a:defRPr/>
            </a:pPr>
            <a:r>
              <a:rPr lang="en-US" sz="1000" b="1" kern="1200" dirty="0">
                <a:solidFill>
                  <a:schemeClr val="accent6"/>
                </a:solidFill>
                <a:latin typeface="Montserrat" panose="020B0604020202020204" charset="0"/>
              </a:rPr>
              <a:t>Rose Lyda </a:t>
            </a:r>
          </a:p>
          <a:p>
            <a:pPr lvl="0" defTabSz="457200">
              <a:buClrTx/>
              <a:defRPr/>
            </a:pPr>
            <a:r>
              <a:rPr lang="en-US" sz="1000" kern="1200" dirty="0" smtClean="0">
                <a:solidFill>
                  <a:schemeClr val="tx1"/>
                </a:solidFill>
                <a:latin typeface="Montserrat" panose="020B0604020202020204" charset="0"/>
              </a:rPr>
              <a:t>Senior Analyst: ESG &amp; CDBG Program Manager</a:t>
            </a:r>
            <a:endParaRPr lang="en-US" sz="1000" kern="1200" dirty="0">
              <a:solidFill>
                <a:schemeClr val="tx1"/>
              </a:solidFill>
              <a:latin typeface="Montserrat" panose="020B0604020202020204" charset="0"/>
            </a:endParaRPr>
          </a:p>
          <a:p>
            <a:pPr lvl="0" defTabSz="457200">
              <a:buClrTx/>
              <a:defRPr/>
            </a:pPr>
            <a:r>
              <a:rPr lang="en-US" sz="1000" kern="1200" dirty="0">
                <a:solidFill>
                  <a:schemeClr val="tx1"/>
                </a:solidFill>
                <a:latin typeface="Montserrat" panose="020B0604020202020204" charset="0"/>
              </a:rPr>
              <a:t>City of Colorado Springs</a:t>
            </a:r>
          </a:p>
          <a:p>
            <a:pPr lvl="0" defTabSz="457200">
              <a:buClrTx/>
              <a:defRPr/>
            </a:pPr>
            <a:r>
              <a:rPr lang="en-US" sz="1000" kern="1200" dirty="0">
                <a:solidFill>
                  <a:schemeClr val="tx1"/>
                </a:solidFill>
                <a:latin typeface="Montserrat" panose="020B0604020202020204" charset="0"/>
              </a:rPr>
              <a:t>Community Development Division</a:t>
            </a:r>
          </a:p>
          <a:p>
            <a:pPr lvl="0" defTabSz="457200">
              <a:buClrTx/>
              <a:defRPr/>
            </a:pPr>
            <a:r>
              <a:rPr lang="en-US" sz="1000" kern="1200" dirty="0">
                <a:solidFill>
                  <a:srgbClr val="0070C0"/>
                </a:solidFill>
                <a:latin typeface="Montserrat" panose="020B0604020202020204" charset="0"/>
                <a:hlinkClick r:id="rId6"/>
              </a:rPr>
              <a:t>rose.lyda@coloradosprings.gov</a:t>
            </a:r>
            <a:r>
              <a:rPr lang="en-US" sz="1000" kern="1200" dirty="0">
                <a:solidFill>
                  <a:srgbClr val="0070C0"/>
                </a:solidFill>
                <a:latin typeface="Montserrat" panose="020B0604020202020204" charset="0"/>
              </a:rPr>
              <a:t> </a:t>
            </a:r>
          </a:p>
          <a:p>
            <a:pPr lvl="0" defTabSz="457200">
              <a:buClrTx/>
              <a:defRPr/>
            </a:pPr>
            <a:r>
              <a:rPr lang="en-US" sz="1000" kern="1200" dirty="0">
                <a:solidFill>
                  <a:schemeClr val="accent5">
                    <a:lumMod val="75000"/>
                  </a:schemeClr>
                </a:solidFill>
                <a:latin typeface="Montserrat" panose="020B0604020202020204" charset="0"/>
              </a:rPr>
              <a:t>Office:719-385-5340</a:t>
            </a:r>
          </a:p>
        </p:txBody>
      </p:sp>
      <p:sp>
        <p:nvSpPr>
          <p:cNvPr id="6" name="Rectangle 5"/>
          <p:cNvSpPr/>
          <p:nvPr/>
        </p:nvSpPr>
        <p:spPr>
          <a:xfrm>
            <a:off x="162962" y="3334812"/>
            <a:ext cx="1670364" cy="1477328"/>
          </a:xfrm>
          <a:prstGeom prst="rect">
            <a:avLst/>
          </a:prstGeom>
        </p:spPr>
        <p:txBody>
          <a:bodyPr wrap="square">
            <a:spAutoFit/>
          </a:bodyPr>
          <a:lstStyle/>
          <a:p>
            <a:pPr lvl="0" defTabSz="457200">
              <a:buClrTx/>
              <a:defRPr/>
            </a:pPr>
            <a:r>
              <a:rPr lang="en-US" sz="1000" b="1" kern="1200" dirty="0">
                <a:solidFill>
                  <a:schemeClr val="accent6"/>
                </a:solidFill>
                <a:latin typeface="Montserrat" panose="020B0604020202020204" charset="0"/>
              </a:rPr>
              <a:t>Catherine Duarte </a:t>
            </a:r>
          </a:p>
          <a:p>
            <a:pPr lvl="0" defTabSz="457200">
              <a:buClrTx/>
              <a:defRPr/>
            </a:pPr>
            <a:r>
              <a:rPr lang="en-US" sz="1000" kern="1200" dirty="0">
                <a:solidFill>
                  <a:schemeClr val="tx1"/>
                </a:solidFill>
                <a:latin typeface="Montserrat" panose="020B0604020202020204" charset="0"/>
              </a:rPr>
              <a:t>Senior Analyst </a:t>
            </a:r>
          </a:p>
          <a:p>
            <a:pPr lvl="0" defTabSz="457200">
              <a:buClrTx/>
              <a:defRPr/>
            </a:pPr>
            <a:r>
              <a:rPr lang="en-US" sz="1000" kern="1200" dirty="0">
                <a:solidFill>
                  <a:schemeClr val="tx1"/>
                </a:solidFill>
                <a:latin typeface="Montserrat" panose="020B0604020202020204" charset="0"/>
              </a:rPr>
              <a:t>City of Colorado Springs</a:t>
            </a:r>
          </a:p>
          <a:p>
            <a:pPr lvl="0" defTabSz="457200">
              <a:buClrTx/>
              <a:defRPr/>
            </a:pPr>
            <a:r>
              <a:rPr lang="en-US" sz="1000" kern="1200" dirty="0">
                <a:solidFill>
                  <a:schemeClr val="tx1"/>
                </a:solidFill>
                <a:latin typeface="Montserrat" panose="020B0604020202020204" charset="0"/>
              </a:rPr>
              <a:t>Community Development Division</a:t>
            </a:r>
          </a:p>
          <a:p>
            <a:pPr lvl="0" defTabSz="457200">
              <a:buClrTx/>
              <a:defRPr/>
            </a:pPr>
            <a:r>
              <a:rPr lang="en-US" sz="1000" kern="1200" dirty="0">
                <a:solidFill>
                  <a:prstClr val="black"/>
                </a:solidFill>
                <a:latin typeface="Montserrat" panose="020B0604020202020204" charset="0"/>
                <a:hlinkClick r:id="rId7"/>
              </a:rPr>
              <a:t>catherine.duarte@coloradosprings.gov</a:t>
            </a:r>
            <a:r>
              <a:rPr lang="en-US" sz="1000" kern="1200" dirty="0">
                <a:solidFill>
                  <a:prstClr val="black"/>
                </a:solidFill>
                <a:latin typeface="Montserrat" panose="020B0604020202020204" charset="0"/>
              </a:rPr>
              <a:t> </a:t>
            </a:r>
          </a:p>
          <a:p>
            <a:pPr lvl="0" defTabSz="457200">
              <a:buClrTx/>
              <a:defRPr/>
            </a:pPr>
            <a:r>
              <a:rPr lang="en-US" sz="1000" kern="1200" dirty="0">
                <a:solidFill>
                  <a:schemeClr val="accent5">
                    <a:lumMod val="75000"/>
                  </a:schemeClr>
                </a:solidFill>
                <a:latin typeface="Montserrat" panose="020B0604020202020204" charset="0"/>
              </a:rPr>
              <a:t>Office: 719-385-6876 </a:t>
            </a:r>
          </a:p>
        </p:txBody>
      </p:sp>
      <p:pic>
        <p:nvPicPr>
          <p:cNvPr id="8" name="Google Shape;261;p33"/>
          <p:cNvPicPr preferRelativeResize="0"/>
          <p:nvPr/>
        </p:nvPicPr>
        <p:blipFill>
          <a:blip r:embed="rId8">
            <a:extLst>
              <a:ext uri="{28A0092B-C50C-407E-A947-70E740481C1C}">
                <a14:useLocalDpi xmlns:a14="http://schemas.microsoft.com/office/drawing/2010/main" val="0"/>
              </a:ext>
            </a:extLst>
          </a:blip>
          <a:stretch>
            <a:fillRect/>
          </a:stretch>
        </p:blipFill>
        <p:spPr>
          <a:xfrm>
            <a:off x="2886740" y="1145718"/>
            <a:ext cx="6257260" cy="3997782"/>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81940" y="198632"/>
            <a:ext cx="609600" cy="609600"/>
          </a:xfrm>
          <a:prstGeom prst="rect">
            <a:avLst/>
          </a:prstGeom>
        </p:spPr>
      </p:pic>
    </p:spTree>
    <p:extLst>
      <p:ext uri="{BB962C8B-B14F-4D97-AF65-F5344CB8AC3E}">
        <p14:creationId xmlns:p14="http://schemas.microsoft.com/office/powerpoint/2010/main" val="29100363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55"/>
          <p:cNvSpPr txBox="1">
            <a:spLocks noGrp="1"/>
          </p:cNvSpPr>
          <p:nvPr>
            <p:ph type="title"/>
          </p:nvPr>
        </p:nvSpPr>
        <p:spPr>
          <a:xfrm>
            <a:off x="705225" y="1918358"/>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Credits </a:t>
            </a:r>
            <a:endParaRPr dirty="0"/>
          </a:p>
        </p:txBody>
      </p:sp>
      <p:sp>
        <p:nvSpPr>
          <p:cNvPr id="973" name="Google Shape;973;p55"/>
          <p:cNvSpPr txBox="1"/>
          <p:nvPr/>
        </p:nvSpPr>
        <p:spPr>
          <a:xfrm>
            <a:off x="705225" y="3667250"/>
            <a:ext cx="3447300" cy="3570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a:solidFill>
                  <a:schemeClr val="lt1"/>
                </a:solidFill>
                <a:latin typeface="Montserrat"/>
                <a:ea typeface="Montserrat"/>
                <a:cs typeface="Montserrat"/>
                <a:sym typeface="Montserrat"/>
              </a:rPr>
              <a:t>Please keep this slide for attribution.</a:t>
            </a:r>
            <a:endParaRPr sz="1000" b="1">
              <a:solidFill>
                <a:schemeClr val="lt1"/>
              </a:solidFill>
              <a:latin typeface="Montserrat"/>
              <a:ea typeface="Montserrat"/>
              <a:cs typeface="Montserrat"/>
              <a:sym typeface="Montserrat"/>
            </a:endParaRPr>
          </a:p>
        </p:txBody>
      </p:sp>
      <p:pic>
        <p:nvPicPr>
          <p:cNvPr id="974" name="Google Shape;974;p55"/>
          <p:cNvPicPr preferRelativeResize="0"/>
          <p:nvPr/>
        </p:nvPicPr>
        <p:blipFill>
          <a:blip r:embed="rId3">
            <a:alphaModFix/>
          </a:blip>
          <a:stretch>
            <a:fillRect/>
          </a:stretch>
        </p:blipFill>
        <p:spPr>
          <a:xfrm>
            <a:off x="4435247" y="890525"/>
            <a:ext cx="4708746" cy="3362453"/>
          </a:xfrm>
          <a:prstGeom prst="rect">
            <a:avLst/>
          </a:prstGeom>
          <a:noFill/>
          <a:ln>
            <a:noFill/>
          </a:ln>
        </p:spPr>
      </p:pic>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9955" y="347393"/>
            <a:ext cx="8111100" cy="572700"/>
          </a:xfrm>
        </p:spPr>
        <p:txBody>
          <a:bodyPr/>
          <a:lstStyle/>
          <a:p>
            <a:r>
              <a:rPr lang="en-US" sz="2800" dirty="0" smtClean="0">
                <a:solidFill>
                  <a:schemeClr val="tx1"/>
                </a:solidFill>
              </a:rPr>
              <a:t>Introduction</a:t>
            </a:r>
            <a:r>
              <a:rPr lang="en-US" sz="2800" dirty="0" smtClean="0"/>
              <a:t> </a:t>
            </a:r>
            <a:endParaRPr lang="en-US" sz="2800" dirty="0"/>
          </a:p>
        </p:txBody>
      </p:sp>
      <p:sp>
        <p:nvSpPr>
          <p:cNvPr id="5" name="TextBox 4"/>
          <p:cNvSpPr txBox="1"/>
          <p:nvPr/>
        </p:nvSpPr>
        <p:spPr>
          <a:xfrm>
            <a:off x="153909" y="920093"/>
            <a:ext cx="3956364" cy="2123658"/>
          </a:xfrm>
          <a:prstGeom prst="rect">
            <a:avLst/>
          </a:prstGeom>
          <a:noFill/>
        </p:spPr>
        <p:txBody>
          <a:bodyPr wrap="square" rtlCol="0">
            <a:spAutoFit/>
          </a:bodyPr>
          <a:lstStyle/>
          <a:p>
            <a:r>
              <a:rPr lang="en-US" sz="1100" dirty="0" smtClean="0">
                <a:solidFill>
                  <a:schemeClr val="tx1"/>
                </a:solidFill>
                <a:latin typeface="Montserrat" panose="020B0604020202020204" charset="0"/>
                <a:ea typeface="Cambria Math" panose="02040503050406030204" pitchFamily="18" charset="0"/>
              </a:rPr>
              <a:t>The </a:t>
            </a:r>
            <a:r>
              <a:rPr lang="en-US" sz="1100" dirty="0">
                <a:solidFill>
                  <a:schemeClr val="tx1"/>
                </a:solidFill>
                <a:latin typeface="Montserrat" panose="020B0604020202020204" charset="0"/>
                <a:ea typeface="Cambria Math" panose="02040503050406030204" pitchFamily="18" charset="0"/>
              </a:rPr>
              <a:t>CARES Act made $12 billion available to the U.S. Department of Housing and Urban Development. </a:t>
            </a:r>
            <a:r>
              <a:rPr lang="en-US" sz="1100" dirty="0" smtClean="0">
                <a:solidFill>
                  <a:schemeClr val="tx1"/>
                </a:solidFill>
                <a:latin typeface="Montserrat" panose="020B0604020202020204" charset="0"/>
                <a:ea typeface="Cambria Math" panose="02040503050406030204" pitchFamily="18" charset="0"/>
              </a:rPr>
              <a:t>The </a:t>
            </a:r>
            <a:r>
              <a:rPr lang="en-US" sz="1100" dirty="0">
                <a:solidFill>
                  <a:schemeClr val="tx1"/>
                </a:solidFill>
                <a:latin typeface="Montserrat" panose="020B0604020202020204" charset="0"/>
                <a:ea typeface="Cambria Math" panose="02040503050406030204" pitchFamily="18" charset="0"/>
              </a:rPr>
              <a:t>first phase of CARES Act funding made available to all formula grantees $</a:t>
            </a:r>
            <a:r>
              <a:rPr lang="en-US" sz="1100" dirty="0" smtClean="0">
                <a:solidFill>
                  <a:schemeClr val="tx1"/>
                </a:solidFill>
                <a:latin typeface="Montserrat" panose="020B0604020202020204" charset="0"/>
                <a:ea typeface="Cambria Math" panose="02040503050406030204" pitchFamily="18" charset="0"/>
              </a:rPr>
              <a:t>5 </a:t>
            </a:r>
            <a:r>
              <a:rPr lang="en-US" sz="1100" dirty="0">
                <a:solidFill>
                  <a:schemeClr val="tx1"/>
                </a:solidFill>
                <a:latin typeface="Montserrat" panose="020B0604020202020204" charset="0"/>
                <a:ea typeface="Cambria Math" panose="02040503050406030204" pitchFamily="18" charset="0"/>
              </a:rPr>
              <a:t>billion </a:t>
            </a:r>
            <a:r>
              <a:rPr lang="en-US" sz="1100" dirty="0" smtClean="0">
                <a:solidFill>
                  <a:schemeClr val="tx1"/>
                </a:solidFill>
                <a:latin typeface="Montserrat" panose="020B0604020202020204" charset="0"/>
                <a:ea typeface="Cambria Math" panose="02040503050406030204" pitchFamily="18" charset="0"/>
              </a:rPr>
              <a:t>through Community </a:t>
            </a:r>
            <a:r>
              <a:rPr lang="en-US" sz="1100" dirty="0">
                <a:solidFill>
                  <a:schemeClr val="tx1"/>
                </a:solidFill>
                <a:latin typeface="Montserrat" panose="020B0604020202020204" charset="0"/>
                <a:ea typeface="Cambria Math" panose="02040503050406030204" pitchFamily="18" charset="0"/>
              </a:rPr>
              <a:t>Development Block </a:t>
            </a:r>
            <a:r>
              <a:rPr lang="en-US" sz="1100" dirty="0" smtClean="0">
                <a:solidFill>
                  <a:schemeClr val="tx1"/>
                </a:solidFill>
                <a:latin typeface="Montserrat" panose="020B0604020202020204" charset="0"/>
                <a:ea typeface="Cambria Math" panose="02040503050406030204" pitchFamily="18" charset="0"/>
              </a:rPr>
              <a:t>Grant (CDBG-CV</a:t>
            </a:r>
            <a:r>
              <a:rPr lang="en-US" sz="1100" dirty="0">
                <a:solidFill>
                  <a:schemeClr val="tx1"/>
                </a:solidFill>
                <a:latin typeface="Montserrat" panose="020B0604020202020204" charset="0"/>
                <a:ea typeface="Cambria Math" panose="02040503050406030204" pitchFamily="18" charset="0"/>
              </a:rPr>
              <a:t>) funds and $4 billion </a:t>
            </a:r>
            <a:r>
              <a:rPr lang="en-US" sz="1100" dirty="0" smtClean="0">
                <a:solidFill>
                  <a:schemeClr val="tx1"/>
                </a:solidFill>
                <a:latin typeface="Montserrat" panose="020B0604020202020204" charset="0"/>
                <a:ea typeface="Cambria Math" panose="02040503050406030204" pitchFamily="18" charset="0"/>
              </a:rPr>
              <a:t>through Emergency </a:t>
            </a:r>
            <a:r>
              <a:rPr lang="en-US" sz="1100" dirty="0">
                <a:solidFill>
                  <a:schemeClr val="tx1"/>
                </a:solidFill>
                <a:latin typeface="Montserrat" panose="020B0604020202020204" charset="0"/>
                <a:ea typeface="Cambria Math" panose="02040503050406030204" pitchFamily="18" charset="0"/>
              </a:rPr>
              <a:t>Solutions </a:t>
            </a:r>
            <a:r>
              <a:rPr lang="en-US" sz="1100" dirty="0" smtClean="0">
                <a:solidFill>
                  <a:schemeClr val="tx1"/>
                </a:solidFill>
                <a:latin typeface="Montserrat" panose="020B0604020202020204" charset="0"/>
                <a:ea typeface="Cambria Math" panose="02040503050406030204" pitchFamily="18" charset="0"/>
              </a:rPr>
              <a:t>Grant </a:t>
            </a:r>
            <a:r>
              <a:rPr lang="en-US" sz="1100" dirty="0">
                <a:solidFill>
                  <a:schemeClr val="tx1"/>
                </a:solidFill>
                <a:latin typeface="Montserrat" panose="020B0604020202020204" charset="0"/>
                <a:ea typeface="Cambria Math" panose="02040503050406030204" pitchFamily="18" charset="0"/>
              </a:rPr>
              <a:t>(ESG-CV) </a:t>
            </a:r>
            <a:r>
              <a:rPr lang="en-US" sz="1100" dirty="0" smtClean="0">
                <a:solidFill>
                  <a:schemeClr val="tx1"/>
                </a:solidFill>
                <a:latin typeface="Montserrat" panose="020B0604020202020204" charset="0"/>
                <a:ea typeface="Cambria Math" panose="02040503050406030204" pitchFamily="18" charset="0"/>
              </a:rPr>
              <a:t>funds. </a:t>
            </a:r>
            <a:r>
              <a:rPr lang="en-US" sz="1100" dirty="0">
                <a:solidFill>
                  <a:schemeClr val="tx1"/>
                </a:solidFill>
                <a:latin typeface="Montserrat" panose="020B0604020202020204" charset="0"/>
                <a:ea typeface="Cambria Math" panose="02040503050406030204" pitchFamily="18" charset="0"/>
              </a:rPr>
              <a:t>As a </a:t>
            </a:r>
            <a:r>
              <a:rPr lang="en-US" sz="1100" dirty="0" smtClean="0">
                <a:solidFill>
                  <a:schemeClr val="tx1"/>
                </a:solidFill>
                <a:latin typeface="Montserrat" panose="020B0604020202020204" charset="0"/>
                <a:ea typeface="Cambria Math" panose="02040503050406030204" pitchFamily="18" charset="0"/>
              </a:rPr>
              <a:t>entitlement community/formula grantee, </a:t>
            </a:r>
            <a:r>
              <a:rPr lang="en-US" sz="1100" dirty="0">
                <a:solidFill>
                  <a:schemeClr val="tx1"/>
                </a:solidFill>
                <a:latin typeface="Montserrat" panose="020B0604020202020204" charset="0"/>
                <a:ea typeface="Cambria Math" panose="02040503050406030204" pitchFamily="18" charset="0"/>
              </a:rPr>
              <a:t>the City of Colorado Springs </a:t>
            </a:r>
            <a:r>
              <a:rPr lang="en-US" sz="1100" dirty="0" smtClean="0">
                <a:solidFill>
                  <a:schemeClr val="tx1"/>
                </a:solidFill>
                <a:latin typeface="Montserrat" panose="020B0604020202020204" charset="0"/>
                <a:ea typeface="Cambria Math" panose="02040503050406030204" pitchFamily="18" charset="0"/>
              </a:rPr>
              <a:t>(City) Community </a:t>
            </a:r>
            <a:r>
              <a:rPr lang="en-US" sz="1100" dirty="0">
                <a:solidFill>
                  <a:schemeClr val="tx1"/>
                </a:solidFill>
                <a:latin typeface="Montserrat" panose="020B0604020202020204" charset="0"/>
                <a:ea typeface="Cambria Math" panose="02040503050406030204" pitchFamily="18" charset="0"/>
              </a:rPr>
              <a:t>Development Division </a:t>
            </a:r>
            <a:r>
              <a:rPr lang="en-US" sz="1100" dirty="0" smtClean="0">
                <a:solidFill>
                  <a:schemeClr val="tx1"/>
                </a:solidFill>
                <a:latin typeface="Montserrat" panose="020B0604020202020204" charset="0"/>
                <a:ea typeface="Cambria Math" panose="02040503050406030204" pitchFamily="18" charset="0"/>
              </a:rPr>
              <a:t>(CDD) received CDBG-CV </a:t>
            </a:r>
            <a:r>
              <a:rPr lang="en-US" sz="1100" dirty="0">
                <a:solidFill>
                  <a:schemeClr val="tx1"/>
                </a:solidFill>
                <a:latin typeface="Montserrat" panose="020B0604020202020204" charset="0"/>
                <a:ea typeface="Cambria Math" panose="02040503050406030204" pitchFamily="18" charset="0"/>
              </a:rPr>
              <a:t>and ESG-CV funds to </a:t>
            </a:r>
            <a:r>
              <a:rPr lang="en-US" sz="1100" dirty="0" smtClean="0">
                <a:solidFill>
                  <a:schemeClr val="tx1"/>
                </a:solidFill>
                <a:latin typeface="Montserrat" panose="020B0604020202020204" charset="0"/>
                <a:ea typeface="Cambria Math" panose="02040503050406030204" pitchFamily="18" charset="0"/>
              </a:rPr>
              <a:t>meet our community’s needs in preventing, preparing </a:t>
            </a:r>
            <a:r>
              <a:rPr lang="en-US" sz="1100" dirty="0">
                <a:solidFill>
                  <a:schemeClr val="tx1"/>
                </a:solidFill>
                <a:latin typeface="Montserrat" panose="020B0604020202020204" charset="0"/>
                <a:ea typeface="Cambria Math" panose="02040503050406030204" pitchFamily="18" charset="0"/>
              </a:rPr>
              <a:t>for, and </a:t>
            </a:r>
            <a:r>
              <a:rPr lang="en-US" sz="1100" dirty="0" smtClean="0">
                <a:solidFill>
                  <a:schemeClr val="tx1"/>
                </a:solidFill>
                <a:latin typeface="Montserrat" panose="020B0604020202020204" charset="0"/>
                <a:ea typeface="Cambria Math" panose="02040503050406030204" pitchFamily="18" charset="0"/>
              </a:rPr>
              <a:t>responding </a:t>
            </a:r>
            <a:r>
              <a:rPr lang="en-US" sz="1100" dirty="0">
                <a:solidFill>
                  <a:schemeClr val="tx1"/>
                </a:solidFill>
                <a:latin typeface="Montserrat" panose="020B0604020202020204" charset="0"/>
                <a:ea typeface="Cambria Math" panose="02040503050406030204" pitchFamily="18" charset="0"/>
              </a:rPr>
              <a:t>to the </a:t>
            </a:r>
            <a:r>
              <a:rPr lang="en-US" sz="1100" dirty="0" smtClean="0">
                <a:solidFill>
                  <a:schemeClr val="tx1"/>
                </a:solidFill>
                <a:latin typeface="Montserrat" panose="020B0604020202020204" charset="0"/>
                <a:ea typeface="Cambria Math" panose="02040503050406030204" pitchFamily="18" charset="0"/>
              </a:rPr>
              <a:t>coronavirus.</a:t>
            </a:r>
            <a:endParaRPr lang="en-US" dirty="0"/>
          </a:p>
        </p:txBody>
      </p:sp>
      <p:sp>
        <p:nvSpPr>
          <p:cNvPr id="8" name="TextBox 7"/>
          <p:cNvSpPr txBox="1"/>
          <p:nvPr/>
        </p:nvSpPr>
        <p:spPr>
          <a:xfrm>
            <a:off x="4255129" y="633743"/>
            <a:ext cx="4888871" cy="4647426"/>
          </a:xfrm>
          <a:prstGeom prst="rect">
            <a:avLst/>
          </a:prstGeom>
          <a:noFill/>
        </p:spPr>
        <p:txBody>
          <a:bodyPr wrap="square" rtlCol="0">
            <a:spAutoFit/>
          </a:bodyPr>
          <a:lstStyle/>
          <a:p>
            <a:pPr algn="ctr"/>
            <a:r>
              <a:rPr lang="en-US" sz="1200" b="1" dirty="0" smtClean="0">
                <a:solidFill>
                  <a:schemeClr val="bg1"/>
                </a:solidFill>
                <a:latin typeface="Montserrat" panose="020B0604020202020204" charset="0"/>
              </a:rPr>
              <a:t>Funds Made Available through the CARES Act</a:t>
            </a:r>
          </a:p>
          <a:p>
            <a:pPr algn="ctr"/>
            <a:endParaRPr lang="en-US" sz="1100" dirty="0">
              <a:solidFill>
                <a:schemeClr val="bg1"/>
              </a:solidFill>
              <a:latin typeface="Montserrat" panose="020B0604020202020204" charset="0"/>
            </a:endParaRPr>
          </a:p>
          <a:p>
            <a:pPr algn="ctr"/>
            <a:r>
              <a:rPr lang="en-US" sz="1100" dirty="0" smtClean="0">
                <a:solidFill>
                  <a:schemeClr val="bg1"/>
                </a:solidFill>
                <a:latin typeface="Montserrat" panose="020B0604020202020204" charset="0"/>
              </a:rPr>
              <a:t>ESG-CV Round 1: $887,124</a:t>
            </a:r>
          </a:p>
          <a:p>
            <a:pPr algn="ctr"/>
            <a:r>
              <a:rPr lang="en-US" sz="1100" dirty="0" smtClean="0">
                <a:solidFill>
                  <a:schemeClr val="bg1"/>
                </a:solidFill>
                <a:latin typeface="Montserrat" panose="020B0604020202020204" charset="0"/>
              </a:rPr>
              <a:t>ESG-CV Round 2: $ 5,097,279</a:t>
            </a:r>
          </a:p>
          <a:p>
            <a:pPr algn="ctr"/>
            <a:endParaRPr lang="en-US" sz="1100" dirty="0">
              <a:solidFill>
                <a:schemeClr val="bg1"/>
              </a:solidFill>
              <a:latin typeface="Montserrat" panose="020B0604020202020204" charset="0"/>
            </a:endParaRPr>
          </a:p>
          <a:p>
            <a:pPr algn="ctr"/>
            <a:r>
              <a:rPr lang="en-US" sz="1100" dirty="0">
                <a:solidFill>
                  <a:schemeClr val="bg1"/>
                </a:solidFill>
                <a:latin typeface="Montserrat" panose="020B0604020202020204" charset="0"/>
              </a:rPr>
              <a:t> </a:t>
            </a:r>
          </a:p>
          <a:p>
            <a:pPr algn="ctr"/>
            <a:r>
              <a:rPr lang="en-US" sz="1200" b="1" dirty="0" smtClean="0">
                <a:solidFill>
                  <a:schemeClr val="bg1"/>
                </a:solidFill>
                <a:latin typeface="Montserrat" panose="020B0604020202020204" charset="0"/>
              </a:rPr>
              <a:t>$</a:t>
            </a:r>
            <a:r>
              <a:rPr lang="en-US" sz="1200" b="1" dirty="0">
                <a:solidFill>
                  <a:schemeClr val="bg1"/>
                </a:solidFill>
                <a:latin typeface="Montserrat" panose="020B0604020202020204" charset="0"/>
              </a:rPr>
              <a:t>4</a:t>
            </a:r>
            <a:r>
              <a:rPr lang="en-US" sz="1200" b="1" dirty="0" smtClean="0">
                <a:solidFill>
                  <a:schemeClr val="bg1"/>
                </a:solidFill>
                <a:latin typeface="Montserrat" panose="020B0604020202020204" charset="0"/>
              </a:rPr>
              <a:t> </a:t>
            </a:r>
            <a:r>
              <a:rPr lang="en-US" sz="1200" b="1" dirty="0">
                <a:solidFill>
                  <a:schemeClr val="bg1"/>
                </a:solidFill>
                <a:latin typeface="Montserrat" panose="020B0604020202020204" charset="0"/>
              </a:rPr>
              <a:t>million of the ESG-CV Round 2 funds </a:t>
            </a:r>
            <a:r>
              <a:rPr lang="en-US" sz="1200" b="1" dirty="0" smtClean="0">
                <a:solidFill>
                  <a:schemeClr val="bg1"/>
                </a:solidFill>
                <a:latin typeface="Montserrat" panose="020B0604020202020204" charset="0"/>
              </a:rPr>
              <a:t>reserved </a:t>
            </a:r>
            <a:r>
              <a:rPr lang="en-US" sz="1200" b="1" dirty="0">
                <a:solidFill>
                  <a:schemeClr val="bg1"/>
                </a:solidFill>
                <a:latin typeface="Montserrat" panose="020B0604020202020204" charset="0"/>
              </a:rPr>
              <a:t>for the following </a:t>
            </a:r>
            <a:r>
              <a:rPr lang="en-US" sz="1200" b="1" dirty="0" smtClean="0">
                <a:solidFill>
                  <a:schemeClr val="bg1"/>
                </a:solidFill>
                <a:latin typeface="Montserrat" panose="020B0604020202020204" charset="0"/>
              </a:rPr>
              <a:t>activities: </a:t>
            </a:r>
          </a:p>
          <a:p>
            <a:pPr algn="ctr"/>
            <a:endParaRPr lang="en-US" sz="1200" b="1" dirty="0">
              <a:solidFill>
                <a:schemeClr val="bg1"/>
              </a:solidFill>
              <a:latin typeface="Montserrat" panose="020B0604020202020204" charset="0"/>
            </a:endParaRPr>
          </a:p>
          <a:p>
            <a:pPr lvl="0" algn="ctr"/>
            <a:r>
              <a:rPr lang="en-US" sz="1100" dirty="0" smtClean="0">
                <a:solidFill>
                  <a:schemeClr val="bg1"/>
                </a:solidFill>
                <a:latin typeface="Montserrat" panose="020B0604020202020204" charset="0"/>
              </a:rPr>
              <a:t>Temporary Emergency Shelter </a:t>
            </a:r>
            <a:r>
              <a:rPr lang="en-US" sz="1100" dirty="0">
                <a:solidFill>
                  <a:schemeClr val="bg1"/>
                </a:solidFill>
                <a:latin typeface="Montserrat" panose="020B0604020202020204" charset="0"/>
              </a:rPr>
              <a:t>at City Auditorium </a:t>
            </a:r>
            <a:r>
              <a:rPr lang="en-US" sz="1100" dirty="0" smtClean="0">
                <a:solidFill>
                  <a:schemeClr val="bg1"/>
                </a:solidFill>
                <a:latin typeface="Montserrat" panose="020B0604020202020204" charset="0"/>
              </a:rPr>
              <a:t>($1,000,000)</a:t>
            </a:r>
            <a:endParaRPr lang="en-US" sz="1100" dirty="0">
              <a:solidFill>
                <a:schemeClr val="bg1"/>
              </a:solidFill>
              <a:latin typeface="Montserrat" panose="020B0604020202020204" charset="0"/>
            </a:endParaRPr>
          </a:p>
          <a:p>
            <a:pPr lvl="0" algn="ctr"/>
            <a:r>
              <a:rPr lang="en-US" sz="1100" dirty="0">
                <a:solidFill>
                  <a:schemeClr val="bg1"/>
                </a:solidFill>
                <a:latin typeface="Montserrat" panose="020B0604020202020204" charset="0"/>
              </a:rPr>
              <a:t>Family </a:t>
            </a:r>
            <a:r>
              <a:rPr lang="en-US" sz="1100" dirty="0" smtClean="0">
                <a:solidFill>
                  <a:schemeClr val="bg1"/>
                </a:solidFill>
                <a:latin typeface="Montserrat" panose="020B0604020202020204" charset="0"/>
              </a:rPr>
              <a:t>Shelter Planning </a:t>
            </a:r>
            <a:r>
              <a:rPr lang="en-US" sz="1100" dirty="0">
                <a:solidFill>
                  <a:schemeClr val="bg1"/>
                </a:solidFill>
                <a:latin typeface="Montserrat" panose="020B0604020202020204" charset="0"/>
              </a:rPr>
              <a:t>and </a:t>
            </a:r>
            <a:r>
              <a:rPr lang="en-US" sz="1100" dirty="0" smtClean="0">
                <a:solidFill>
                  <a:schemeClr val="bg1"/>
                </a:solidFill>
                <a:latin typeface="Montserrat" panose="020B0604020202020204" charset="0"/>
              </a:rPr>
              <a:t>Implementation ($2,000,000)</a:t>
            </a:r>
            <a:endParaRPr lang="en-US" sz="1100" dirty="0">
              <a:solidFill>
                <a:schemeClr val="bg1"/>
              </a:solidFill>
              <a:latin typeface="Montserrat" panose="020B0604020202020204" charset="0"/>
            </a:endParaRPr>
          </a:p>
          <a:p>
            <a:pPr lvl="0" algn="ctr"/>
            <a:r>
              <a:rPr lang="en-US" sz="1100" dirty="0">
                <a:solidFill>
                  <a:schemeClr val="bg1"/>
                </a:solidFill>
                <a:latin typeface="Montserrat" panose="020B0604020202020204" charset="0"/>
              </a:rPr>
              <a:t>Street </a:t>
            </a:r>
            <a:r>
              <a:rPr lang="en-US" sz="1100" dirty="0" smtClean="0">
                <a:solidFill>
                  <a:schemeClr val="bg1"/>
                </a:solidFill>
                <a:latin typeface="Montserrat" panose="020B0604020202020204" charset="0"/>
              </a:rPr>
              <a:t>Outreach </a:t>
            </a:r>
            <a:r>
              <a:rPr lang="en-US" sz="1100" dirty="0">
                <a:solidFill>
                  <a:schemeClr val="bg1"/>
                </a:solidFill>
                <a:latin typeface="Montserrat" panose="020B0604020202020204" charset="0"/>
              </a:rPr>
              <a:t>($200,000)</a:t>
            </a:r>
          </a:p>
          <a:p>
            <a:pPr lvl="0" algn="ctr"/>
            <a:r>
              <a:rPr lang="en-US" sz="1100" dirty="0">
                <a:solidFill>
                  <a:schemeClr val="bg1"/>
                </a:solidFill>
                <a:latin typeface="Montserrat" panose="020B0604020202020204" charset="0"/>
              </a:rPr>
              <a:t>Landlord </a:t>
            </a:r>
            <a:r>
              <a:rPr lang="en-US" sz="1100" dirty="0" smtClean="0">
                <a:solidFill>
                  <a:schemeClr val="bg1"/>
                </a:solidFill>
                <a:latin typeface="Montserrat" panose="020B0604020202020204" charset="0"/>
              </a:rPr>
              <a:t>Incentive Pilot Program </a:t>
            </a:r>
            <a:r>
              <a:rPr lang="en-US" sz="1100" dirty="0">
                <a:solidFill>
                  <a:schemeClr val="bg1"/>
                </a:solidFill>
                <a:latin typeface="Montserrat" panose="020B0604020202020204" charset="0"/>
              </a:rPr>
              <a:t>($200,000)</a:t>
            </a:r>
          </a:p>
          <a:p>
            <a:pPr lvl="0" algn="ctr"/>
            <a:r>
              <a:rPr lang="en-US" sz="1100" dirty="0">
                <a:solidFill>
                  <a:schemeClr val="bg1"/>
                </a:solidFill>
                <a:latin typeface="Montserrat" panose="020B0604020202020204" charset="0"/>
              </a:rPr>
              <a:t>HMIS ($73,000</a:t>
            </a:r>
            <a:r>
              <a:rPr lang="en-US" sz="1100" dirty="0" smtClean="0">
                <a:solidFill>
                  <a:schemeClr val="bg1"/>
                </a:solidFill>
                <a:latin typeface="Montserrat" panose="020B0604020202020204" charset="0"/>
              </a:rPr>
              <a:t>)</a:t>
            </a:r>
          </a:p>
          <a:p>
            <a:pPr lvl="0" algn="ctr"/>
            <a:r>
              <a:rPr lang="en-US" sz="1100" dirty="0" smtClean="0">
                <a:solidFill>
                  <a:schemeClr val="bg1"/>
                </a:solidFill>
                <a:latin typeface="Montserrat" panose="020B0604020202020204" charset="0"/>
              </a:rPr>
              <a:t>Administration ($150,000)</a:t>
            </a:r>
            <a:endParaRPr lang="en-US" sz="1100" dirty="0">
              <a:solidFill>
                <a:schemeClr val="bg1"/>
              </a:solidFill>
              <a:latin typeface="Montserrat" panose="020B0604020202020204" charset="0"/>
            </a:endParaRPr>
          </a:p>
          <a:p>
            <a:pPr lvl="0" algn="ctr"/>
            <a:r>
              <a:rPr lang="en-US" sz="1100" dirty="0" smtClean="0">
                <a:solidFill>
                  <a:schemeClr val="bg1"/>
                </a:solidFill>
                <a:latin typeface="Montserrat" panose="020B0604020202020204" charset="0"/>
              </a:rPr>
              <a:t>Round 1 and 2 Project Contingencies ($474,000)</a:t>
            </a:r>
          </a:p>
          <a:p>
            <a:pPr lvl="0" algn="ctr"/>
            <a:endParaRPr lang="en-US" sz="1100" dirty="0">
              <a:solidFill>
                <a:schemeClr val="bg1"/>
              </a:solidFill>
              <a:latin typeface="Montserrat" panose="020B0604020202020204" charset="0"/>
            </a:endParaRPr>
          </a:p>
          <a:p>
            <a:pPr lvl="0" algn="ctr"/>
            <a:r>
              <a:rPr lang="en-US" sz="1200" b="1" dirty="0" smtClean="0">
                <a:solidFill>
                  <a:schemeClr val="bg1"/>
                </a:solidFill>
                <a:latin typeface="Montserrat" panose="020B0604020202020204" charset="0"/>
              </a:rPr>
              <a:t>Funding Available for ESG-CV2 application:</a:t>
            </a:r>
          </a:p>
          <a:p>
            <a:pPr lvl="0" algn="ctr"/>
            <a:endParaRPr lang="en-US" sz="1100" dirty="0">
              <a:solidFill>
                <a:schemeClr val="bg1"/>
              </a:solidFill>
              <a:latin typeface="Montserrat" panose="020B0604020202020204" charset="0"/>
            </a:endParaRPr>
          </a:p>
          <a:p>
            <a:pPr lvl="0" algn="ctr"/>
            <a:r>
              <a:rPr lang="en-US" sz="1100" dirty="0" smtClean="0">
                <a:solidFill>
                  <a:schemeClr val="bg1"/>
                </a:solidFill>
                <a:latin typeface="Montserrat" panose="020B0604020202020204" charset="0"/>
              </a:rPr>
              <a:t>$1 Million </a:t>
            </a:r>
          </a:p>
          <a:p>
            <a:pPr lvl="0" algn="ctr"/>
            <a:endParaRPr lang="en-US" sz="1200" b="1" dirty="0">
              <a:solidFill>
                <a:schemeClr val="bg1"/>
              </a:solidFill>
              <a:latin typeface="Montserrat" panose="020B0604020202020204" charset="0"/>
            </a:endParaRPr>
          </a:p>
          <a:p>
            <a:pPr lvl="0" algn="ctr"/>
            <a:r>
              <a:rPr lang="en-US" sz="1200" b="1" dirty="0" smtClean="0">
                <a:solidFill>
                  <a:schemeClr val="bg1"/>
                </a:solidFill>
                <a:latin typeface="Montserrat" panose="020B0604020202020204" charset="0"/>
              </a:rPr>
              <a:t>Minimum request amount: </a:t>
            </a:r>
          </a:p>
          <a:p>
            <a:pPr lvl="0" algn="ctr"/>
            <a:endParaRPr lang="en-US" sz="1100" dirty="0" smtClean="0">
              <a:solidFill>
                <a:schemeClr val="bg1"/>
              </a:solidFill>
              <a:latin typeface="Montserrat" panose="020B0604020202020204" charset="0"/>
            </a:endParaRPr>
          </a:p>
          <a:p>
            <a:pPr lvl="0" algn="ctr"/>
            <a:r>
              <a:rPr lang="en-US" sz="1100" dirty="0">
                <a:solidFill>
                  <a:schemeClr val="bg1"/>
                </a:solidFill>
                <a:latin typeface="Montserrat" panose="020B0604020202020204" charset="0"/>
              </a:rPr>
              <a:t> </a:t>
            </a:r>
            <a:r>
              <a:rPr lang="en-US" sz="1100" dirty="0" smtClean="0">
                <a:solidFill>
                  <a:schemeClr val="bg1"/>
                </a:solidFill>
                <a:latin typeface="Montserrat" panose="020B0604020202020204" charset="0"/>
              </a:rPr>
              <a:t>$100,000 </a:t>
            </a:r>
            <a:endParaRPr lang="en-US" sz="1100" dirty="0">
              <a:solidFill>
                <a:schemeClr val="bg1"/>
              </a:solidFill>
              <a:latin typeface="Montserrat" panose="020B0604020202020204" charset="0"/>
            </a:endParaRPr>
          </a:p>
          <a:p>
            <a:pPr algn="ctr"/>
            <a:endParaRPr lang="en-US" dirty="0">
              <a:solidFill>
                <a:schemeClr val="bg1"/>
              </a:solidFill>
            </a:endParaRPr>
          </a:p>
        </p:txBody>
      </p:sp>
      <p:pic>
        <p:nvPicPr>
          <p:cNvPr id="2050" name="Picture 2" descr="Car next to sign indicating where to line up for free public COVID tes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55" y="3195872"/>
            <a:ext cx="2734174" cy="167380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45529" y="4260074"/>
            <a:ext cx="609600" cy="609600"/>
          </a:xfrm>
          <a:prstGeom prst="rect">
            <a:avLst/>
          </a:prstGeom>
        </p:spPr>
      </p:pic>
    </p:spTree>
    <p:extLst>
      <p:ext uri="{BB962C8B-B14F-4D97-AF65-F5344CB8AC3E}">
        <p14:creationId xmlns:p14="http://schemas.microsoft.com/office/powerpoint/2010/main" val="40568267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4686797" y="144725"/>
            <a:ext cx="4356464"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solidFill>
                  <a:schemeClr val="tx1"/>
                </a:solidFill>
              </a:rPr>
              <a:t>Emergency Solutions </a:t>
            </a:r>
            <a:r>
              <a:rPr lang="en-US" sz="2800" dirty="0" smtClean="0">
                <a:solidFill>
                  <a:schemeClr val="tx1"/>
                </a:solidFill>
              </a:rPr>
              <a:t>Grant</a:t>
            </a:r>
            <a:r>
              <a:rPr lang="en" sz="2800" dirty="0" smtClean="0">
                <a:solidFill>
                  <a:schemeClr val="tx1"/>
                </a:solidFill>
              </a:rPr>
              <a:t> </a:t>
            </a:r>
            <a:endParaRPr sz="2800" dirty="0">
              <a:solidFill>
                <a:schemeClr val="tx1"/>
              </a:solidFill>
            </a:endParaRPr>
          </a:p>
        </p:txBody>
      </p:sp>
      <p:sp>
        <p:nvSpPr>
          <p:cNvPr id="258" name="Google Shape;258;p33"/>
          <p:cNvSpPr txBox="1">
            <a:spLocks noGrp="1"/>
          </p:cNvSpPr>
          <p:nvPr>
            <p:ph type="body" idx="1"/>
          </p:nvPr>
        </p:nvSpPr>
        <p:spPr>
          <a:xfrm>
            <a:off x="4686796" y="1090819"/>
            <a:ext cx="4194653" cy="346307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dirty="0" smtClean="0"/>
              <a:t>The Emergency Solutions Grant (ESG) program was a result of a revised program from the Homeless Emergency Assistance and Rapid Transition to Housing Act of 2009.</a:t>
            </a:r>
            <a:r>
              <a:rPr lang="en" sz="1200" dirty="0"/>
              <a:t> </a:t>
            </a:r>
            <a:r>
              <a:rPr lang="en" sz="1200" dirty="0" smtClean="0"/>
              <a:t>The ESG interim rule took effect on January 4</a:t>
            </a:r>
            <a:r>
              <a:rPr lang="en" sz="1200" baseline="30000" dirty="0" smtClean="0"/>
              <a:t>th</a:t>
            </a:r>
            <a:r>
              <a:rPr lang="en" sz="1200" dirty="0" smtClean="0"/>
              <a:t> 2012 and reflected the change in the programs focus to assisting people to quickly regain stability in permanent housing after experiencing a housing crisis and/or homelessness. </a:t>
            </a:r>
          </a:p>
          <a:p>
            <a:pPr marL="0" lvl="0" indent="0" algn="l" rtl="0">
              <a:spcBef>
                <a:spcPts val="0"/>
              </a:spcBef>
              <a:spcAft>
                <a:spcPts val="1600"/>
              </a:spcAft>
              <a:buNone/>
            </a:pPr>
            <a:r>
              <a:rPr lang="en" sz="1200" dirty="0" smtClean="0"/>
              <a:t>The Community Development Division manages the City of Colorado Springs entitlement funds from the U.S. Department of Housing and Urban Development. </a:t>
            </a:r>
            <a:r>
              <a:rPr lang="en-US" sz="1200" dirty="0" err="1" smtClean="0"/>
              <a:t>Ou</a:t>
            </a:r>
            <a:r>
              <a:rPr lang="en" sz="1200" dirty="0" smtClean="0"/>
              <a:t>r mission is to create strong, sustainable, inclusive communities and quality affordable homes for all people in Colorado Springs. </a:t>
            </a:r>
          </a:p>
          <a:p>
            <a:pPr marL="0" lvl="0" indent="0">
              <a:spcAft>
                <a:spcPts val="1600"/>
              </a:spcAft>
              <a:buNone/>
            </a:pPr>
            <a:r>
              <a:rPr lang="en" sz="1200" dirty="0" smtClean="0"/>
              <a:t>         For more information please visit: </a:t>
            </a:r>
            <a:r>
              <a:rPr lang="en-US" sz="1200" dirty="0">
                <a:hlinkClick r:id="rId5"/>
              </a:rPr>
              <a:t>https://www.hudexchange.info/programs/esg</a:t>
            </a:r>
            <a:r>
              <a:rPr lang="en-US" sz="1200" dirty="0" smtClean="0">
                <a:hlinkClick r:id="rId5"/>
              </a:rPr>
              <a:t>/</a:t>
            </a:r>
            <a:r>
              <a:rPr lang="en-US" sz="1200" dirty="0" smtClean="0"/>
              <a:t> </a:t>
            </a:r>
            <a:endParaRPr lang="en" sz="1200" dirty="0" smtClean="0"/>
          </a:p>
          <a:p>
            <a:pPr marL="0" lvl="0" indent="0" algn="l" rtl="0">
              <a:spcBef>
                <a:spcPts val="0"/>
              </a:spcBef>
              <a:spcAft>
                <a:spcPts val="1600"/>
              </a:spcAft>
              <a:buNone/>
            </a:pPr>
            <a:endParaRPr lang="en" sz="1200" dirty="0"/>
          </a:p>
          <a:p>
            <a:pPr marL="0" lvl="0" indent="0" algn="l" rtl="0">
              <a:spcBef>
                <a:spcPts val="0"/>
              </a:spcBef>
              <a:spcAft>
                <a:spcPts val="1600"/>
              </a:spcAft>
              <a:buNone/>
            </a:pPr>
            <a:endParaRPr lang="en" sz="1200" dirty="0" smtClean="0"/>
          </a:p>
        </p:txBody>
      </p:sp>
      <p:cxnSp>
        <p:nvCxnSpPr>
          <p:cNvPr id="260" name="Google Shape;260;p33"/>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365" y="4109000"/>
            <a:ext cx="319770" cy="27160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05" y="144725"/>
            <a:ext cx="3576685" cy="357668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72215" y="4244802"/>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47"/>
          <p:cNvSpPr txBox="1">
            <a:spLocks noGrp="1"/>
          </p:cNvSpPr>
          <p:nvPr>
            <p:ph type="subTitle" idx="1"/>
          </p:nvPr>
        </p:nvSpPr>
        <p:spPr>
          <a:xfrm>
            <a:off x="225391" y="661682"/>
            <a:ext cx="3984469" cy="42090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smtClean="0"/>
              <a:t>Purpose</a:t>
            </a:r>
          </a:p>
          <a:p>
            <a:pPr marL="0" lvl="0" indent="0" algn="l" rtl="0">
              <a:spcBef>
                <a:spcPts val="0"/>
              </a:spcBef>
              <a:spcAft>
                <a:spcPts val="0"/>
              </a:spcAft>
              <a:buNone/>
            </a:pPr>
            <a:r>
              <a:rPr lang="en" sz="1200" dirty="0" smtClean="0"/>
              <a:t>The program provides funding to:</a:t>
            </a:r>
          </a:p>
          <a:p>
            <a:pPr marL="228600" lvl="0" indent="-228600" algn="l" rtl="0">
              <a:spcBef>
                <a:spcPts val="0"/>
              </a:spcBef>
              <a:spcAft>
                <a:spcPts val="0"/>
              </a:spcAft>
              <a:buAutoNum type="arabicPeriod"/>
            </a:pPr>
            <a:r>
              <a:rPr lang="en" sz="1200" dirty="0" smtClean="0"/>
              <a:t>Engage homeless individuals and families; </a:t>
            </a:r>
          </a:p>
          <a:p>
            <a:pPr marL="228600" lvl="0" indent="-228600" algn="l" rtl="0">
              <a:spcBef>
                <a:spcPts val="0"/>
              </a:spcBef>
              <a:spcAft>
                <a:spcPts val="0"/>
              </a:spcAft>
              <a:buAutoNum type="arabicPeriod"/>
            </a:pPr>
            <a:r>
              <a:rPr lang="en" sz="1200" dirty="0" smtClean="0"/>
              <a:t>Improve the number and quality of emergency shelters for homeless individuals and families; </a:t>
            </a:r>
          </a:p>
          <a:p>
            <a:pPr marL="228600" lvl="0" indent="-228600" algn="l" rtl="0">
              <a:spcBef>
                <a:spcPts val="0"/>
              </a:spcBef>
              <a:spcAft>
                <a:spcPts val="0"/>
              </a:spcAft>
              <a:buAutoNum type="arabicPeriod"/>
            </a:pPr>
            <a:r>
              <a:rPr lang="en" sz="1200" dirty="0" smtClean="0"/>
              <a:t>Help operate emergency shelters;</a:t>
            </a:r>
          </a:p>
          <a:p>
            <a:pPr marL="228600" lvl="0" indent="-228600" algn="l" rtl="0">
              <a:spcBef>
                <a:spcPts val="0"/>
              </a:spcBef>
              <a:spcAft>
                <a:spcPts val="0"/>
              </a:spcAft>
              <a:buAutoNum type="arabicPeriod"/>
            </a:pPr>
            <a:r>
              <a:rPr lang="en" sz="1200" dirty="0" smtClean="0"/>
              <a:t>Provide essential services to shleter residents;</a:t>
            </a:r>
          </a:p>
          <a:p>
            <a:pPr marL="228600" lvl="0" indent="-228600" algn="l" rtl="0">
              <a:spcBef>
                <a:spcPts val="0"/>
              </a:spcBef>
              <a:spcAft>
                <a:spcPts val="0"/>
              </a:spcAft>
              <a:buAutoNum type="arabicPeriod"/>
            </a:pPr>
            <a:r>
              <a:rPr lang="en" sz="1200" dirty="0" smtClean="0"/>
              <a:t>Rapidly re-house homeless individuals and families, and;</a:t>
            </a:r>
          </a:p>
          <a:p>
            <a:pPr marL="228600" lvl="0" indent="-228600" algn="l" rtl="0">
              <a:spcBef>
                <a:spcPts val="0"/>
              </a:spcBef>
              <a:spcAft>
                <a:spcPts val="0"/>
              </a:spcAft>
              <a:buAutoNum type="arabicPeriod"/>
            </a:pPr>
            <a:r>
              <a:rPr lang="en" sz="1200" dirty="0" smtClean="0"/>
              <a:t>Prevent families and individuals from becoming homeless. </a:t>
            </a:r>
          </a:p>
          <a:p>
            <a:pPr marL="0" lvl="0" indent="0" algn="l" rtl="0">
              <a:spcBef>
                <a:spcPts val="0"/>
              </a:spcBef>
              <a:spcAft>
                <a:spcPts val="0"/>
              </a:spcAft>
            </a:pPr>
            <a:endParaRPr lang="en" sz="1200" b="1" dirty="0"/>
          </a:p>
          <a:p>
            <a:pPr marL="0" lvl="0" indent="0" algn="l" rtl="0">
              <a:spcBef>
                <a:spcPts val="0"/>
              </a:spcBef>
              <a:spcAft>
                <a:spcPts val="0"/>
              </a:spcAft>
            </a:pPr>
            <a:r>
              <a:rPr lang="en" sz="1200" b="1" dirty="0" smtClean="0"/>
              <a:t>Eligible Activities: </a:t>
            </a:r>
          </a:p>
          <a:p>
            <a:pPr marL="0" lvl="0" indent="0" algn="l" rtl="0">
              <a:spcBef>
                <a:spcPts val="0"/>
              </a:spcBef>
              <a:spcAft>
                <a:spcPts val="0"/>
              </a:spcAft>
            </a:pPr>
            <a:r>
              <a:rPr lang="en" sz="1200" dirty="0" smtClean="0"/>
              <a:t>Under the program components of ESG, eligible activities can include shelter operations, rental/utility assistance, housing relocation and stabilization services, costs for managing the HMIS database, and more. </a:t>
            </a:r>
          </a:p>
          <a:p>
            <a:pPr marL="0" lvl="0" indent="0" algn="l" rtl="0">
              <a:spcBef>
                <a:spcPts val="0"/>
              </a:spcBef>
              <a:spcAft>
                <a:spcPts val="0"/>
              </a:spcAft>
              <a:buNone/>
            </a:pPr>
            <a:endParaRPr dirty="0"/>
          </a:p>
        </p:txBody>
      </p:sp>
      <p:sp>
        <p:nvSpPr>
          <p:cNvPr id="827" name="Google Shape;827;p47"/>
          <p:cNvSpPr txBox="1">
            <a:spLocks noGrp="1"/>
          </p:cNvSpPr>
          <p:nvPr>
            <p:ph type="body" idx="2"/>
          </p:nvPr>
        </p:nvSpPr>
        <p:spPr>
          <a:xfrm>
            <a:off x="4698575" y="2800288"/>
            <a:ext cx="4445424" cy="2070475"/>
          </a:xfrm>
          <a:prstGeom prst="rect">
            <a:avLst/>
          </a:prstGeom>
        </p:spPr>
        <p:txBody>
          <a:bodyPr spcFirstLastPara="1" wrap="square" lIns="91425" tIns="91425" rIns="91425" bIns="91425" anchor="t" anchorCtr="0">
            <a:noAutofit/>
          </a:bodyPr>
          <a:lstStyle/>
          <a:p>
            <a:pPr marL="139700" lvl="0" indent="0" algn="ctr" rtl="0">
              <a:spcBef>
                <a:spcPts val="0"/>
              </a:spcBef>
              <a:spcAft>
                <a:spcPts val="0"/>
              </a:spcAft>
              <a:buSzPts val="1400"/>
              <a:buNone/>
            </a:pPr>
            <a:r>
              <a:rPr lang="en-US" sz="1200" b="1" dirty="0" smtClean="0"/>
              <a:t>Program Components of the ESG program</a:t>
            </a:r>
            <a:endParaRPr lang="en-US" sz="1200" dirty="0" smtClean="0"/>
          </a:p>
          <a:p>
            <a:pPr marL="139700" lvl="0" indent="0" algn="ctr" rtl="0">
              <a:spcBef>
                <a:spcPts val="0"/>
              </a:spcBef>
              <a:spcAft>
                <a:spcPts val="0"/>
              </a:spcAft>
              <a:buSzPts val="1400"/>
              <a:buNone/>
            </a:pPr>
            <a:r>
              <a:rPr lang="en-US" sz="1200" dirty="0" smtClean="0"/>
              <a:t>Street Outreach</a:t>
            </a:r>
          </a:p>
          <a:p>
            <a:pPr marL="139700" lvl="0" indent="0" algn="ctr" rtl="0">
              <a:spcBef>
                <a:spcPts val="0"/>
              </a:spcBef>
              <a:spcAft>
                <a:spcPts val="0"/>
              </a:spcAft>
              <a:buSzPts val="1400"/>
              <a:buNone/>
            </a:pPr>
            <a:endParaRPr lang="en-US" sz="1200" dirty="0" smtClean="0"/>
          </a:p>
          <a:p>
            <a:pPr marL="139700" lvl="0" indent="0" algn="ctr" rtl="0">
              <a:spcBef>
                <a:spcPts val="0"/>
              </a:spcBef>
              <a:spcAft>
                <a:spcPts val="0"/>
              </a:spcAft>
              <a:buSzPts val="1400"/>
              <a:buNone/>
            </a:pPr>
            <a:r>
              <a:rPr lang="en-US" sz="1200" dirty="0" smtClean="0"/>
              <a:t>Emergency Shelter</a:t>
            </a:r>
          </a:p>
          <a:p>
            <a:pPr marL="139700" lvl="0" indent="0" algn="ctr" rtl="0">
              <a:spcBef>
                <a:spcPts val="0"/>
              </a:spcBef>
              <a:spcAft>
                <a:spcPts val="0"/>
              </a:spcAft>
              <a:buSzPts val="1400"/>
              <a:buNone/>
            </a:pPr>
            <a:endParaRPr lang="en-US" sz="1200" dirty="0" smtClean="0"/>
          </a:p>
          <a:p>
            <a:pPr marL="139700" lvl="0" indent="0" algn="ctr" rtl="0">
              <a:spcBef>
                <a:spcPts val="0"/>
              </a:spcBef>
              <a:spcAft>
                <a:spcPts val="0"/>
              </a:spcAft>
              <a:buSzPts val="1400"/>
              <a:buNone/>
            </a:pPr>
            <a:r>
              <a:rPr lang="en-US" sz="1200" dirty="0" smtClean="0"/>
              <a:t>Homelessness Prevention</a:t>
            </a:r>
          </a:p>
          <a:p>
            <a:pPr marL="139700" lvl="0" indent="0" algn="ctr" rtl="0">
              <a:spcBef>
                <a:spcPts val="0"/>
              </a:spcBef>
              <a:spcAft>
                <a:spcPts val="0"/>
              </a:spcAft>
              <a:buSzPts val="1400"/>
              <a:buNone/>
            </a:pPr>
            <a:endParaRPr lang="en-US" sz="1200" dirty="0" smtClean="0"/>
          </a:p>
          <a:p>
            <a:pPr marL="139700" lvl="0" indent="0" algn="ctr" rtl="0">
              <a:spcBef>
                <a:spcPts val="0"/>
              </a:spcBef>
              <a:spcAft>
                <a:spcPts val="0"/>
              </a:spcAft>
              <a:buSzPts val="1400"/>
              <a:buNone/>
            </a:pPr>
            <a:r>
              <a:rPr lang="en-US" sz="1200" dirty="0" smtClean="0"/>
              <a:t>Rapid Re-Housing</a:t>
            </a:r>
          </a:p>
          <a:p>
            <a:pPr marL="139700" lvl="0" indent="0" algn="ctr" rtl="0">
              <a:spcBef>
                <a:spcPts val="0"/>
              </a:spcBef>
              <a:spcAft>
                <a:spcPts val="0"/>
              </a:spcAft>
              <a:buSzPts val="1400"/>
              <a:buNone/>
            </a:pPr>
            <a:endParaRPr lang="en-US" sz="1200" dirty="0" smtClean="0"/>
          </a:p>
          <a:p>
            <a:pPr marL="139700" lvl="0" indent="0" algn="ctr" rtl="0">
              <a:spcBef>
                <a:spcPts val="0"/>
              </a:spcBef>
              <a:spcAft>
                <a:spcPts val="0"/>
              </a:spcAft>
              <a:buSzPts val="1400"/>
              <a:buNone/>
            </a:pPr>
            <a:r>
              <a:rPr lang="en-US" sz="1200" dirty="0" smtClean="0"/>
              <a:t>HMIS Data Collection </a:t>
            </a:r>
          </a:p>
          <a:p>
            <a:pPr marL="139700" lvl="0" indent="0" algn="l" rtl="0">
              <a:spcBef>
                <a:spcPts val="0"/>
              </a:spcBef>
              <a:spcAft>
                <a:spcPts val="0"/>
              </a:spcAft>
              <a:buSzPts val="1400"/>
              <a:buNone/>
            </a:pPr>
            <a:endParaRPr dirty="0"/>
          </a:p>
        </p:txBody>
      </p:sp>
      <p:sp>
        <p:nvSpPr>
          <p:cNvPr id="828" name="Google Shape;828;p47"/>
          <p:cNvSpPr txBox="1">
            <a:spLocks noGrp="1"/>
          </p:cNvSpPr>
          <p:nvPr>
            <p:ph type="title"/>
          </p:nvPr>
        </p:nvSpPr>
        <p:spPr>
          <a:xfrm>
            <a:off x="146975" y="88982"/>
            <a:ext cx="811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tx1"/>
                </a:solidFill>
              </a:rPr>
              <a:t>Emergency Solutions Grant </a:t>
            </a:r>
            <a:endParaRPr dirty="0">
              <a:solidFill>
                <a:schemeClr val="tx1"/>
              </a:solidFill>
            </a:endParaRPr>
          </a:p>
        </p:txBody>
      </p:sp>
      <p:pic>
        <p:nvPicPr>
          <p:cNvPr id="829" name="Google Shape;829;p47"/>
          <p:cNvPicPr preferRelativeResize="0"/>
          <p:nvPr/>
        </p:nvPicPr>
        <p:blipFill>
          <a:blip r:embed="rId5">
            <a:extLst>
              <a:ext uri="{28A0092B-C50C-407E-A947-70E740481C1C}">
                <a14:useLocalDpi xmlns:a14="http://schemas.microsoft.com/office/drawing/2010/main" val="0"/>
              </a:ext>
            </a:extLst>
          </a:blip>
          <a:stretch>
            <a:fillRect/>
          </a:stretch>
        </p:blipFill>
        <p:spPr>
          <a:xfrm>
            <a:off x="4409038" y="36728"/>
            <a:ext cx="4734961" cy="276356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5482" y="3981823"/>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04" y="97629"/>
            <a:ext cx="4980355" cy="508953"/>
          </a:xfrm>
        </p:spPr>
        <p:txBody>
          <a:bodyPr/>
          <a:lstStyle/>
          <a:p>
            <a:pPr algn="ctr"/>
            <a:r>
              <a:rPr lang="en-US" sz="2400" dirty="0" smtClean="0"/>
              <a:t>Introduction</a:t>
            </a:r>
            <a:r>
              <a:rPr lang="en-US" dirty="0" smtClean="0"/>
              <a:t> </a:t>
            </a:r>
            <a:endParaRPr lang="en-US" dirty="0"/>
          </a:p>
        </p:txBody>
      </p:sp>
      <p:sp>
        <p:nvSpPr>
          <p:cNvPr id="4" name="TextBox 3"/>
          <p:cNvSpPr txBox="1"/>
          <p:nvPr/>
        </p:nvSpPr>
        <p:spPr>
          <a:xfrm>
            <a:off x="0" y="853329"/>
            <a:ext cx="5785164" cy="4093428"/>
          </a:xfrm>
          <a:prstGeom prst="rect">
            <a:avLst/>
          </a:prstGeom>
          <a:noFill/>
        </p:spPr>
        <p:txBody>
          <a:bodyPr wrap="square" rtlCol="0">
            <a:spAutoFit/>
          </a:bodyPr>
          <a:lstStyle/>
          <a:p>
            <a:pPr algn="ctr"/>
            <a:r>
              <a:rPr lang="en-US" b="1" dirty="0">
                <a:solidFill>
                  <a:schemeClr val="bg1"/>
                </a:solidFill>
                <a:latin typeface="Montserrat" panose="020B0604020202020204" charset="0"/>
              </a:rPr>
              <a:t>Eligible </a:t>
            </a:r>
            <a:r>
              <a:rPr lang="en-US" b="1" dirty="0" smtClean="0">
                <a:solidFill>
                  <a:schemeClr val="bg1"/>
                </a:solidFill>
                <a:latin typeface="Montserrat" panose="020B0604020202020204" charset="0"/>
              </a:rPr>
              <a:t>Applicants</a:t>
            </a:r>
          </a:p>
          <a:p>
            <a:pPr algn="ctr"/>
            <a:endParaRPr lang="en-US" sz="1100" dirty="0">
              <a:solidFill>
                <a:schemeClr val="bg1"/>
              </a:solidFill>
              <a:latin typeface="Montserrat" panose="020B0604020202020204" charset="0"/>
            </a:endParaRPr>
          </a:p>
          <a:p>
            <a:pPr lvl="0" algn="ctr"/>
            <a:r>
              <a:rPr lang="en-US" sz="1100" dirty="0">
                <a:solidFill>
                  <a:schemeClr val="bg1"/>
                </a:solidFill>
                <a:latin typeface="Montserrat" panose="020B0604020202020204" charset="0"/>
              </a:rPr>
              <a:t>Nonprofit 501(c)(3) organizations</a:t>
            </a:r>
          </a:p>
          <a:p>
            <a:pPr lvl="0" algn="ctr"/>
            <a:r>
              <a:rPr lang="en-US" sz="1100" dirty="0">
                <a:solidFill>
                  <a:schemeClr val="bg1"/>
                </a:solidFill>
                <a:latin typeface="Montserrat" panose="020B0604020202020204" charset="0"/>
              </a:rPr>
              <a:t>Faith-based organizations</a:t>
            </a:r>
          </a:p>
          <a:p>
            <a:pPr lvl="0" algn="ctr"/>
            <a:r>
              <a:rPr lang="en-US" sz="1100" dirty="0">
                <a:solidFill>
                  <a:schemeClr val="bg1"/>
                </a:solidFill>
                <a:latin typeface="Montserrat" panose="020B0604020202020204" charset="0"/>
              </a:rPr>
              <a:t>Public agencies</a:t>
            </a:r>
          </a:p>
          <a:p>
            <a:pPr algn="ctr"/>
            <a:endParaRPr lang="en-US" b="1" dirty="0" smtClean="0">
              <a:solidFill>
                <a:schemeClr val="bg1"/>
              </a:solidFill>
              <a:latin typeface="Montserrat" panose="020B0604020202020204" charset="0"/>
            </a:endParaRPr>
          </a:p>
          <a:p>
            <a:pPr algn="ctr"/>
            <a:r>
              <a:rPr lang="en-US" b="1" dirty="0" smtClean="0">
                <a:solidFill>
                  <a:schemeClr val="bg1"/>
                </a:solidFill>
                <a:latin typeface="Montserrat" panose="020B0604020202020204" charset="0"/>
              </a:rPr>
              <a:t>Additional Requirements</a:t>
            </a:r>
          </a:p>
          <a:p>
            <a:pPr algn="ctr"/>
            <a:endParaRPr lang="en-US" b="1" dirty="0" smtClean="0">
              <a:solidFill>
                <a:schemeClr val="bg1"/>
              </a:solidFill>
              <a:latin typeface="Montserrat" panose="020B0604020202020204" charset="0"/>
            </a:endParaRPr>
          </a:p>
          <a:p>
            <a:pPr algn="ctr"/>
            <a:r>
              <a:rPr lang="en-US" sz="1100" b="1" dirty="0">
                <a:solidFill>
                  <a:schemeClr val="bg1"/>
                </a:solidFill>
                <a:latin typeface="Montserrat" panose="020B0604020202020204" charset="0"/>
              </a:rPr>
              <a:t>In addition to meeting basic ESG eligibility, proposed projects MUST provide: </a:t>
            </a:r>
          </a:p>
          <a:p>
            <a:pPr algn="ctr"/>
            <a:r>
              <a:rPr lang="en-US" sz="1100" dirty="0">
                <a:solidFill>
                  <a:schemeClr val="bg1"/>
                </a:solidFill>
                <a:latin typeface="Montserrat" panose="020B0604020202020204" charset="0"/>
              </a:rPr>
              <a:t> </a:t>
            </a:r>
          </a:p>
          <a:p>
            <a:pPr lvl="0" algn="ctr"/>
            <a:r>
              <a:rPr lang="en-US" sz="1100" b="1" dirty="0">
                <a:solidFill>
                  <a:schemeClr val="bg1"/>
                </a:solidFill>
                <a:latin typeface="Montserrat" panose="020B0604020202020204" charset="0"/>
              </a:rPr>
              <a:t>Strong evidence </a:t>
            </a:r>
            <a:r>
              <a:rPr lang="en-US" sz="1100" dirty="0">
                <a:solidFill>
                  <a:schemeClr val="bg1"/>
                </a:solidFill>
                <a:latin typeface="Montserrat" panose="020B0604020202020204" charset="0"/>
              </a:rPr>
              <a:t>that </a:t>
            </a:r>
            <a:r>
              <a:rPr lang="en-US" sz="1100" dirty="0" smtClean="0">
                <a:solidFill>
                  <a:schemeClr val="bg1"/>
                </a:solidFill>
                <a:latin typeface="Montserrat" panose="020B0604020202020204" charset="0"/>
              </a:rPr>
              <a:t>the </a:t>
            </a:r>
            <a:r>
              <a:rPr lang="en-US" sz="1100" dirty="0">
                <a:solidFill>
                  <a:schemeClr val="bg1"/>
                </a:solidFill>
                <a:latin typeface="Montserrat" panose="020B0604020202020204" charset="0"/>
              </a:rPr>
              <a:t>proposed activity helps prevent, prepare for, and respond to the coronavirus. This </a:t>
            </a:r>
            <a:r>
              <a:rPr lang="en-US" sz="1100" dirty="0" smtClean="0">
                <a:solidFill>
                  <a:schemeClr val="bg1"/>
                </a:solidFill>
                <a:latin typeface="Montserrat" panose="020B0604020202020204" charset="0"/>
              </a:rPr>
              <a:t>evidence may </a:t>
            </a:r>
            <a:r>
              <a:rPr lang="en-US" sz="1100" dirty="0">
                <a:solidFill>
                  <a:schemeClr val="bg1"/>
                </a:solidFill>
                <a:latin typeface="Montserrat" panose="020B0604020202020204" charset="0"/>
              </a:rPr>
              <a:t>take many forms. Examples </a:t>
            </a:r>
            <a:r>
              <a:rPr lang="en-US" sz="1100" dirty="0" smtClean="0">
                <a:solidFill>
                  <a:schemeClr val="bg1"/>
                </a:solidFill>
                <a:latin typeface="Montserrat" panose="020B0604020202020204" charset="0"/>
              </a:rPr>
              <a:t>include, </a:t>
            </a:r>
            <a:r>
              <a:rPr lang="en-US" sz="1100" dirty="0">
                <a:solidFill>
                  <a:schemeClr val="bg1"/>
                </a:solidFill>
                <a:latin typeface="Montserrat" panose="020B0604020202020204" charset="0"/>
              </a:rPr>
              <a:t>but are not limited to: public health shelter guidelines, local survey results, best practice publications by reputable sources.</a:t>
            </a:r>
          </a:p>
          <a:p>
            <a:pPr algn="ctr"/>
            <a:r>
              <a:rPr lang="en-US" sz="1100" dirty="0">
                <a:solidFill>
                  <a:schemeClr val="bg1"/>
                </a:solidFill>
                <a:latin typeface="Montserrat" panose="020B0604020202020204" charset="0"/>
              </a:rPr>
              <a:t> </a:t>
            </a:r>
          </a:p>
          <a:p>
            <a:pPr lvl="0" algn="ctr"/>
            <a:r>
              <a:rPr lang="en-US" sz="1100" b="1" dirty="0">
                <a:solidFill>
                  <a:schemeClr val="bg1"/>
                </a:solidFill>
                <a:latin typeface="Montserrat" panose="020B0604020202020204" charset="0"/>
              </a:rPr>
              <a:t>Duplication of benefit analysis: </a:t>
            </a:r>
            <a:r>
              <a:rPr lang="en-US" sz="1100" dirty="0">
                <a:solidFill>
                  <a:schemeClr val="bg1"/>
                </a:solidFill>
                <a:latin typeface="Montserrat" panose="020B0604020202020204" charset="0"/>
              </a:rPr>
              <a:t>Assurance that the applicant is not receiving financial assistance from other sources for the same expenses listed in the application AND the ability to determine client’s needs not met from other funding sources.</a:t>
            </a:r>
          </a:p>
          <a:p>
            <a:pPr algn="ctr"/>
            <a:endParaRPr lang="en-US" dirty="0">
              <a:solidFill>
                <a:schemeClr val="bg1"/>
              </a:solidFill>
            </a:endParaRPr>
          </a:p>
          <a:p>
            <a:pPr algn="ct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189" y="162346"/>
            <a:ext cx="1942374" cy="2237953"/>
          </a:xfrm>
          <a:prstGeom prst="rect">
            <a:avLst/>
          </a:prstGeom>
        </p:spPr>
      </p:pic>
      <p:sp>
        <p:nvSpPr>
          <p:cNvPr id="6" name="TextBox 5"/>
          <p:cNvSpPr txBox="1"/>
          <p:nvPr/>
        </p:nvSpPr>
        <p:spPr>
          <a:xfrm>
            <a:off x="6011501" y="2480650"/>
            <a:ext cx="2752253" cy="2462213"/>
          </a:xfrm>
          <a:prstGeom prst="rect">
            <a:avLst/>
          </a:prstGeom>
          <a:noFill/>
        </p:spPr>
        <p:txBody>
          <a:bodyPr wrap="square" rtlCol="0">
            <a:spAutoFit/>
          </a:bodyPr>
          <a:lstStyle/>
          <a:p>
            <a:pPr algn="ctr"/>
            <a:r>
              <a:rPr lang="en-US" sz="1100" b="1" dirty="0" smtClean="0">
                <a:latin typeface="Montserrat" panose="020B0604020202020204" charset="0"/>
              </a:rPr>
              <a:t>Please keep in mind: </a:t>
            </a:r>
          </a:p>
          <a:p>
            <a:pPr algn="ctr"/>
            <a:endParaRPr lang="en-US" sz="1100" b="1" dirty="0" smtClean="0">
              <a:latin typeface="Montserrat" panose="020B0604020202020204" charset="0"/>
            </a:endParaRPr>
          </a:p>
          <a:p>
            <a:pPr marL="171450" lvl="0" indent="-171450" algn="ctr">
              <a:buFont typeface="Courier New" panose="02070309020205020404" pitchFamily="49" charset="0"/>
              <a:buChar char="o"/>
            </a:pPr>
            <a:r>
              <a:rPr lang="en-US" sz="1100" dirty="0">
                <a:latin typeface="Montserrat" panose="020B0604020202020204" charset="0"/>
              </a:rPr>
              <a:t>ESG-CV2 funds are </a:t>
            </a:r>
            <a:r>
              <a:rPr lang="en-US" sz="1100" u="sng" dirty="0">
                <a:latin typeface="Montserrat" panose="020B0604020202020204" charset="0"/>
              </a:rPr>
              <a:t>reimbursement</a:t>
            </a:r>
            <a:r>
              <a:rPr lang="en-US" sz="1100" dirty="0">
                <a:latin typeface="Montserrat" panose="020B0604020202020204" charset="0"/>
              </a:rPr>
              <a:t> grants. </a:t>
            </a:r>
            <a:endParaRPr lang="en-US" sz="1100" dirty="0" smtClean="0">
              <a:latin typeface="Montserrat" panose="020B0604020202020204" charset="0"/>
            </a:endParaRPr>
          </a:p>
          <a:p>
            <a:pPr marL="171450" lvl="0" indent="-171450" algn="ctr">
              <a:buFont typeface="Courier New" panose="02070309020205020404" pitchFamily="49" charset="0"/>
              <a:buChar char="o"/>
            </a:pPr>
            <a:endParaRPr lang="en-US" sz="1100" dirty="0">
              <a:latin typeface="Montserrat" panose="020B0604020202020204" charset="0"/>
            </a:endParaRPr>
          </a:p>
          <a:p>
            <a:pPr marL="171450" lvl="0" indent="-171450" algn="ctr">
              <a:buFont typeface="Courier New" panose="02070309020205020404" pitchFamily="49" charset="0"/>
              <a:buChar char="o"/>
            </a:pPr>
            <a:r>
              <a:rPr lang="en-US" sz="1100" dirty="0">
                <a:latin typeface="Montserrat" panose="020B0604020202020204" charset="0"/>
              </a:rPr>
              <a:t>Eligible expenses directly related to COVID-19 may be reimbursed from the start of the outbreak, no earlier than January 21, 2020. </a:t>
            </a:r>
            <a:endParaRPr lang="en-US" sz="1100" dirty="0" smtClean="0">
              <a:latin typeface="Montserrat" panose="020B0604020202020204" charset="0"/>
            </a:endParaRPr>
          </a:p>
          <a:p>
            <a:pPr marL="171450" lvl="0" indent="-171450" algn="ctr">
              <a:buFont typeface="Courier New" panose="02070309020205020404" pitchFamily="49" charset="0"/>
              <a:buChar char="o"/>
            </a:pPr>
            <a:endParaRPr lang="en-US" sz="1100" dirty="0">
              <a:latin typeface="Montserrat" panose="020B0604020202020204" charset="0"/>
            </a:endParaRPr>
          </a:p>
          <a:p>
            <a:pPr marL="171450" indent="-171450" algn="ctr">
              <a:buFont typeface="Courier New" panose="02070309020205020404" pitchFamily="49" charset="0"/>
              <a:buChar char="o"/>
            </a:pPr>
            <a:r>
              <a:rPr lang="en-US" sz="1100" dirty="0">
                <a:latin typeface="Montserrat" panose="020B0604020202020204" charset="0"/>
              </a:rPr>
              <a:t>HUD has provided certain waivers and flexibilities to the ESG program for </a:t>
            </a:r>
            <a:r>
              <a:rPr lang="en-US" sz="1100" dirty="0" err="1">
                <a:latin typeface="Montserrat" panose="020B0604020202020204" charset="0"/>
              </a:rPr>
              <a:t>subrecipients</a:t>
            </a:r>
            <a:r>
              <a:rPr lang="en-US" sz="1100" dirty="0">
                <a:latin typeface="Montserrat" panose="020B0604020202020204" charset="0"/>
              </a:rPr>
              <a:t> of ESG-CV funds.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81528" y="312579"/>
            <a:ext cx="609600" cy="609600"/>
          </a:xfrm>
          <a:prstGeom prst="rect">
            <a:avLst/>
          </a:prstGeom>
        </p:spPr>
      </p:pic>
    </p:spTree>
    <p:extLst>
      <p:ext uri="{BB962C8B-B14F-4D97-AF65-F5344CB8AC3E}">
        <p14:creationId xmlns:p14="http://schemas.microsoft.com/office/powerpoint/2010/main" val="11114471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5" name="TextBox 4"/>
          <p:cNvSpPr txBox="1"/>
          <p:nvPr/>
        </p:nvSpPr>
        <p:spPr>
          <a:xfrm>
            <a:off x="1441342" y="0"/>
            <a:ext cx="5339166" cy="523220"/>
          </a:xfrm>
          <a:prstGeom prst="rect">
            <a:avLst/>
          </a:prstGeom>
          <a:noFill/>
        </p:spPr>
        <p:txBody>
          <a:bodyPr wrap="square" rtlCol="0">
            <a:spAutoFit/>
          </a:bodyPr>
          <a:lstStyle/>
          <a:p>
            <a:r>
              <a:rPr lang="en-US" sz="2800" b="1" dirty="0" smtClean="0">
                <a:latin typeface="Montserrat" panose="020B0604020202020204" charset="0"/>
              </a:rPr>
              <a:t>Funding Priorities </a:t>
            </a:r>
            <a:endParaRPr lang="en-US" sz="2800" b="1" dirty="0">
              <a:latin typeface="Montserrat" panose="020B0604020202020204" charset="0"/>
            </a:endParaRPr>
          </a:p>
        </p:txBody>
      </p:sp>
      <p:sp>
        <p:nvSpPr>
          <p:cNvPr id="7" name="TextBox 6"/>
          <p:cNvSpPr txBox="1"/>
          <p:nvPr/>
        </p:nvSpPr>
        <p:spPr>
          <a:xfrm>
            <a:off x="1441342" y="523221"/>
            <a:ext cx="6331058" cy="3647152"/>
          </a:xfrm>
          <a:prstGeom prst="rect">
            <a:avLst/>
          </a:prstGeom>
          <a:noFill/>
        </p:spPr>
        <p:txBody>
          <a:bodyPr wrap="square" rtlCol="0">
            <a:spAutoFit/>
          </a:bodyPr>
          <a:lstStyle/>
          <a:p>
            <a:r>
              <a:rPr lang="en-US" sz="1100" dirty="0" smtClean="0">
                <a:latin typeface="Montserrat" panose="020B0604020202020204" charset="0"/>
              </a:rPr>
              <a:t>ESG-CV funds </a:t>
            </a:r>
            <a:r>
              <a:rPr lang="en-US" sz="1100" dirty="0">
                <a:latin typeface="Montserrat" panose="020B0604020202020204" charset="0"/>
              </a:rPr>
              <a:t>are </a:t>
            </a:r>
            <a:r>
              <a:rPr lang="en-US" sz="1100" dirty="0" smtClean="0">
                <a:latin typeface="Montserrat" panose="020B0604020202020204" charset="0"/>
              </a:rPr>
              <a:t>awarded </a:t>
            </a:r>
            <a:r>
              <a:rPr lang="en-US" sz="1100" dirty="0">
                <a:latin typeface="Montserrat" panose="020B0604020202020204" charset="0"/>
              </a:rPr>
              <a:t>to </a:t>
            </a:r>
            <a:r>
              <a:rPr lang="en-US" sz="1100" dirty="0" smtClean="0">
                <a:latin typeface="Montserrat" panose="020B0604020202020204" charset="0"/>
              </a:rPr>
              <a:t>prevent, prepare for, and respond to coronavirus</a:t>
            </a:r>
            <a:r>
              <a:rPr lang="en-US" sz="1100" dirty="0">
                <a:latin typeface="Montserrat" panose="020B0604020202020204" charset="0"/>
              </a:rPr>
              <a:t>. As </a:t>
            </a:r>
            <a:r>
              <a:rPr lang="en-US" sz="1100" dirty="0" smtClean="0">
                <a:latin typeface="Montserrat" panose="020B0604020202020204" charset="0"/>
              </a:rPr>
              <a:t>the ESG program is one </a:t>
            </a:r>
            <a:r>
              <a:rPr lang="en-US" sz="1100" dirty="0">
                <a:latin typeface="Montserrat" panose="020B0604020202020204" charset="0"/>
              </a:rPr>
              <a:t>of the few funding streams dedicated to </a:t>
            </a:r>
            <a:r>
              <a:rPr lang="en-US" sz="1100" dirty="0" smtClean="0">
                <a:latin typeface="Montserrat" panose="020B0604020202020204" charset="0"/>
              </a:rPr>
              <a:t>supporting emergency </a:t>
            </a:r>
            <a:r>
              <a:rPr lang="en-US" sz="1100" dirty="0">
                <a:latin typeface="Montserrat" panose="020B0604020202020204" charset="0"/>
              </a:rPr>
              <a:t>shelters, a portion of this round of ESG-CV funds will continue to support the temporary </a:t>
            </a:r>
            <a:r>
              <a:rPr lang="en-US" sz="1100" dirty="0" smtClean="0">
                <a:latin typeface="Montserrat" panose="020B0604020202020204" charset="0"/>
              </a:rPr>
              <a:t>Homeless Isolation Shelter, providing services </a:t>
            </a:r>
            <a:r>
              <a:rPr lang="en-US" sz="1100" dirty="0">
                <a:latin typeface="Montserrat" panose="020B0604020202020204" charset="0"/>
              </a:rPr>
              <a:t>for those with COVID or exhibiting symptoms of COVID.</a:t>
            </a:r>
          </a:p>
          <a:p>
            <a:r>
              <a:rPr lang="en-US" sz="1100" dirty="0">
                <a:latin typeface="Montserrat" panose="020B0604020202020204" charset="0"/>
              </a:rPr>
              <a:t> </a:t>
            </a:r>
          </a:p>
          <a:p>
            <a:r>
              <a:rPr lang="en-US" sz="1100" dirty="0">
                <a:latin typeface="Montserrat" panose="020B0604020202020204" charset="0"/>
              </a:rPr>
              <a:t>Since the start of the COVID-19 pandemic, the City </a:t>
            </a:r>
            <a:r>
              <a:rPr lang="en-US" sz="1100" dirty="0" smtClean="0">
                <a:latin typeface="Montserrat" panose="020B0604020202020204" charset="0"/>
              </a:rPr>
              <a:t>and </a:t>
            </a:r>
            <a:r>
              <a:rPr lang="en-US" sz="1100" dirty="0">
                <a:latin typeface="Montserrat" panose="020B0604020202020204" charset="0"/>
              </a:rPr>
              <a:t>Community Health Partnership have worked together on gathering community feedback, assessing system performance in HMIS and Coordinated Entry data, and participating in a Coordinated Investment Planning exercise. </a:t>
            </a:r>
          </a:p>
          <a:p>
            <a:r>
              <a:rPr lang="en-US" sz="1100" dirty="0">
                <a:latin typeface="Montserrat" panose="020B0604020202020204" charset="0"/>
              </a:rPr>
              <a:t> </a:t>
            </a:r>
          </a:p>
          <a:p>
            <a:r>
              <a:rPr lang="en-US" sz="1100" b="1" dirty="0">
                <a:latin typeface="Montserrat" panose="020B0604020202020204" charset="0"/>
              </a:rPr>
              <a:t>Using </a:t>
            </a:r>
            <a:r>
              <a:rPr lang="en-US" sz="1100" b="1" dirty="0" smtClean="0">
                <a:latin typeface="Montserrat" panose="020B0604020202020204" charset="0"/>
              </a:rPr>
              <a:t>this data, </a:t>
            </a:r>
            <a:r>
              <a:rPr lang="en-US" sz="1100" b="1" dirty="0">
                <a:latin typeface="Montserrat" panose="020B0604020202020204" charset="0"/>
              </a:rPr>
              <a:t>several common themes </a:t>
            </a:r>
            <a:r>
              <a:rPr lang="en-US" sz="1100" b="1" dirty="0" smtClean="0">
                <a:latin typeface="Montserrat" panose="020B0604020202020204" charset="0"/>
              </a:rPr>
              <a:t>emerged:</a:t>
            </a:r>
          </a:p>
          <a:p>
            <a:pPr marL="171450" indent="-171450">
              <a:buFont typeface="Arial" panose="020B0604020202020204" pitchFamily="34" charset="0"/>
              <a:buChar char="•"/>
            </a:pPr>
            <a:r>
              <a:rPr lang="en-US" sz="1100" b="1" dirty="0" smtClean="0">
                <a:latin typeface="Montserrat" panose="020B0604020202020204" charset="0"/>
              </a:rPr>
              <a:t>Family homelessness resources are scarce: </a:t>
            </a:r>
            <a:r>
              <a:rPr lang="en-US" sz="1100" dirty="0" smtClean="0">
                <a:latin typeface="Montserrat" panose="020B0604020202020204" charset="0"/>
              </a:rPr>
              <a:t>An increase in families scoring for permanent supportive housing, with few to no supportive housing options  available</a:t>
            </a:r>
          </a:p>
          <a:p>
            <a:pPr marL="171450" indent="-171450">
              <a:buFont typeface="Arial" panose="020B0604020202020204" pitchFamily="34" charset="0"/>
              <a:buChar char="•"/>
            </a:pPr>
            <a:r>
              <a:rPr lang="en-US" sz="1100" b="1" dirty="0" smtClean="0">
                <a:latin typeface="Montserrat" panose="020B0604020202020204" charset="0"/>
              </a:rPr>
              <a:t>Staffing: </a:t>
            </a:r>
            <a:r>
              <a:rPr lang="en-US" sz="1100" dirty="0" smtClean="0">
                <a:latin typeface="Montserrat" panose="020B0604020202020204" charset="0"/>
              </a:rPr>
              <a:t>Limited staffing capabilities, safety options, staff retention, and tools for coordination/management of going efforts</a:t>
            </a:r>
          </a:p>
          <a:p>
            <a:pPr marL="171450" indent="-171450">
              <a:buFont typeface="Arial" panose="020B0604020202020204" pitchFamily="34" charset="0"/>
              <a:buChar char="•"/>
            </a:pPr>
            <a:r>
              <a:rPr lang="en-US" sz="1100" b="1" dirty="0" smtClean="0">
                <a:latin typeface="Montserrat" panose="020B0604020202020204" charset="0"/>
              </a:rPr>
              <a:t>Number of highly vulnerable (high VISPDAT scores) adults on the rise: </a:t>
            </a:r>
            <a:r>
              <a:rPr lang="en-US" sz="1100" dirty="0" smtClean="0">
                <a:latin typeface="Montserrat" panose="020B0604020202020204" charset="0"/>
              </a:rPr>
              <a:t>Critical gaps in both street outreach services for unaccompanied adults and medical/mental health resources for use by outreach teams </a:t>
            </a:r>
          </a:p>
          <a:p>
            <a:pPr marL="171450" indent="-171450">
              <a:buFont typeface="Arial" panose="020B0604020202020204" pitchFamily="34" charset="0"/>
              <a:buChar char="•"/>
            </a:pPr>
            <a:r>
              <a:rPr lang="en-US" sz="1100" b="1" dirty="0" smtClean="0">
                <a:latin typeface="Montserrat" panose="020B0604020202020204" charset="0"/>
              </a:rPr>
              <a:t>Rental Assistance: </a:t>
            </a:r>
            <a:r>
              <a:rPr lang="en-US" sz="1100" dirty="0" smtClean="0">
                <a:latin typeface="Montserrat" panose="020B0604020202020204" charset="0"/>
              </a:rPr>
              <a:t>Landlord tools and incentives for accepting low-income households, in addition to vital rental assistance and case management services</a:t>
            </a:r>
            <a:endParaRPr lang="en-US" dirty="0"/>
          </a:p>
        </p:txBody>
      </p:sp>
      <p:pic>
        <p:nvPicPr>
          <p:cNvPr id="1026" name="Picture 2" descr="coronavirus Icon 33858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1885" y="2793073"/>
            <a:ext cx="1199828" cy="1199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onavirus Icon 3622776"/>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24578" y="898201"/>
            <a:ext cx="1177279" cy="117727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3217" y="4170373"/>
            <a:ext cx="609600" cy="609600"/>
          </a:xfrm>
          <a:prstGeom prst="rect">
            <a:avLst/>
          </a:prstGeom>
        </p:spPr>
      </p:pic>
    </p:spTree>
    <p:extLst>
      <p:ext uri="{BB962C8B-B14F-4D97-AF65-F5344CB8AC3E}">
        <p14:creationId xmlns:p14="http://schemas.microsoft.com/office/powerpoint/2010/main" val="13087900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4524380" y="12765"/>
            <a:ext cx="4615019" cy="71963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Funding Priorities: </a:t>
            </a:r>
            <a:br>
              <a:rPr lang="en" dirty="0" smtClean="0"/>
            </a:br>
            <a:r>
              <a:rPr lang="en" dirty="0" smtClean="0"/>
              <a:t>Emergency Shelter </a:t>
            </a:r>
            <a:endParaRPr dirty="0"/>
          </a:p>
        </p:txBody>
      </p:sp>
      <p:sp>
        <p:nvSpPr>
          <p:cNvPr id="258" name="Google Shape;258;p33"/>
          <p:cNvSpPr txBox="1">
            <a:spLocks noGrp="1"/>
          </p:cNvSpPr>
          <p:nvPr>
            <p:ph type="body" idx="1"/>
          </p:nvPr>
        </p:nvSpPr>
        <p:spPr>
          <a:xfrm>
            <a:off x="4524380" y="848014"/>
            <a:ext cx="4615018" cy="409228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b="1" dirty="0" smtClean="0"/>
              <a:t>Safety Precautions </a:t>
            </a:r>
          </a:p>
          <a:p>
            <a:pPr marL="0" lvl="0" indent="0" algn="l" rtl="0">
              <a:spcBef>
                <a:spcPts val="0"/>
              </a:spcBef>
              <a:spcAft>
                <a:spcPts val="1600"/>
              </a:spcAft>
              <a:buNone/>
            </a:pPr>
            <a:r>
              <a:rPr lang="en-US" sz="1200" dirty="0" smtClean="0"/>
              <a:t>This funding priority would focus on those services/requests that primarily focus upon safety, including items, such as: </a:t>
            </a:r>
          </a:p>
          <a:p>
            <a:pPr marL="171450" indent="-171450">
              <a:spcAft>
                <a:spcPts val="1600"/>
              </a:spcAft>
            </a:pPr>
            <a:r>
              <a:rPr lang="en-US" sz="1200" b="1" dirty="0" smtClean="0"/>
              <a:t>Sanitation improvements: </a:t>
            </a:r>
            <a:r>
              <a:rPr lang="en-US" sz="1200" dirty="0" smtClean="0"/>
              <a:t>Examples would include handwashing stations and furnishings for social distancing</a:t>
            </a:r>
          </a:p>
          <a:p>
            <a:pPr marL="171450" indent="-171450">
              <a:spcAft>
                <a:spcPts val="1600"/>
              </a:spcAft>
            </a:pPr>
            <a:r>
              <a:rPr lang="en-US" sz="1200" b="1" dirty="0" smtClean="0"/>
              <a:t>Mental health and outpatient health services for guests/clients </a:t>
            </a:r>
          </a:p>
          <a:p>
            <a:pPr marL="171450" indent="-171450">
              <a:spcAft>
                <a:spcPts val="1600"/>
              </a:spcAft>
            </a:pPr>
            <a:r>
              <a:rPr lang="en-US" sz="1200" b="1" dirty="0" smtClean="0"/>
              <a:t>Hazard pay for staff</a:t>
            </a:r>
          </a:p>
          <a:p>
            <a:pPr marL="171450" indent="-171450">
              <a:spcAft>
                <a:spcPts val="1600"/>
              </a:spcAft>
            </a:pPr>
            <a:r>
              <a:rPr lang="en-US" sz="1200" b="1" dirty="0" smtClean="0"/>
              <a:t>Childcare services</a:t>
            </a:r>
          </a:p>
          <a:p>
            <a:pPr marL="171450" indent="-171450">
              <a:spcAft>
                <a:spcPts val="1600"/>
              </a:spcAft>
            </a:pPr>
            <a:r>
              <a:rPr lang="en-US" sz="1200" b="1" dirty="0" smtClean="0"/>
              <a:t>Transportation: </a:t>
            </a:r>
            <a:r>
              <a:rPr lang="en-US" sz="1200" dirty="0" smtClean="0"/>
              <a:t>Some examples would be transit or other transportation to job sites, schools, and appointments.</a:t>
            </a:r>
          </a:p>
        </p:txBody>
      </p:sp>
      <p:pic>
        <p:nvPicPr>
          <p:cNvPr id="259" name="Google Shape;259;p33"/>
          <p:cNvPicPr preferRelativeResize="0"/>
          <p:nvPr/>
        </p:nvPicPr>
        <p:blipFill rotWithShape="1">
          <a:blip r:embed="rId5">
            <a:alphaModFix/>
          </a:blip>
          <a:srcRect l="3793" r="27107"/>
          <a:stretch/>
        </p:blipFill>
        <p:spPr>
          <a:xfrm>
            <a:off x="2440983" y="1348353"/>
            <a:ext cx="2083397" cy="3795152"/>
          </a:xfrm>
          <a:prstGeom prst="rect">
            <a:avLst/>
          </a:prstGeom>
          <a:noFill/>
          <a:ln>
            <a:noFill/>
          </a:ln>
        </p:spPr>
      </p:pic>
      <p:cxnSp>
        <p:nvCxnSpPr>
          <p:cNvPr id="260" name="Google Shape;260;p33"/>
          <p:cNvCxnSpPr/>
          <p:nvPr/>
        </p:nvCxnSpPr>
        <p:spPr>
          <a:xfrm rot="10800000">
            <a:off x="781100" y="4940300"/>
            <a:ext cx="8358300" cy="0"/>
          </a:xfrm>
          <a:prstGeom prst="straightConnector1">
            <a:avLst/>
          </a:prstGeom>
          <a:noFill/>
          <a:ln w="19050" cap="flat" cmpd="sng">
            <a:solidFill>
              <a:schemeClr val="accent1"/>
            </a:solidFill>
            <a:prstDash val="solid"/>
            <a:round/>
            <a:headEnd type="none" w="med" len="med"/>
            <a:tailEnd type="none" w="med" len="med"/>
          </a:ln>
        </p:spPr>
      </p:cxnSp>
      <p:pic>
        <p:nvPicPr>
          <p:cNvPr id="261" name="Google Shape;261;p33"/>
          <p:cNvPicPr preferRelativeResize="0"/>
          <p:nvPr/>
        </p:nvPicPr>
        <p:blipFill>
          <a:blip r:embed="rId6">
            <a:extLst>
              <a:ext uri="{28A0092B-C50C-407E-A947-70E740481C1C}">
                <a14:useLocalDpi xmlns:a14="http://schemas.microsoft.com/office/drawing/2010/main" val="0"/>
              </a:ext>
            </a:extLst>
          </a:blip>
          <a:stretch>
            <a:fillRect/>
          </a:stretch>
        </p:blipFill>
        <p:spPr>
          <a:xfrm>
            <a:off x="0" y="0"/>
            <a:ext cx="3479369" cy="225500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216" y="4330699"/>
            <a:ext cx="609600" cy="609600"/>
          </a:xfrm>
          <a:prstGeom prst="rect">
            <a:avLst/>
          </a:prstGeom>
        </p:spPr>
      </p:pic>
    </p:spTree>
    <p:extLst>
      <p:ext uri="{BB962C8B-B14F-4D97-AF65-F5344CB8AC3E}">
        <p14:creationId xmlns:p14="http://schemas.microsoft.com/office/powerpoint/2010/main" val="176654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1200" y="182880"/>
            <a:ext cx="3352800" cy="707886"/>
          </a:xfrm>
          <a:prstGeom prst="rect">
            <a:avLst/>
          </a:prstGeom>
        </p:spPr>
        <p:txBody>
          <a:bodyPr wrap="square">
            <a:spAutoFit/>
          </a:bodyPr>
          <a:lstStyle/>
          <a:p>
            <a:pPr algn="ctr"/>
            <a:r>
              <a:rPr lang="en" sz="2000" dirty="0">
                <a:ln w="0"/>
                <a:solidFill>
                  <a:schemeClr val="accent1"/>
                </a:solidFill>
                <a:effectLst>
                  <a:outerShdw blurRad="38100" dist="25400" dir="5400000" algn="ctr" rotWithShape="0">
                    <a:srgbClr val="6E747A">
                      <a:alpha val="43000"/>
                    </a:srgbClr>
                  </a:outerShdw>
                </a:effectLst>
                <a:latin typeface="Montserrat ExtraBold" panose="020B0604020202020204" charset="0"/>
              </a:rPr>
              <a:t>Funding Priorities: </a:t>
            </a:r>
            <a:br>
              <a:rPr lang="en" sz="2000" dirty="0">
                <a:ln w="0"/>
                <a:solidFill>
                  <a:schemeClr val="accent1"/>
                </a:solidFill>
                <a:effectLst>
                  <a:outerShdw blurRad="38100" dist="25400" dir="5400000" algn="ctr" rotWithShape="0">
                    <a:srgbClr val="6E747A">
                      <a:alpha val="43000"/>
                    </a:srgbClr>
                  </a:outerShdw>
                </a:effectLst>
                <a:latin typeface="Montserrat ExtraBold" panose="020B0604020202020204" charset="0"/>
              </a:rPr>
            </a:br>
            <a:r>
              <a:rPr lang="en" sz="2000" dirty="0" smtClean="0">
                <a:ln w="0"/>
                <a:solidFill>
                  <a:schemeClr val="accent1"/>
                </a:solidFill>
                <a:effectLst>
                  <a:outerShdw blurRad="38100" dist="25400" dir="5400000" algn="ctr" rotWithShape="0">
                    <a:srgbClr val="6E747A">
                      <a:alpha val="43000"/>
                    </a:srgbClr>
                  </a:outerShdw>
                </a:effectLst>
                <a:latin typeface="Montserrat ExtraBold" panose="020B0604020202020204" charset="0"/>
              </a:rPr>
              <a:t>Rapid Re-Housing </a:t>
            </a:r>
            <a:endParaRPr lang="en-US" sz="2000" dirty="0">
              <a:ln w="0"/>
              <a:solidFill>
                <a:schemeClr val="accent1"/>
              </a:solidFill>
              <a:effectLst>
                <a:outerShdw blurRad="38100" dist="25400" dir="5400000" algn="ctr" rotWithShape="0">
                  <a:srgbClr val="6E747A">
                    <a:alpha val="43000"/>
                  </a:srgbClr>
                </a:outerShdw>
              </a:effectLst>
              <a:latin typeface="Montserrat ExtraBold" panose="020B0604020202020204" charset="0"/>
            </a:endParaRPr>
          </a:p>
        </p:txBody>
      </p:sp>
      <p:sp>
        <p:nvSpPr>
          <p:cNvPr id="6" name="TextBox 5"/>
          <p:cNvSpPr txBox="1"/>
          <p:nvPr/>
        </p:nvSpPr>
        <p:spPr>
          <a:xfrm>
            <a:off x="5791200" y="1121664"/>
            <a:ext cx="3352800" cy="3631763"/>
          </a:xfrm>
          <a:prstGeom prst="rect">
            <a:avLst/>
          </a:prstGeom>
          <a:noFill/>
        </p:spPr>
        <p:txBody>
          <a:bodyPr wrap="square" rtlCol="0">
            <a:spAutoFit/>
          </a:bodyPr>
          <a:lstStyle/>
          <a:p>
            <a:pPr algn="ctr"/>
            <a:r>
              <a:rPr lang="en-US" sz="1200" b="1" dirty="0" smtClean="0">
                <a:latin typeface="Montserrat" panose="020B0604020202020204" charset="0"/>
              </a:rPr>
              <a:t>Rapid Re-Housing</a:t>
            </a:r>
          </a:p>
          <a:p>
            <a:endParaRPr lang="en-US" sz="1200" dirty="0">
              <a:latin typeface="Montserrat" panose="020B0604020202020204" charset="0"/>
            </a:endParaRPr>
          </a:p>
          <a:p>
            <a:r>
              <a:rPr lang="en-US" sz="1200" dirty="0">
                <a:latin typeface="Montserrat" panose="020B0604020202020204" charset="0"/>
              </a:rPr>
              <a:t>This funding priority would focus on those services/requests that primarily focus upon </a:t>
            </a:r>
            <a:r>
              <a:rPr lang="en-US" sz="1200" dirty="0" smtClean="0">
                <a:latin typeface="Montserrat" panose="020B0604020202020204" charset="0"/>
              </a:rPr>
              <a:t>housing stabilization services. This </a:t>
            </a:r>
            <a:r>
              <a:rPr lang="en-US" sz="1200" dirty="0">
                <a:latin typeface="Montserrat" panose="020B0604020202020204" charset="0"/>
              </a:rPr>
              <a:t>would include items such as: </a:t>
            </a:r>
            <a:endParaRPr lang="en-US" sz="1200" dirty="0" smtClean="0">
              <a:latin typeface="Montserrat" panose="020B0604020202020204" charset="0"/>
            </a:endParaRPr>
          </a:p>
          <a:p>
            <a:endParaRPr lang="en-US" sz="1200" dirty="0">
              <a:latin typeface="Montserrat" panose="020B0604020202020204" charset="0"/>
            </a:endParaRPr>
          </a:p>
          <a:p>
            <a:pPr marL="285750" indent="-285750">
              <a:buFont typeface="Arial" panose="020B0604020202020204" pitchFamily="34" charset="0"/>
              <a:buChar char="•"/>
            </a:pPr>
            <a:r>
              <a:rPr lang="en-US" sz="1200" dirty="0" smtClean="0">
                <a:latin typeface="Montserrat" panose="020B0604020202020204" charset="0"/>
              </a:rPr>
              <a:t>Rental Assistance and Rental Arrears</a:t>
            </a:r>
          </a:p>
          <a:p>
            <a:endParaRPr lang="en-US" sz="1200" dirty="0" smtClean="0">
              <a:latin typeface="Montserrat" panose="020B0604020202020204" charset="0"/>
            </a:endParaRPr>
          </a:p>
          <a:p>
            <a:pPr marL="285750" indent="-285750">
              <a:buFont typeface="Arial" panose="020B0604020202020204" pitchFamily="34" charset="0"/>
              <a:buChar char="•"/>
            </a:pPr>
            <a:r>
              <a:rPr lang="en-US" sz="1200" dirty="0" smtClean="0">
                <a:latin typeface="Montserrat" panose="020B0604020202020204" charset="0"/>
              </a:rPr>
              <a:t>Financial Assistance: Rental application fees, security and utility deposits, utility payments, last month’s rent, and moving costs..</a:t>
            </a:r>
          </a:p>
          <a:p>
            <a:endParaRPr lang="en-US" sz="1200" dirty="0" smtClean="0">
              <a:latin typeface="Montserrat" panose="020B0604020202020204" charset="0"/>
            </a:endParaRPr>
          </a:p>
          <a:p>
            <a:pPr marL="285750" indent="-285750">
              <a:buFont typeface="Arial" panose="020B0604020202020204" pitchFamily="34" charset="0"/>
              <a:buChar char="•"/>
            </a:pPr>
            <a:r>
              <a:rPr lang="en-US" sz="1200" dirty="0" smtClean="0">
                <a:latin typeface="Montserrat" panose="020B0604020202020204" charset="0"/>
              </a:rPr>
              <a:t>Services: Housing and search placement, housing stability case management, landlord tenant mediation, etc. </a:t>
            </a:r>
            <a:endParaRPr lang="en-US" sz="1200" dirty="0">
              <a:latin typeface="Montserrat" panose="020B0604020202020204" charset="0"/>
            </a:endParaRPr>
          </a:p>
          <a:p>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008" y="2426208"/>
            <a:ext cx="3925824" cy="24654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0920" y="0"/>
            <a:ext cx="3640280" cy="242620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7716" y="4027557"/>
            <a:ext cx="609600" cy="609600"/>
          </a:xfrm>
          <a:prstGeom prst="rect">
            <a:avLst/>
          </a:prstGeom>
        </p:spPr>
      </p:pic>
    </p:spTree>
    <p:extLst>
      <p:ext uri="{BB962C8B-B14F-4D97-AF65-F5344CB8AC3E}">
        <p14:creationId xmlns:p14="http://schemas.microsoft.com/office/powerpoint/2010/main" val="26762744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ronavirus Clinical Case by Slidesgo">
  <a:themeElements>
    <a:clrScheme name="Simple Light">
      <a:dk1>
        <a:srgbClr val="000000"/>
      </a:dk1>
      <a:lt1>
        <a:srgbClr val="FFFFFF"/>
      </a:lt1>
      <a:dk2>
        <a:srgbClr val="595959"/>
      </a:dk2>
      <a:lt2>
        <a:srgbClr val="EEEEEE"/>
      </a:lt2>
      <a:accent1>
        <a:srgbClr val="467AF1"/>
      </a:accent1>
      <a:accent2>
        <a:srgbClr val="CCCCCC"/>
      </a:accent2>
      <a:accent3>
        <a:srgbClr val="A5D5FC"/>
      </a:accent3>
      <a:accent4>
        <a:srgbClr val="27BBFF"/>
      </a:accent4>
      <a:accent5>
        <a:srgbClr val="18379E"/>
      </a:accent5>
      <a:accent6>
        <a:srgbClr val="467A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33257</TotalTime>
  <Words>6460</Words>
  <Application>Microsoft Office PowerPoint</Application>
  <PresentationFormat>On-screen Show (16:9)</PresentationFormat>
  <Paragraphs>539</Paragraphs>
  <Slides>24</Slides>
  <Notes>24</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Montserrat</vt:lpstr>
      <vt:lpstr>Georgia</vt:lpstr>
      <vt:lpstr>Arial</vt:lpstr>
      <vt:lpstr>Gill Sans MT</vt:lpstr>
      <vt:lpstr>Wingdings</vt:lpstr>
      <vt:lpstr>Montserrat ExtraBold</vt:lpstr>
      <vt:lpstr>Cambria Math</vt:lpstr>
      <vt:lpstr>Courier New</vt:lpstr>
      <vt:lpstr>Lao UI</vt:lpstr>
      <vt:lpstr>Coronavirus Clinical Case by Slidesgo</vt:lpstr>
      <vt:lpstr>2020 ESG-CV2 Applicant Presentation</vt:lpstr>
      <vt:lpstr>Introduction &amp; Overview </vt:lpstr>
      <vt:lpstr>Introduction </vt:lpstr>
      <vt:lpstr>Emergency Solutions Grant </vt:lpstr>
      <vt:lpstr>Emergency Solutions Grant </vt:lpstr>
      <vt:lpstr>Introduction </vt:lpstr>
      <vt:lpstr>PowerPoint Presentation</vt:lpstr>
      <vt:lpstr>Funding Priorities:  Emergency Shelter </vt:lpstr>
      <vt:lpstr>PowerPoint Presentation</vt:lpstr>
      <vt:lpstr>Coordinated Entry </vt:lpstr>
      <vt:lpstr>PowerPoint Presentation</vt:lpstr>
      <vt:lpstr>Written Standards </vt:lpstr>
      <vt:lpstr>Administrative requirements </vt:lpstr>
      <vt:lpstr>Record Keeping and  </vt:lpstr>
      <vt:lpstr>CARES Act and HUD Information </vt:lpstr>
      <vt:lpstr>Duplication of Benefits </vt:lpstr>
      <vt:lpstr>Waiver Information</vt:lpstr>
      <vt:lpstr>Waiver Information </vt:lpstr>
      <vt:lpstr>Waiver Information </vt:lpstr>
      <vt:lpstr>Application Review </vt:lpstr>
      <vt:lpstr>Submitting an Application </vt:lpstr>
      <vt:lpstr>     General Information</vt:lpstr>
      <vt:lpstr>Thank You</vt:lpstr>
      <vt:lpstr>Credits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ESG-CV2 Applicant Presentation</dc:title>
  <dc:creator>Clark, Naomi J</dc:creator>
  <cp:lastModifiedBy>Clark, Naomi J</cp:lastModifiedBy>
  <cp:revision>168</cp:revision>
  <dcterms:modified xsi:type="dcterms:W3CDTF">2021-01-07T21:04:29Z</dcterms:modified>
</cp:coreProperties>
</file>