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9"/>
  </p:notesMasterIdLst>
  <p:handoutMasterIdLst>
    <p:handoutMasterId r:id="rId30"/>
  </p:handoutMasterIdLst>
  <p:sldIdLst>
    <p:sldId id="266" r:id="rId5"/>
    <p:sldId id="257" r:id="rId6"/>
    <p:sldId id="259" r:id="rId7"/>
    <p:sldId id="258" r:id="rId8"/>
    <p:sldId id="275" r:id="rId9"/>
    <p:sldId id="288" r:id="rId10"/>
    <p:sldId id="289" r:id="rId11"/>
    <p:sldId id="287" r:id="rId12"/>
    <p:sldId id="290" r:id="rId13"/>
    <p:sldId id="291" r:id="rId14"/>
    <p:sldId id="292" r:id="rId15"/>
    <p:sldId id="293" r:id="rId16"/>
    <p:sldId id="278" r:id="rId17"/>
    <p:sldId id="294" r:id="rId18"/>
    <p:sldId id="276" r:id="rId19"/>
    <p:sldId id="277" r:id="rId20"/>
    <p:sldId id="295" r:id="rId21"/>
    <p:sldId id="282" r:id="rId22"/>
    <p:sldId id="285" r:id="rId23"/>
    <p:sldId id="286" r:id="rId24"/>
    <p:sldId id="283" r:id="rId25"/>
    <p:sldId id="284" r:id="rId26"/>
    <p:sldId id="269" r:id="rId27"/>
    <p:sldId id="262" r:id="rId2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434343"/>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68161" autoAdjust="0"/>
  </p:normalViewPr>
  <p:slideViewPr>
    <p:cSldViewPr snapToGrid="0" showGuides="1">
      <p:cViewPr varScale="1">
        <p:scale>
          <a:sx n="67" d="100"/>
          <a:sy n="67" d="100"/>
        </p:scale>
        <p:origin x="1068" y="60"/>
      </p:cViewPr>
      <p:guideLst>
        <p:guide pos="3840"/>
        <p:guide orient="horz" pos="2160"/>
      </p:guideLst>
    </p:cSldViewPr>
  </p:slideViewPr>
  <p:outlineViewPr>
    <p:cViewPr>
      <p:scale>
        <a:sx n="33" d="100"/>
        <a:sy n="33" d="100"/>
      </p:scale>
      <p:origin x="0" y="-26040"/>
    </p:cViewPr>
  </p:outlineViewPr>
  <p:notesTextViewPr>
    <p:cViewPr>
      <p:scale>
        <a:sx n="1" d="1"/>
        <a:sy n="1" d="1"/>
      </p:scale>
      <p:origin x="0" y="0"/>
    </p:cViewPr>
  </p:notesTextViewPr>
  <p:notesViewPr>
    <p:cSldViewPr snapToGrid="0">
      <p:cViewPr varScale="1">
        <p:scale>
          <a:sx n="65" d="100"/>
          <a:sy n="65" d="100"/>
        </p:scale>
        <p:origin x="287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09.06.2020</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09.06.2020</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ortal.neighborlysoftware.com/coloradospringsco/Participant/Logi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ppchp.org/member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t>
            </a:r>
          </a:p>
          <a:p>
            <a:endParaRPr lang="en-US" dirty="0"/>
          </a:p>
          <a:p>
            <a:r>
              <a:rPr lang="en-US" dirty="0"/>
              <a:t>My name is Naomi Clark and I am a team member with the Community Development Division for the City of Colorado Springs. This presentation is for the 2020 Emergency Solutions Grant funding specifically earmarked by the Department of Housing and Urban Development to help combat the coronavirus outbreak. </a:t>
            </a:r>
          </a:p>
          <a:p>
            <a:endParaRPr lang="en-US" dirty="0"/>
          </a:p>
          <a:p>
            <a:r>
              <a:rPr lang="en-US" dirty="0"/>
              <a:t>Today’s presentation will focus on all the information and details organizations will need to successfully determine their eligibility to apply for these funds. </a:t>
            </a:r>
          </a:p>
        </p:txBody>
      </p:sp>
      <p:sp>
        <p:nvSpPr>
          <p:cNvPr id="4" name="Slide Number Placeholder 3"/>
          <p:cNvSpPr>
            <a:spLocks noGrp="1"/>
          </p:cNvSpPr>
          <p:nvPr>
            <p:ph type="sldNum" sz="quarter" idx="10"/>
          </p:nvPr>
        </p:nvSpPr>
        <p:spPr/>
        <p:txBody>
          <a:bodyPr/>
          <a:lstStyle/>
          <a:p>
            <a:fld id="{53D78A92-0141-4330-8F3E-FAADFAC23844}" type="slidenum">
              <a:rPr lang="ru-RU" smtClean="0"/>
              <a:t>1</a:t>
            </a:fld>
            <a:endParaRPr lang="ru-RU" dirty="0"/>
          </a:p>
        </p:txBody>
      </p:sp>
    </p:spTree>
    <p:extLst>
      <p:ext uri="{BB962C8B-B14F-4D97-AF65-F5344CB8AC3E}">
        <p14:creationId xmlns:p14="http://schemas.microsoft.com/office/powerpoint/2010/main" val="124239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35974"/>
            <a:ext cx="5486400" cy="7765026"/>
          </a:xfrm>
        </p:spPr>
        <p:txBody>
          <a:bodyPr/>
          <a:lstStyle/>
          <a:p>
            <a:r>
              <a:rPr lang="en-US" sz="1200" kern="1200" dirty="0">
                <a:solidFill>
                  <a:schemeClr val="tx1"/>
                </a:solidFill>
                <a:effectLst/>
                <a:latin typeface="+mn-lt"/>
                <a:ea typeface="+mn-ea"/>
                <a:cs typeface="+mn-cs"/>
              </a:rPr>
              <a:t>So let’s talk about some of the HUD issued waivers to some of the ESG requirements in light of the impact of the coronavirus. First, be advised all the described waivers are TEMPORARY and only apply for the current award funds under the ESG-CV FUNDS ONLY.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FIRST, hmis lead activities- </a:t>
            </a:r>
            <a:r>
              <a:rPr lang="en-US" sz="1200" b="1" kern="1200" dirty="0">
                <a:solidFill>
                  <a:schemeClr val="tx1"/>
                </a:solidFill>
                <a:effectLst/>
                <a:latin typeface="+mn-lt"/>
                <a:ea typeface="+mn-ea"/>
                <a:cs typeface="+mn-cs"/>
              </a:rPr>
              <a:t>Previous requirement: </a:t>
            </a:r>
            <a:r>
              <a:rPr lang="en-US" sz="1200" kern="1200" dirty="0">
                <a:solidFill>
                  <a:schemeClr val="tx1"/>
                </a:solidFill>
                <a:effectLst/>
                <a:latin typeface="+mn-lt"/>
                <a:ea typeface="+mn-ea"/>
                <a:cs typeface="+mn-cs"/>
              </a:rPr>
              <a:t>ESG funds may be used to pay the costs of managing and operating the HMIS, provided that the ESG recipient is the HMIS Lead.</a:t>
            </a:r>
          </a:p>
          <a:p>
            <a:r>
              <a:rPr lang="en-US" sz="1200" b="1" kern="1200" dirty="0">
                <a:solidFill>
                  <a:schemeClr val="tx1"/>
                </a:solidFill>
                <a:effectLst/>
                <a:latin typeface="+mn-lt"/>
                <a:ea typeface="+mn-ea"/>
                <a:cs typeface="+mn-cs"/>
              </a:rPr>
              <a:t>Waiver: </a:t>
            </a:r>
            <a:r>
              <a:rPr lang="en-US" sz="1200" kern="1200" dirty="0">
                <a:solidFill>
                  <a:schemeClr val="tx1"/>
                </a:solidFill>
                <a:effectLst/>
                <a:latin typeface="+mn-lt"/>
                <a:ea typeface="+mn-ea"/>
                <a:cs typeface="+mn-cs"/>
              </a:rPr>
              <a:t>To enable ESG-funded projects to participate in HMIS as required, HUD has authorized the use of ESG funds for managing and operating the HMIS for agencies other than the HMIS Lead.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What does this mean: </a:t>
            </a:r>
            <a:r>
              <a:rPr lang="en-US" sz="1200" kern="1200" dirty="0">
                <a:solidFill>
                  <a:schemeClr val="tx1"/>
                </a:solidFill>
                <a:effectLst/>
                <a:latin typeface="+mn-lt"/>
                <a:ea typeface="+mn-ea"/>
                <a:cs typeface="+mn-cs"/>
              </a:rPr>
              <a:t>Organizations/agencies may apply for ESG funds to upgrade and/or enhance their </a:t>
            </a:r>
            <a:r>
              <a:rPr lang="en-US" sz="1200" b="1" u="sng" kern="1200" dirty="0">
                <a:solidFill>
                  <a:schemeClr val="tx1"/>
                </a:solidFill>
                <a:effectLst/>
                <a:latin typeface="+mn-lt"/>
                <a:ea typeface="+mn-ea"/>
                <a:cs typeface="+mn-cs"/>
              </a:rPr>
              <a:t>existing HMIS system.  It is important to emphasize that you must already have a system in place to apply for funds under this waiver. Implementation of a brand new HMIS that did not previously exist is not permitted.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Next is the re-evaluations for homelessness prevention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Previous requirement: </a:t>
            </a:r>
            <a:r>
              <a:rPr lang="en-US" sz="1200" kern="1200" dirty="0">
                <a:solidFill>
                  <a:schemeClr val="tx1"/>
                </a:solidFill>
                <a:effectLst/>
                <a:latin typeface="+mn-lt"/>
                <a:ea typeface="+mn-ea"/>
                <a:cs typeface="+mn-cs"/>
              </a:rPr>
              <a:t>Homelessness prevention assistance was subject to re-evaluation of each program participant’s eligibility need for assistance not less than once every 3 months.</a:t>
            </a:r>
          </a:p>
          <a:p>
            <a:r>
              <a:rPr lang="en-US" sz="1200" b="1" kern="1200" dirty="0">
                <a:solidFill>
                  <a:schemeClr val="tx1"/>
                </a:solidFill>
                <a:effectLst/>
                <a:latin typeface="+mn-lt"/>
                <a:ea typeface="+mn-ea"/>
                <a:cs typeface="+mn-cs"/>
              </a:rPr>
              <a:t>Waiver: </a:t>
            </a:r>
            <a:r>
              <a:rPr lang="en-US" sz="1200" kern="1200" dirty="0">
                <a:solidFill>
                  <a:schemeClr val="tx1"/>
                </a:solidFill>
                <a:effectLst/>
                <a:latin typeface="+mn-lt"/>
                <a:ea typeface="+mn-ea"/>
                <a:cs typeface="+mn-cs"/>
              </a:rPr>
              <a:t>To alleviate the volume of case management for service providers the required frequency of re-evaluations for homelessness prevention assistance under section is waived for up to 2-years beginning as of March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What does this mean: </a:t>
            </a:r>
            <a:r>
              <a:rPr lang="en-US" sz="1200" kern="1200" dirty="0">
                <a:solidFill>
                  <a:schemeClr val="tx1"/>
                </a:solidFill>
                <a:effectLst/>
                <a:latin typeface="+mn-lt"/>
                <a:ea typeface="+mn-ea"/>
                <a:cs typeface="+mn-cs"/>
              </a:rPr>
              <a:t>Organizations/agencies may provide up to two years of assistance so long as re-evaluations are conducted at least every 6 months. </a:t>
            </a:r>
          </a:p>
          <a:p>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400" b="1" u="sng" dirty="0"/>
              <a:t>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10</a:t>
            </a:fld>
            <a:endParaRPr lang="ru-RU" dirty="0"/>
          </a:p>
        </p:txBody>
      </p:sp>
    </p:spTree>
    <p:extLst>
      <p:ext uri="{BB962C8B-B14F-4D97-AF65-F5344CB8AC3E}">
        <p14:creationId xmlns:p14="http://schemas.microsoft.com/office/powerpoint/2010/main" val="3931395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34181"/>
            <a:ext cx="5486400" cy="7624916"/>
          </a:xfrm>
        </p:spPr>
        <p:txBody>
          <a:bodyPr/>
          <a:lstStyle/>
          <a:p>
            <a:r>
              <a:rPr lang="en-US" sz="1600" dirty="0"/>
              <a:t>The next waiver we will talk about is the Housing Stability and case management requirement. </a:t>
            </a:r>
          </a:p>
          <a:p>
            <a:r>
              <a:rPr lang="en-US" sz="1600" b="1" dirty="0">
                <a:solidFill>
                  <a:schemeClr val="tx2">
                    <a:lumMod val="75000"/>
                  </a:schemeClr>
                </a:solidFill>
                <a:latin typeface="Gill Sans MT" panose="020B0502020104020203" pitchFamily="34" charset="0"/>
              </a:rPr>
              <a:t>Previous Requirement: </a:t>
            </a:r>
            <a:r>
              <a:rPr lang="en-US" sz="1600" dirty="0">
                <a:solidFill>
                  <a:schemeClr val="tx2">
                    <a:lumMod val="75000"/>
                  </a:schemeClr>
                </a:solidFill>
                <a:latin typeface="Gill Sans MT" panose="020B0502020104020203" pitchFamily="34" charset="0"/>
              </a:rPr>
              <a:t>Program participants receiving homelessness prevention or rapid re-housing assistance were required to meet with a case manager not less than once per month, unless certain statutory prohibitions apply.</a:t>
            </a:r>
          </a:p>
          <a:p>
            <a:r>
              <a:rPr lang="en-US" sz="1600" b="1" dirty="0">
                <a:solidFill>
                  <a:schemeClr val="tx2">
                    <a:lumMod val="75000"/>
                  </a:schemeClr>
                </a:solidFill>
                <a:latin typeface="Gill Sans MT" panose="020B0502020104020203" pitchFamily="34" charset="0"/>
              </a:rPr>
              <a:t>Temporary Waiver: </a:t>
            </a:r>
            <a:r>
              <a:rPr lang="en-US" sz="1600" dirty="0">
                <a:solidFill>
                  <a:schemeClr val="tx2">
                    <a:lumMod val="75000"/>
                  </a:schemeClr>
                </a:solidFill>
                <a:latin typeface="Gill Sans MT" panose="020B0502020104020203" pitchFamily="34" charset="0"/>
              </a:rPr>
              <a:t>Due to the impacts of COVID-19 organizations are reporting limited staff capacity as staff members are home for a variety of reasons related to COVID-19. HUD has temporarily suspended the monthly case management requirement. </a:t>
            </a:r>
          </a:p>
          <a:p>
            <a:r>
              <a:rPr lang="en-US" sz="1600" b="1" dirty="0">
                <a:solidFill>
                  <a:schemeClr val="tx2">
                    <a:lumMod val="75000"/>
                  </a:schemeClr>
                </a:solidFill>
                <a:latin typeface="Gill Sans MT" panose="020B0502020104020203" pitchFamily="34" charset="0"/>
              </a:rPr>
              <a:t>What does this mean: </a:t>
            </a:r>
            <a:r>
              <a:rPr lang="en-US" sz="1600" dirty="0">
                <a:solidFill>
                  <a:schemeClr val="tx2">
                    <a:lumMod val="75000"/>
                  </a:schemeClr>
                </a:solidFill>
                <a:latin typeface="Gill Sans MT" panose="020B0502020104020203" pitchFamily="34" charset="0"/>
              </a:rPr>
              <a:t>As of the memorandum date, case managers are not required to meet with clients once per month. </a:t>
            </a:r>
            <a:r>
              <a:rPr lang="en-US" sz="1600" b="1" u="sng" dirty="0">
                <a:solidFill>
                  <a:schemeClr val="tx2">
                    <a:lumMod val="75000"/>
                  </a:schemeClr>
                </a:solidFill>
                <a:latin typeface="Gill Sans MT" panose="020B0502020104020203" pitchFamily="34" charset="0"/>
              </a:rPr>
              <a:t>This waiver expires August</a:t>
            </a:r>
            <a:r>
              <a:rPr lang="en-US" sz="1600" b="1" u="sng" baseline="0" dirty="0">
                <a:solidFill>
                  <a:schemeClr val="tx2">
                    <a:lumMod val="75000"/>
                  </a:schemeClr>
                </a:solidFill>
                <a:latin typeface="Gill Sans MT" panose="020B0502020104020203" pitchFamily="34" charset="0"/>
              </a:rPr>
              <a:t> 22</a:t>
            </a:r>
            <a:r>
              <a:rPr lang="en-US" sz="1600" b="1" u="sng" baseline="30000" dirty="0">
                <a:solidFill>
                  <a:schemeClr val="tx2">
                    <a:lumMod val="75000"/>
                  </a:schemeClr>
                </a:solidFill>
                <a:latin typeface="Gill Sans MT" panose="020B0502020104020203" pitchFamily="34" charset="0"/>
              </a:rPr>
              <a:t>nd</a:t>
            </a:r>
            <a:r>
              <a:rPr lang="en-US" sz="1600" b="1" u="sng" baseline="0" dirty="0">
                <a:solidFill>
                  <a:schemeClr val="tx2">
                    <a:lumMod val="75000"/>
                  </a:schemeClr>
                </a:solidFill>
                <a:latin typeface="Gill Sans MT" panose="020B0502020104020203" pitchFamily="34" charset="0"/>
              </a:rPr>
              <a:t> 2020. </a:t>
            </a:r>
            <a:endParaRPr lang="en-US" sz="1600" dirty="0"/>
          </a:p>
          <a:p>
            <a:r>
              <a:rPr lang="en-US" sz="1600" dirty="0"/>
              <a:t>Moving on the next waiver deals with the financial match requirement of the esg program. </a:t>
            </a:r>
          </a:p>
          <a:p>
            <a:endParaRPr lang="en-US" sz="1600" dirty="0"/>
          </a:p>
          <a:p>
            <a:r>
              <a:rPr lang="en-US" sz="1600" b="1" dirty="0">
                <a:solidFill>
                  <a:schemeClr val="tx2">
                    <a:lumMod val="75000"/>
                  </a:schemeClr>
                </a:solidFill>
                <a:latin typeface="Gill Sans MT" panose="020B0502020104020203" pitchFamily="34" charset="0"/>
              </a:rPr>
              <a:t>Previous requirement: </a:t>
            </a:r>
            <a:r>
              <a:rPr lang="en-US" sz="1600" dirty="0">
                <a:solidFill>
                  <a:schemeClr val="tx2">
                    <a:lumMod val="75000"/>
                  </a:schemeClr>
                </a:solidFill>
                <a:latin typeface="Gill Sans MT" panose="020B0502020104020203" pitchFamily="34" charset="0"/>
              </a:rPr>
              <a:t>Program participants were required to make matching contributions in an amount that equals (100%) the amount of ESG funds allocated by the City. </a:t>
            </a:r>
          </a:p>
          <a:p>
            <a:r>
              <a:rPr lang="en-US" sz="1600" b="1" dirty="0">
                <a:solidFill>
                  <a:schemeClr val="tx2">
                    <a:lumMod val="75000"/>
                  </a:schemeClr>
                </a:solidFill>
                <a:latin typeface="Gill Sans MT" panose="020B0502020104020203" pitchFamily="34" charset="0"/>
              </a:rPr>
              <a:t>Temporary Waiver: </a:t>
            </a:r>
            <a:r>
              <a:rPr lang="en-US" sz="1600" dirty="0">
                <a:solidFill>
                  <a:schemeClr val="tx2">
                    <a:lumMod val="75000"/>
                  </a:schemeClr>
                </a:solidFill>
                <a:latin typeface="Gill Sans MT" panose="020B0502020104020203" pitchFamily="34" charset="0"/>
              </a:rPr>
              <a:t>Based on the economic impacts of the coronavirus on financial systems of many organizations/agencies HUD has temporarily suspended this requirement. </a:t>
            </a:r>
          </a:p>
          <a:p>
            <a:endParaRPr lang="en-US" sz="1600" dirty="0">
              <a:solidFill>
                <a:schemeClr val="tx2">
                  <a:lumMod val="75000"/>
                </a:schemeClr>
              </a:solidFill>
              <a:latin typeface="Gill Sans MT" panose="020B0502020104020203" pitchFamily="34" charset="0"/>
            </a:endParaRPr>
          </a:p>
          <a:p>
            <a:r>
              <a:rPr lang="en-US" sz="1600" b="1" dirty="0">
                <a:solidFill>
                  <a:schemeClr val="tx2">
                    <a:lumMod val="75000"/>
                  </a:schemeClr>
                </a:solidFill>
                <a:latin typeface="Gill Sans MT" panose="020B0502020104020203" pitchFamily="34" charset="0"/>
              </a:rPr>
              <a:t>What does this mean: </a:t>
            </a:r>
            <a:r>
              <a:rPr lang="en-US" sz="1600" dirty="0">
                <a:solidFill>
                  <a:schemeClr val="tx2">
                    <a:lumMod val="75000"/>
                  </a:schemeClr>
                </a:solidFill>
                <a:latin typeface="Gill Sans MT" panose="020B0502020104020203" pitchFamily="34" charset="0"/>
              </a:rPr>
              <a:t>This match requirement has been  temporarily waived and is specific to the ESG-CV funds addressing impacts of coronavirus </a:t>
            </a:r>
            <a:r>
              <a:rPr lang="en-US" sz="1600" b="1" i="1" dirty="0">
                <a:solidFill>
                  <a:schemeClr val="tx2">
                    <a:lumMod val="75000"/>
                  </a:schemeClr>
                </a:solidFill>
                <a:latin typeface="Gill Sans MT" panose="020B0502020104020203" pitchFamily="34" charset="0"/>
              </a:rPr>
              <a:t>only. </a:t>
            </a:r>
            <a:r>
              <a:rPr lang="en-US" sz="1600" dirty="0">
                <a:solidFill>
                  <a:schemeClr val="tx2">
                    <a:lumMod val="75000"/>
                  </a:schemeClr>
                </a:solidFill>
                <a:latin typeface="Gill Sans MT" panose="020B0502020104020203" pitchFamily="34" charset="0"/>
              </a:rPr>
              <a:t>Any subrecipients currently receiving ESG funding for the regular program year </a:t>
            </a:r>
            <a:r>
              <a:rPr lang="en-US" sz="1600" b="1" i="1" dirty="0">
                <a:solidFill>
                  <a:schemeClr val="tx2">
                    <a:lumMod val="75000"/>
                  </a:schemeClr>
                </a:solidFill>
                <a:latin typeface="Gill Sans MT" panose="020B0502020104020203" pitchFamily="34" charset="0"/>
              </a:rPr>
              <a:t>are still required </a:t>
            </a:r>
            <a:r>
              <a:rPr lang="en-US" sz="1600" dirty="0">
                <a:solidFill>
                  <a:schemeClr val="tx2">
                    <a:lumMod val="75000"/>
                  </a:schemeClr>
                </a:solidFill>
                <a:latin typeface="Gill Sans MT" panose="020B0502020104020203" pitchFamily="34" charset="0"/>
              </a:rPr>
              <a:t>to meet standard ESG requirements. </a:t>
            </a:r>
          </a:p>
          <a:p>
            <a:endParaRPr lang="en-US"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11</a:t>
            </a:fld>
            <a:endParaRPr lang="ru-RU" dirty="0"/>
          </a:p>
        </p:txBody>
      </p:sp>
    </p:spTree>
    <p:extLst>
      <p:ext uri="{BB962C8B-B14F-4D97-AF65-F5344CB8AC3E}">
        <p14:creationId xmlns:p14="http://schemas.microsoft.com/office/powerpoint/2010/main" val="181270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waiver concerns the restrictions of rental assistance to units with rent at or below fair market rent. </a:t>
            </a:r>
          </a:p>
          <a:p>
            <a:r>
              <a:rPr lang="en-US" b="1" dirty="0"/>
              <a:t>Previous requirement: </a:t>
            </a:r>
            <a:r>
              <a:rPr lang="en-US" dirty="0"/>
              <a:t>Restriction of rental assistance to units with rent at or below fair market rent levels. </a:t>
            </a:r>
          </a:p>
          <a:p>
            <a:endParaRPr lang="en-US" dirty="0"/>
          </a:p>
          <a:p>
            <a:r>
              <a:rPr lang="en-US" b="1" dirty="0"/>
              <a:t>Temporary waiver: </a:t>
            </a:r>
            <a:r>
              <a:rPr lang="en-US" dirty="0"/>
              <a:t>To assist organizations and housing providers, HUD is waiving the limit on rental assistance</a:t>
            </a:r>
          </a:p>
          <a:p>
            <a:r>
              <a:rPr lang="en-US" dirty="0"/>
              <a:t>to rents that are equal to or less than the fair market value,  as established by HUD. This will assist recipients and subrecipients in more quickly locating additional units</a:t>
            </a:r>
          </a:p>
          <a:p>
            <a:r>
              <a:rPr lang="en-US" dirty="0"/>
              <a:t>to house individuals and families experiencing homelessness.</a:t>
            </a:r>
          </a:p>
          <a:p>
            <a:endParaRPr lang="en-US" dirty="0"/>
          </a:p>
          <a:p>
            <a:r>
              <a:rPr lang="en-US" b="1" dirty="0"/>
              <a:t>What does this mean: </a:t>
            </a:r>
            <a:r>
              <a:rPr lang="en-US" dirty="0"/>
              <a:t>The FMR restriction is waived for any individual or family receiving Rapid Re-housing or Homelessness Prevention assistance who executes a lease for</a:t>
            </a:r>
          </a:p>
          <a:p>
            <a:r>
              <a:rPr lang="en-US" dirty="0"/>
              <a:t>a unit during the 6-month period beginning on March 31</a:t>
            </a:r>
            <a:r>
              <a:rPr lang="en-US" baseline="30000" dirty="0"/>
              <a:t>st</a:t>
            </a:r>
            <a:r>
              <a:rPr lang="en-US" dirty="0"/>
              <a:t> 2020. </a:t>
            </a:r>
          </a:p>
          <a:p>
            <a:r>
              <a:rPr lang="en-US" dirty="0"/>
              <a:t>The ESG recipient or subrecipient must still ensure that the units in which ESG assistance is provided to these individuals and families meet the rent reasonableness standard.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12</a:t>
            </a:fld>
            <a:endParaRPr lang="ru-RU" dirty="0"/>
          </a:p>
        </p:txBody>
      </p:sp>
    </p:spTree>
    <p:extLst>
      <p:ext uri="{BB962C8B-B14F-4D97-AF65-F5344CB8AC3E}">
        <p14:creationId xmlns:p14="http://schemas.microsoft.com/office/powerpoint/2010/main" val="10634259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0" y="0"/>
            <a:ext cx="6858000" cy="9144000"/>
          </a:xfrm>
        </p:spPr>
        <p:txBody>
          <a:bodyPr/>
          <a:lstStyle/>
          <a:p>
            <a:r>
              <a:rPr lang="en-US" sz="1200" kern="1200" dirty="0">
                <a:solidFill>
                  <a:schemeClr val="tx1"/>
                </a:solidFill>
                <a:effectLst/>
                <a:latin typeface="+mn-lt"/>
                <a:ea typeface="+mn-ea"/>
                <a:cs typeface="+mn-cs"/>
              </a:rPr>
              <a:t>Whether you are applying for ESG or CDBG funding, in addition to meeting the basic eligibility requirements for either program (outlined in this guide), all proposed projects </a:t>
            </a:r>
            <a:r>
              <a:rPr lang="en-US" sz="1200" u="sng" kern="1200" dirty="0">
                <a:solidFill>
                  <a:schemeClr val="tx1"/>
                </a:solidFill>
                <a:effectLst/>
                <a:latin typeface="+mn-lt"/>
                <a:ea typeface="+mn-ea"/>
                <a:cs typeface="+mn-cs"/>
              </a:rPr>
              <a:t>MUST</a:t>
            </a:r>
            <a:r>
              <a:rPr lang="en-US" sz="1200" kern="1200" dirty="0">
                <a:solidFill>
                  <a:schemeClr val="tx1"/>
                </a:solidFill>
                <a:effectLst/>
                <a:latin typeface="+mn-lt"/>
                <a:ea typeface="+mn-ea"/>
                <a:cs typeface="+mn-cs"/>
              </a:rPr>
              <a:t> provide the following: </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A </a:t>
            </a:r>
            <a:r>
              <a:rPr lang="en-US" sz="1200" u="sng" kern="1200" dirty="0">
                <a:solidFill>
                  <a:schemeClr val="tx1"/>
                </a:solidFill>
                <a:effectLst/>
                <a:latin typeface="+mn-lt"/>
                <a:ea typeface="+mn-ea"/>
                <a:cs typeface="+mn-cs"/>
              </a:rPr>
              <a:t>documentable connection </a:t>
            </a:r>
            <a:r>
              <a:rPr lang="en-US" sz="1200" kern="1200" dirty="0">
                <a:solidFill>
                  <a:schemeClr val="tx1"/>
                </a:solidFill>
                <a:effectLst/>
                <a:latin typeface="+mn-lt"/>
                <a:ea typeface="+mn-ea"/>
                <a:cs typeface="+mn-cs"/>
              </a:rPr>
              <a:t>between the </a:t>
            </a:r>
            <a:r>
              <a:rPr lang="en-US" sz="1200" u="sng" kern="1200" dirty="0">
                <a:solidFill>
                  <a:schemeClr val="tx1"/>
                </a:solidFill>
                <a:effectLst/>
                <a:latin typeface="+mn-lt"/>
                <a:ea typeface="+mn-ea"/>
                <a:cs typeface="+mn-cs"/>
              </a:rPr>
              <a:t>coronavirus impact </a:t>
            </a:r>
            <a:r>
              <a:rPr lang="en-US" sz="1200" kern="1200" dirty="0">
                <a:solidFill>
                  <a:schemeClr val="tx1"/>
                </a:solidFill>
                <a:effectLst/>
                <a:latin typeface="+mn-lt"/>
                <a:ea typeface="+mn-ea"/>
                <a:cs typeface="+mn-cs"/>
              </a:rPr>
              <a:t>on client needs and the applicant’s service delivery. </a:t>
            </a:r>
          </a:p>
          <a:p>
            <a:pPr lvl="0"/>
            <a:r>
              <a:rPr lang="en-US" sz="1200" kern="1200" dirty="0">
                <a:solidFill>
                  <a:schemeClr val="tx1"/>
                </a:solidFill>
                <a:effectLst/>
                <a:latin typeface="+mn-lt"/>
                <a:ea typeface="+mn-ea"/>
                <a:cs typeface="+mn-cs"/>
              </a:rPr>
              <a:t>Assurance that the applicant is not receiving financial assistance from other sources for the expenses detailed in their application AND the ability to determine that a clients needs not being not met from other funding sources.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the coronavirus began to impact our communities the Cares Act provided various agencies with funding to help prevent, prepare for, and respond to the crisis. </a:t>
            </a:r>
          </a:p>
          <a:p>
            <a:r>
              <a:rPr lang="en-US" sz="1200" kern="1200" dirty="0">
                <a:solidFill>
                  <a:schemeClr val="tx1"/>
                </a:solidFill>
                <a:effectLst/>
                <a:latin typeface="+mn-lt"/>
                <a:ea typeface="+mn-ea"/>
                <a:cs typeface="+mn-cs"/>
              </a:rPr>
              <a:t>HUD guidelines are very clear in that this funding most go towards that aim. As such, applicants need to be mindful that in addition to providing a detailed narrative in their applications on how the coronavirus has impacted their clients and programmatic activities, that ultimately if an organization is unable to provide a very detailed documentable connection between their request and the coronavirus impact on their clients, they would be ineligible for reimbursement. </a:t>
            </a:r>
          </a:p>
          <a:p>
            <a:r>
              <a:rPr lang="en-US" sz="1200" kern="1200" dirty="0">
                <a:solidFill>
                  <a:schemeClr val="tx1"/>
                </a:solidFill>
                <a:effectLst/>
                <a:latin typeface="+mn-lt"/>
                <a:ea typeface="+mn-ea"/>
                <a:cs typeface="+mn-cs"/>
              </a:rPr>
              <a:t> </a:t>
            </a:r>
          </a:p>
          <a:p>
            <a:endParaRPr lang="en-US" sz="1400" b="0" dirty="0">
              <a:solidFill>
                <a:schemeClr val="tx2">
                  <a:lumMod val="75000"/>
                </a:schemeClr>
              </a:solidFill>
            </a:endParaRPr>
          </a:p>
        </p:txBody>
      </p:sp>
      <p:sp>
        <p:nvSpPr>
          <p:cNvPr id="4" name="Slide Number Placeholder 3"/>
          <p:cNvSpPr>
            <a:spLocks noGrp="1"/>
          </p:cNvSpPr>
          <p:nvPr>
            <p:ph type="sldNum" sz="quarter" idx="10"/>
          </p:nvPr>
        </p:nvSpPr>
        <p:spPr/>
        <p:txBody>
          <a:bodyPr/>
          <a:lstStyle/>
          <a:p>
            <a:fld id="{53D78A92-0141-4330-8F3E-FAADFAC23844}" type="slidenum">
              <a:rPr lang="ru-RU" smtClean="0"/>
              <a:t>13</a:t>
            </a:fld>
            <a:endParaRPr lang="ru-RU" dirty="0"/>
          </a:p>
        </p:txBody>
      </p:sp>
    </p:spTree>
    <p:extLst>
      <p:ext uri="{BB962C8B-B14F-4D97-AF65-F5344CB8AC3E}">
        <p14:creationId xmlns:p14="http://schemas.microsoft.com/office/powerpoint/2010/main" val="177552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HUD has made it clear that ESG and CDBG funds are not meant for activities that other disaster recovery funds are already covering. HUD has advised that if an organization either has the funds needed to address the coronavirus impact on their clients and/or can obtain the funds from another source, whether that be private, public, etc. type funds, that the grant funds under the ESG and/or CDBG program are not to be used.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highly recommend that organizations and agencies consult with their finance team and board to ensure that they have exhausted all options to address their clients needs. This is a worksheet template that all awardees will need to fill out prior to signing their ESG-CV agreement, so feel free to use this in conducting a pre-application duplication of benefits analysis.</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14</a:t>
            </a:fld>
            <a:endParaRPr lang="ru-RU" dirty="0"/>
          </a:p>
        </p:txBody>
      </p:sp>
    </p:spTree>
    <p:extLst>
      <p:ext uri="{BB962C8B-B14F-4D97-AF65-F5344CB8AC3E}">
        <p14:creationId xmlns:p14="http://schemas.microsoft.com/office/powerpoint/2010/main" val="554752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94968"/>
            <a:ext cx="5486400" cy="7706032"/>
          </a:xfrm>
        </p:spPr>
        <p:txBody>
          <a:bodyPr/>
          <a:lstStyle/>
          <a:p>
            <a:r>
              <a:rPr lang="en-US" sz="1800" dirty="0">
                <a:solidFill>
                  <a:schemeClr val="tx2">
                    <a:lumMod val="75000"/>
                  </a:schemeClr>
                </a:solidFill>
                <a:latin typeface="Gill Sans MT" panose="020B0502020104020203" pitchFamily="34" charset="0"/>
              </a:rPr>
              <a:t>For the current ESG-CV grant funding the city has outlined the following funding priorities for awarding. </a:t>
            </a:r>
          </a:p>
          <a:p>
            <a:endParaRPr lang="en-US" sz="1800" dirty="0">
              <a:solidFill>
                <a:schemeClr val="tx2">
                  <a:lumMod val="75000"/>
                </a:schemeClr>
              </a:solidFill>
              <a:latin typeface="Gill Sans MT" panose="020B0502020104020203" pitchFamily="34" charset="0"/>
            </a:endParaRPr>
          </a:p>
          <a:p>
            <a:r>
              <a:rPr lang="en-US" sz="1800" dirty="0">
                <a:solidFill>
                  <a:schemeClr val="tx2">
                    <a:lumMod val="75000"/>
                  </a:schemeClr>
                </a:solidFill>
                <a:latin typeface="Gill Sans MT" panose="020B0502020104020203" pitchFamily="34" charset="0"/>
              </a:rPr>
              <a:t>First Emergency Shelter</a:t>
            </a:r>
          </a:p>
          <a:p>
            <a:r>
              <a:rPr lang="en-US" sz="1800" dirty="0">
                <a:solidFill>
                  <a:schemeClr val="tx2">
                    <a:lumMod val="75000"/>
                  </a:schemeClr>
                </a:solidFill>
                <a:latin typeface="Gill Sans MT" panose="020B0502020104020203" pitchFamily="34" charset="0"/>
              </a:rPr>
              <a:t>Funds the operations for low barrier, emergency shelters facing extra operational costs due to the coronavirus outbreak. Eligible activities include: </a:t>
            </a:r>
            <a:r>
              <a:rPr lang="en-US" sz="1800" b="1" i="1" dirty="0">
                <a:solidFill>
                  <a:schemeClr val="tx2">
                    <a:lumMod val="75000"/>
                  </a:schemeClr>
                </a:solidFill>
                <a:latin typeface="Gill Sans MT" panose="020B0502020104020203" pitchFamily="34" charset="0"/>
              </a:rPr>
              <a:t>Case management, onsite services (such as patient health services), renovations (rehab and conversion), maintenance, rent &amp; utilities, security, fuel, equipment, insurance, food, furnishings, supplies, and motel vouchers (only when the shelter system cannot safely accommodate families). </a:t>
            </a:r>
            <a:endParaRPr lang="en-US" sz="1800" dirty="0">
              <a:solidFill>
                <a:schemeClr val="tx2">
                  <a:lumMod val="75000"/>
                </a:schemeClr>
              </a:solidFill>
              <a:latin typeface="Gill Sans MT" panose="020B0502020104020203" pitchFamily="34" charset="0"/>
            </a:endParaRPr>
          </a:p>
          <a:p>
            <a:endParaRPr lang="en-US" sz="1800" dirty="0">
              <a:solidFill>
                <a:schemeClr val="tx2">
                  <a:lumMod val="75000"/>
                </a:schemeClr>
              </a:solidFill>
              <a:latin typeface="Gill Sans MT" panose="020B0502020104020203" pitchFamily="34" charset="0"/>
            </a:endParaRPr>
          </a:p>
          <a:p>
            <a:r>
              <a:rPr lang="en-US" sz="1800" dirty="0">
                <a:solidFill>
                  <a:schemeClr val="tx2">
                    <a:lumMod val="75000"/>
                  </a:schemeClr>
                </a:solidFill>
                <a:latin typeface="Gill Sans MT" panose="020B0502020104020203" pitchFamily="34" charset="0"/>
              </a:rPr>
              <a:t>Next is street outreach. These activities are designed to meet the immediate needs of the unsheltered homeless population by connecting them with emergency shelter, housing, and/or critical health services. Eligible activities include: </a:t>
            </a:r>
            <a:r>
              <a:rPr lang="en-US" sz="1800" b="1" i="1" dirty="0">
                <a:solidFill>
                  <a:schemeClr val="tx2">
                    <a:lumMod val="75000"/>
                  </a:schemeClr>
                </a:solidFill>
                <a:latin typeface="Gill Sans MT" panose="020B0502020104020203" pitchFamily="34" charset="0"/>
              </a:rPr>
              <a:t>Engagement, case management, emergency health services, transportation, services for special populations. </a:t>
            </a:r>
            <a:endParaRPr lang="en-US" sz="1800" dirty="0">
              <a:solidFill>
                <a:schemeClr val="tx2">
                  <a:lumMod val="75000"/>
                </a:schemeClr>
              </a:solidFill>
              <a:latin typeface="Gill Sans MT" panose="020B0502020104020203" pitchFamily="34" charset="0"/>
            </a:endParaRPr>
          </a:p>
          <a:p>
            <a:endParaRPr lang="en-US" sz="1800" dirty="0">
              <a:solidFill>
                <a:schemeClr val="tx2">
                  <a:lumMod val="75000"/>
                </a:schemeClr>
              </a:solidFill>
              <a:latin typeface="Gill Sans MT" panose="020B0502020104020203" pitchFamily="34" charset="0"/>
            </a:endParaRP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15</a:t>
            </a:fld>
            <a:endParaRPr lang="ru-RU" dirty="0"/>
          </a:p>
        </p:txBody>
      </p:sp>
    </p:spTree>
    <p:extLst>
      <p:ext uri="{BB962C8B-B14F-4D97-AF65-F5344CB8AC3E}">
        <p14:creationId xmlns:p14="http://schemas.microsoft.com/office/powerpoint/2010/main" val="3621705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83458"/>
            <a:ext cx="5486400" cy="7617542"/>
          </a:xfrm>
        </p:spPr>
        <p:txBody>
          <a:bodyPr/>
          <a:lstStyle/>
          <a:p>
            <a:endParaRPr lang="en-US" sz="2000" dirty="0">
              <a:solidFill>
                <a:schemeClr val="tx2">
                  <a:lumMod val="75000"/>
                </a:schemeClr>
              </a:solidFill>
              <a:latin typeface="Gill Sans MT" panose="020B0502020104020203" pitchFamily="34" charset="0"/>
            </a:endParaRPr>
          </a:p>
          <a:p>
            <a:r>
              <a:rPr lang="en-US" sz="2000" dirty="0">
                <a:solidFill>
                  <a:schemeClr val="tx2">
                    <a:lumMod val="75000"/>
                  </a:schemeClr>
                </a:solidFill>
                <a:latin typeface="Gill Sans MT" panose="020B0502020104020203" pitchFamily="34" charset="0"/>
              </a:rPr>
              <a:t>The next priority for funding falls under homelessness prevention. </a:t>
            </a:r>
          </a:p>
          <a:p>
            <a:r>
              <a:rPr lang="en-US" sz="1400" dirty="0">
                <a:solidFill>
                  <a:schemeClr val="tx2">
                    <a:lumMod val="75000"/>
                  </a:schemeClr>
                </a:solidFill>
                <a:latin typeface="Gill Sans MT" panose="020B0502020104020203" pitchFamily="34" charset="0"/>
              </a:rPr>
              <a:t>These are programs that provide housing relocation and stabilization services and short-and/or medium-term rental assistance as necessary (up to 6 months) to prevent the individual or family from homelessness. Eligible activities include: </a:t>
            </a:r>
            <a:r>
              <a:rPr lang="en-US" sz="1400" b="1" i="1" dirty="0">
                <a:solidFill>
                  <a:schemeClr val="tx2">
                    <a:lumMod val="75000"/>
                  </a:schemeClr>
                </a:solidFill>
                <a:latin typeface="Gill Sans MT" panose="020B0502020104020203" pitchFamily="34" charset="0"/>
              </a:rPr>
              <a:t>Rental assistance (arrears included), application fees, last month’s rent on a new lease, utility deposits/payments, moving costs, case management, and credit repair. </a:t>
            </a:r>
            <a:endParaRPr lang="en-US" sz="1400" dirty="0">
              <a:solidFill>
                <a:schemeClr val="tx2">
                  <a:lumMod val="75000"/>
                </a:schemeClr>
              </a:solidFill>
              <a:latin typeface="Gill Sans MT" panose="020B0502020104020203" pitchFamily="34" charset="0"/>
            </a:endParaRPr>
          </a:p>
          <a:p>
            <a:endParaRPr lang="en-US" sz="1400" dirty="0">
              <a:solidFill>
                <a:schemeClr val="tx2">
                  <a:lumMod val="75000"/>
                </a:schemeClr>
              </a:solidFill>
              <a:latin typeface="Gill Sans MT" panose="020B0502020104020203" pitchFamily="34" charset="0"/>
            </a:endParaRPr>
          </a:p>
          <a:p>
            <a:endParaRPr lang="en-US" sz="1400" dirty="0">
              <a:solidFill>
                <a:schemeClr val="tx2">
                  <a:lumMod val="75000"/>
                </a:schemeClr>
              </a:solidFill>
              <a:latin typeface="Gill Sans MT" panose="020B0502020104020203" pitchFamily="34" charset="0"/>
            </a:endParaRPr>
          </a:p>
          <a:p>
            <a:r>
              <a:rPr lang="en-US" sz="1400" dirty="0">
                <a:solidFill>
                  <a:schemeClr val="tx2">
                    <a:lumMod val="75000"/>
                  </a:schemeClr>
                </a:solidFill>
                <a:latin typeface="Gill Sans MT" panose="020B0502020104020203" pitchFamily="34" charset="0"/>
              </a:rPr>
              <a:t>Moving to the next priority the city has focused on rapid re-housing. </a:t>
            </a:r>
          </a:p>
          <a:p>
            <a:endParaRPr lang="en-US" sz="1400" dirty="0">
              <a:solidFill>
                <a:schemeClr val="tx2">
                  <a:lumMod val="75000"/>
                </a:schemeClr>
              </a:solidFill>
              <a:latin typeface="Gill Sans MT" panose="020B0502020104020203" pitchFamily="34" charset="0"/>
            </a:endParaRPr>
          </a:p>
          <a:p>
            <a:r>
              <a:rPr lang="en-US" sz="1400" dirty="0">
                <a:solidFill>
                  <a:schemeClr val="tx2">
                    <a:lumMod val="75000"/>
                  </a:schemeClr>
                </a:solidFill>
                <a:latin typeface="Gill Sans MT" panose="020B0502020104020203" pitchFamily="34" charset="0"/>
              </a:rPr>
              <a:t>These are programs that provide housing relocation and stabilization services and/or short-and/or medium-term rental assistance as necessary (up to 24 months) to help homeless individuals or families directly impacted by the coronavirus move as quickly as possible into permanent housing and achieve stability in that housing. Eligible activities include: </a:t>
            </a:r>
            <a:r>
              <a:rPr lang="en-US" sz="1400" b="1" i="1" dirty="0">
                <a:solidFill>
                  <a:schemeClr val="tx2">
                    <a:lumMod val="75000"/>
                  </a:schemeClr>
                </a:solidFill>
                <a:latin typeface="Gill Sans MT" panose="020B0502020104020203" pitchFamily="34" charset="0"/>
              </a:rPr>
              <a:t>Rental assistance (arrears included), application fees, last month’s rent on a new lease, security deposits, utility deposits/payments, moving costs, case management, and credit repair. </a:t>
            </a:r>
            <a:endParaRPr lang="en-US" sz="1400" dirty="0">
              <a:solidFill>
                <a:schemeClr val="tx2">
                  <a:lumMod val="75000"/>
                </a:schemeClr>
              </a:solidFill>
              <a:latin typeface="Gill Sans MT" panose="020B0502020104020203" pitchFamily="34" charset="0"/>
            </a:endParaRPr>
          </a:p>
          <a:p>
            <a:endParaRPr lang="en-US" sz="1400" dirty="0">
              <a:solidFill>
                <a:schemeClr val="tx2">
                  <a:lumMod val="75000"/>
                </a:schemeClr>
              </a:solidFill>
              <a:latin typeface="Gill Sans MT" panose="020B0502020104020203" pitchFamily="34" charset="0"/>
            </a:endParaRPr>
          </a:p>
          <a:p>
            <a:endParaRPr lang="en-US" sz="1400" dirty="0">
              <a:solidFill>
                <a:schemeClr val="tx2">
                  <a:lumMod val="75000"/>
                </a:schemeClr>
              </a:solidFill>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53D78A92-0141-4330-8F3E-FAADFAC23844}" type="slidenum">
              <a:rPr lang="ru-RU" smtClean="0"/>
              <a:t>16</a:t>
            </a:fld>
            <a:endParaRPr lang="ru-RU" dirty="0"/>
          </a:p>
        </p:txBody>
      </p:sp>
    </p:spTree>
    <p:extLst>
      <p:ext uri="{BB962C8B-B14F-4D97-AF65-F5344CB8AC3E}">
        <p14:creationId xmlns:p14="http://schemas.microsoft.com/office/powerpoint/2010/main" val="2285599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last funding priority deals with HMIS or the Homeless management Information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priority helps provide funding for HMIS membership fees and training. Any member of the pikes peak continuum of care may apply. It is important to note, as discussed in the earlier description of HUD waivers, to enable ESG-funded projects to participate in HMIS as required, HUD has authorized the use of ESG funds for managing and operating the HMIS for agencies other than the HMIS Lead. Organizations/agencies may apply for ESG funds to upgrade and/or enhance their </a:t>
            </a:r>
            <a:r>
              <a:rPr lang="en-US" sz="1200" b="1" u="sng" kern="1200" dirty="0">
                <a:solidFill>
                  <a:schemeClr val="tx1"/>
                </a:solidFill>
                <a:effectLst/>
                <a:latin typeface="+mn-lt"/>
                <a:ea typeface="+mn-ea"/>
                <a:cs typeface="+mn-cs"/>
              </a:rPr>
              <a:t>existing HMIS system.  It is important to emphasize that you must already have a system in place to apply for funds under this waiver. Implementation of a brand new HMIS that did not previously exist is not permitted.</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17</a:t>
            </a:fld>
            <a:endParaRPr lang="ru-RU" dirty="0"/>
          </a:p>
        </p:txBody>
      </p:sp>
    </p:spTree>
    <p:extLst>
      <p:ext uri="{BB962C8B-B14F-4D97-AF65-F5344CB8AC3E}">
        <p14:creationId xmlns:p14="http://schemas.microsoft.com/office/powerpoint/2010/main" val="41755471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50723"/>
            <a:ext cx="5486400" cy="7750277"/>
          </a:xfrm>
        </p:spPr>
        <p:txBody>
          <a:bodyPr/>
          <a:lstStyle/>
          <a:p>
            <a:r>
              <a:rPr lang="en-US" sz="1800" dirty="0">
                <a:ln w="0"/>
                <a:effectLst>
                  <a:outerShdw blurRad="38100" dist="25400" dir="5400000" algn="ctr" rotWithShape="0">
                    <a:srgbClr val="6E747A">
                      <a:alpha val="43000"/>
                    </a:srgbClr>
                  </a:outerShdw>
                </a:effectLst>
                <a:latin typeface="Gill Sans MT" panose="020B0502020104020203" pitchFamily="34" charset="0"/>
                <a:cs typeface="Lao UI" panose="020B0502040204020203" pitchFamily="34" charset="0"/>
              </a:rPr>
              <a:t>Record Keeping</a:t>
            </a:r>
          </a:p>
          <a:p>
            <a:r>
              <a:rPr lang="en-US" dirty="0">
                <a:latin typeface="Gill Sans MT" panose="020B0502020104020203" pitchFamily="34" charset="0"/>
                <a:cs typeface="Lao UI" panose="020B0502040204020203" pitchFamily="34" charset="0"/>
              </a:rPr>
              <a:t>HUD requires that the City of Colorado Springs keep records on file that are</a:t>
            </a:r>
            <a:r>
              <a:rPr lang="en-US" b="1" u="sng" dirty="0">
                <a:latin typeface="Gill Sans MT" panose="020B0502020104020203" pitchFamily="34" charset="0"/>
                <a:cs typeface="Lao UI" panose="020B0502040204020203" pitchFamily="34" charset="0"/>
              </a:rPr>
              <a:t> accurate, complete, and orderly</a:t>
            </a:r>
            <a:r>
              <a:rPr lang="en-US" dirty="0">
                <a:latin typeface="Gill Sans MT" panose="020B0502020104020203" pitchFamily="34" charset="0"/>
                <a:cs typeface="Lao UI" panose="020B0502040204020203" pitchFamily="34" charset="0"/>
              </a:rPr>
              <a:t>. As such, all awarded organizations are also responsible for maintaining their records in the same </a:t>
            </a:r>
            <a:r>
              <a:rPr lang="en-US" b="1" u="sng" dirty="0">
                <a:latin typeface="Gill Sans MT" panose="020B0502020104020203" pitchFamily="34" charset="0"/>
                <a:cs typeface="Lao UI" panose="020B0502040204020203" pitchFamily="34" charset="0"/>
              </a:rPr>
              <a:t>accurate, complete, and orderly fashion.</a:t>
            </a:r>
            <a:r>
              <a:rPr lang="en-US" dirty="0">
                <a:latin typeface="Gill Sans MT" panose="020B0502020104020203" pitchFamily="34" charset="0"/>
                <a:cs typeface="Lao UI" panose="020B0502040204020203" pitchFamily="34" charset="0"/>
              </a:rPr>
              <a:t> Subrecipients are responsible for maintaining records in at least 3 major categories: </a:t>
            </a:r>
          </a:p>
          <a:p>
            <a:pPr marL="285750" indent="-285750">
              <a:buFont typeface="Arial" panose="020B0604020202020204" pitchFamily="34" charset="0"/>
              <a:buChar char="•"/>
            </a:pPr>
            <a:r>
              <a:rPr lang="en-US" b="1" dirty="0">
                <a:latin typeface="Gill Sans MT" panose="020B0502020104020203" pitchFamily="34" charset="0"/>
                <a:cs typeface="Lao UI" panose="020B0502040204020203" pitchFamily="34" charset="0"/>
              </a:rPr>
              <a:t>Administrative Records</a:t>
            </a:r>
          </a:p>
          <a:p>
            <a:pPr marL="285750" indent="-285750">
              <a:buFont typeface="Arial" panose="020B0604020202020204" pitchFamily="34" charset="0"/>
              <a:buChar char="•"/>
            </a:pPr>
            <a:r>
              <a:rPr lang="en-US" b="1" dirty="0">
                <a:latin typeface="Gill Sans MT" panose="020B0502020104020203" pitchFamily="34" charset="0"/>
                <a:cs typeface="Lao UI" panose="020B0502040204020203" pitchFamily="34" charset="0"/>
              </a:rPr>
              <a:t>Financial Records</a:t>
            </a:r>
          </a:p>
          <a:p>
            <a:pPr marL="285750" indent="-285750">
              <a:buFont typeface="Arial" panose="020B0604020202020204" pitchFamily="34" charset="0"/>
              <a:buChar char="•"/>
            </a:pPr>
            <a:r>
              <a:rPr lang="en-US" b="1" dirty="0">
                <a:latin typeface="Gill Sans MT" panose="020B0502020104020203" pitchFamily="34" charset="0"/>
                <a:cs typeface="Lao UI" panose="020B0502040204020203" pitchFamily="34" charset="0"/>
              </a:rPr>
              <a:t>Project/Case Files</a:t>
            </a:r>
          </a:p>
          <a:p>
            <a:endParaRPr lang="en-US" dirty="0">
              <a:latin typeface="Gill Sans MT" panose="020B0502020104020203" pitchFamily="34" charset="0"/>
            </a:endParaRPr>
          </a:p>
          <a:p>
            <a:r>
              <a:rPr lang="en-US" dirty="0">
                <a:latin typeface="Gill Sans MT" panose="020B0502020104020203" pitchFamily="34" charset="0"/>
              </a:rPr>
              <a:t>These records must be maintained for the </a:t>
            </a:r>
            <a:r>
              <a:rPr lang="en-US" b="1" u="sng" dirty="0">
                <a:latin typeface="Gill Sans MT" panose="020B0502020104020203" pitchFamily="34" charset="0"/>
              </a:rPr>
              <a:t>duration of the awarded grant plus 6 years. </a:t>
            </a:r>
            <a:r>
              <a:rPr lang="en-US" dirty="0">
                <a:latin typeface="Gill Sans MT" panose="020B0502020104020203" pitchFamily="34" charset="0"/>
              </a:rPr>
              <a:t>At any time the City of Colorado Springs reserves the right to request these records for review. </a:t>
            </a:r>
          </a:p>
          <a:p>
            <a:endParaRPr lang="en-US" dirty="0">
              <a:latin typeface="Gill Sans MT" panose="020B0502020104020203" pitchFamily="34" charset="0"/>
            </a:endParaRPr>
          </a:p>
          <a:p>
            <a:r>
              <a:rPr lang="en-US" sz="1800" dirty="0">
                <a:ln w="0"/>
                <a:effectLst>
                  <a:outerShdw blurRad="38100" dist="25400" dir="5400000" algn="ctr" rotWithShape="0">
                    <a:srgbClr val="6E747A">
                      <a:alpha val="43000"/>
                    </a:srgbClr>
                  </a:outerShdw>
                </a:effectLst>
                <a:latin typeface="Gill Sans MT" panose="020B0502020104020203" pitchFamily="34" charset="0"/>
              </a:rPr>
              <a:t>Reporting</a:t>
            </a:r>
            <a:endParaRPr lang="en-US" dirty="0">
              <a:latin typeface="Gill Sans MT" panose="020B0502020104020203" pitchFamily="34" charset="0"/>
            </a:endParaRPr>
          </a:p>
          <a:p>
            <a:r>
              <a:rPr lang="en-US" dirty="0">
                <a:latin typeface="Gill Sans MT" panose="020B0502020104020203" pitchFamily="34" charset="0"/>
              </a:rPr>
              <a:t>Requests for reports may be: </a:t>
            </a:r>
          </a:p>
          <a:p>
            <a:pPr marL="285750" indent="-285750">
              <a:buFont typeface="Arial" panose="020B0604020202020204" pitchFamily="34" charset="0"/>
              <a:buChar char="•"/>
            </a:pPr>
            <a:r>
              <a:rPr lang="en-US" dirty="0">
                <a:latin typeface="Gill Sans MT" panose="020B0502020104020203" pitchFamily="34" charset="0"/>
              </a:rPr>
              <a:t> Monthly</a:t>
            </a:r>
          </a:p>
          <a:p>
            <a:pPr marL="285750" indent="-285750">
              <a:buFont typeface="Arial" panose="020B0604020202020204" pitchFamily="34" charset="0"/>
              <a:buChar char="•"/>
            </a:pPr>
            <a:r>
              <a:rPr lang="en-US" dirty="0">
                <a:latin typeface="Gill Sans MT" panose="020B0502020104020203" pitchFamily="34" charset="0"/>
              </a:rPr>
              <a:t>Quarterly</a:t>
            </a:r>
          </a:p>
          <a:p>
            <a:pPr marL="285750" indent="-285750">
              <a:buFont typeface="Arial" panose="020B0604020202020204" pitchFamily="34" charset="0"/>
              <a:buChar char="•"/>
            </a:pPr>
            <a:r>
              <a:rPr lang="en-US" dirty="0">
                <a:latin typeface="Gill Sans MT" panose="020B0502020104020203" pitchFamily="34" charset="0"/>
              </a:rPr>
              <a:t>Monitoring documentation request </a:t>
            </a:r>
          </a:p>
          <a:p>
            <a:pPr marL="285750" indent="-285750">
              <a:buFont typeface="Arial" panose="020B0604020202020204" pitchFamily="34" charset="0"/>
              <a:buChar char="•"/>
            </a:pPr>
            <a:endParaRPr lang="en-US" dirty="0">
              <a:latin typeface="Gill Sans MT" panose="020B0502020104020203" pitchFamily="34" charset="0"/>
            </a:endParaRPr>
          </a:p>
          <a:p>
            <a:pPr algn="ctr"/>
            <a:r>
              <a:rPr lang="en-US" sz="2000" i="1" dirty="0">
                <a:latin typeface="Gill Sans MT" panose="020B0502020104020203" pitchFamily="34" charset="0"/>
              </a:rPr>
              <a:t>Reports should be </a:t>
            </a:r>
            <a:r>
              <a:rPr lang="en-US" sz="2000" i="1" u="sng" dirty="0">
                <a:latin typeface="Gill Sans MT" panose="020B0502020104020203" pitchFamily="34" charset="0"/>
              </a:rPr>
              <a:t>accurate, complete, orderly, and timely. </a:t>
            </a:r>
          </a:p>
          <a:p>
            <a:pPr algn="ctr"/>
            <a:endParaRPr lang="en-US" sz="2000" i="1" u="sng" dirty="0">
              <a:latin typeface="Gill Sans MT" panose="020B0502020104020203" pitchFamily="34" charset="0"/>
            </a:endParaRPr>
          </a:p>
          <a:p>
            <a:r>
              <a:rPr lang="en-US" sz="2000" dirty="0">
                <a:latin typeface="Gill Sans MT" panose="020B0502020104020203" pitchFamily="34" charset="0"/>
              </a:rPr>
              <a:t>Applicants should understand that if awarded their performance in maintaining accurate, complete, timely, and orderly reports and records will be evaluated as a part of not only the award process, but continued opportunities for funding in the future.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18</a:t>
            </a:fld>
            <a:endParaRPr lang="ru-RU" dirty="0"/>
          </a:p>
        </p:txBody>
      </p:sp>
    </p:spTree>
    <p:extLst>
      <p:ext uri="{BB962C8B-B14F-4D97-AF65-F5344CB8AC3E}">
        <p14:creationId xmlns:p14="http://schemas.microsoft.com/office/powerpoint/2010/main" val="1290800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829050"/>
          </a:xfrm>
        </p:spPr>
        <p:txBody>
          <a:bodyPr/>
          <a:lstStyle/>
          <a:p>
            <a:r>
              <a:rPr lang="en-US" sz="1200" b="1" dirty="0">
                <a:latin typeface="Gill Sans MT" panose="020B0502020104020203" pitchFamily="34" charset="0"/>
              </a:rPr>
              <a:t>Neighborly: </a:t>
            </a:r>
            <a:r>
              <a:rPr lang="en-US" sz="1200" dirty="0">
                <a:latin typeface="Gill Sans MT" panose="020B0502020104020203" pitchFamily="34" charset="0"/>
              </a:rPr>
              <a:t>All applicants must register through the city’s online grant application platform Neighborly software. Please visit </a:t>
            </a:r>
            <a:r>
              <a:rPr lang="en-US" sz="1200" dirty="0">
                <a:latin typeface="Gill Sans MT" panose="020B0502020104020203" pitchFamily="34" charset="0"/>
                <a:hlinkClick r:id="rId3"/>
              </a:rPr>
              <a:t>https://portal.neighborlysoftware.com/coloradospringsco/Participant/Login</a:t>
            </a:r>
            <a:r>
              <a:rPr lang="en-US" sz="1200" dirty="0">
                <a:latin typeface="Gill Sans MT" panose="020B0502020104020203" pitchFamily="34" charset="0"/>
              </a:rPr>
              <a:t>  to register for your online profile and complete the grant application. </a:t>
            </a:r>
            <a:r>
              <a:rPr lang="en-US" sz="1200" b="1" dirty="0">
                <a:latin typeface="Gill Sans MT" panose="020B0502020104020203" pitchFamily="34" charset="0"/>
              </a:rPr>
              <a:t>IMPORTANT: </a:t>
            </a:r>
            <a:r>
              <a:rPr lang="en-US" sz="1200" dirty="0">
                <a:latin typeface="Gill Sans MT" panose="020B0502020104020203" pitchFamily="34" charset="0"/>
              </a:rPr>
              <a:t>All grant applications must be submitted through the online portal. No paper applications accepted. </a:t>
            </a:r>
          </a:p>
          <a:p>
            <a:endParaRPr lang="en-US" sz="1200" dirty="0">
              <a:latin typeface="Gill Sans MT" panose="020B0502020104020203" pitchFamily="34" charset="0"/>
            </a:endParaRPr>
          </a:p>
          <a:p>
            <a:r>
              <a:rPr lang="en-US" sz="1200" b="1" dirty="0">
                <a:latin typeface="Gill Sans MT" panose="020B0502020104020203" pitchFamily="34" charset="0"/>
              </a:rPr>
              <a:t>SAM registration: </a:t>
            </a:r>
            <a:r>
              <a:rPr lang="en-US" sz="1200" dirty="0">
                <a:latin typeface="Gill Sans MT" panose="020B0502020104020203" pitchFamily="34" charset="0"/>
              </a:rPr>
              <a:t>All applicants must be registered under the system for award management to do business with the U.S. government. Please visit: www.SAM.gov to register your organization. </a:t>
            </a:r>
          </a:p>
          <a:p>
            <a:endParaRPr lang="en-US" sz="1200" dirty="0">
              <a:latin typeface="Gill Sans MT" panose="020B0502020104020203" pitchFamily="34" charset="0"/>
            </a:endParaRPr>
          </a:p>
          <a:p>
            <a:r>
              <a:rPr lang="en-US" sz="1200" b="1" dirty="0">
                <a:latin typeface="Gill Sans MT" panose="020B0502020104020203" pitchFamily="34" charset="0"/>
              </a:rPr>
              <a:t>DUNS #: </a:t>
            </a:r>
            <a:r>
              <a:rPr lang="en-US" sz="1200" dirty="0">
                <a:latin typeface="Gill Sans MT" panose="020B0502020104020203" pitchFamily="34" charset="0"/>
              </a:rPr>
              <a:t>All Applicants must have a registered DUNS number to be a grant awardee. Please visit: </a:t>
            </a:r>
            <a:r>
              <a:rPr lang="en-US" sz="1200" b="1" dirty="0">
                <a:latin typeface="Gill Sans MT" panose="020B0502020104020203" pitchFamily="34" charset="0"/>
              </a:rPr>
              <a:t>https://fedgov.dnb.com/webform/ </a:t>
            </a:r>
            <a:r>
              <a:rPr lang="en-US" sz="1200" dirty="0">
                <a:latin typeface="Gill Sans MT" panose="020B0502020104020203" pitchFamily="34" charset="0"/>
              </a:rPr>
              <a:t>to check or receive your DUNS number. </a:t>
            </a:r>
          </a:p>
          <a:p>
            <a:endParaRPr lang="en-US" sz="1200" dirty="0">
              <a:latin typeface="Gill Sans MT" panose="020B0502020104020203" pitchFamily="34" charset="0"/>
            </a:endParaRPr>
          </a:p>
          <a:p>
            <a:r>
              <a:rPr lang="en-US" sz="1200" dirty="0">
                <a:latin typeface="Gill Sans MT" panose="020B0502020104020203" pitchFamily="34" charset="0"/>
              </a:rPr>
              <a:t>These</a:t>
            </a:r>
            <a:r>
              <a:rPr lang="en-US" sz="1200" baseline="0" dirty="0">
                <a:latin typeface="Gill Sans MT" panose="020B0502020104020203" pitchFamily="34" charset="0"/>
              </a:rPr>
              <a:t> are some of the very first checks for eligibility that staff conducts b</a:t>
            </a:r>
            <a:r>
              <a:rPr lang="en-US" sz="1200" dirty="0">
                <a:latin typeface="Gill Sans MT" panose="020B0502020104020203" pitchFamily="34" charset="0"/>
              </a:rPr>
              <a:t>efore moving projects </a:t>
            </a:r>
            <a:r>
              <a:rPr lang="en-US" sz="1200" baseline="0" dirty="0">
                <a:latin typeface="Gill Sans MT" panose="020B0502020104020203" pitchFamily="34" charset="0"/>
              </a:rPr>
              <a:t>on for external review, so make sure your registration is active and up to date.</a:t>
            </a:r>
            <a:endParaRPr lang="en-US" sz="1200" dirty="0">
              <a:latin typeface="Gill Sans MT" panose="020B0502020104020203" pitchFamily="34" charset="0"/>
            </a:endParaRP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19</a:t>
            </a:fld>
            <a:endParaRPr lang="ru-RU" dirty="0"/>
          </a:p>
        </p:txBody>
      </p:sp>
    </p:spTree>
    <p:extLst>
      <p:ext uri="{BB962C8B-B14F-4D97-AF65-F5344CB8AC3E}">
        <p14:creationId xmlns:p14="http://schemas.microsoft.com/office/powerpoint/2010/main" val="4038982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53515"/>
          </a:xfrm>
        </p:spPr>
        <p:txBody>
          <a:bodyPr/>
          <a:lstStyle/>
          <a:p>
            <a:r>
              <a:rPr lang="en-US" sz="1200" kern="1200" dirty="0">
                <a:solidFill>
                  <a:schemeClr val="tx1"/>
                </a:solidFill>
                <a:effectLst/>
                <a:latin typeface="+mn-lt"/>
                <a:ea typeface="+mn-ea"/>
                <a:cs typeface="+mn-cs"/>
              </a:rPr>
              <a:t>For today’s presentation we will start out with a brief introduction of the funding available and some information on what organizations are eligible to apply.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then take some time to go over the ESG program elements to include coordinated entry, the written standards and administrative requirements.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Next, we will talk about the specific waiver implemented by HUD for the ESG-CV program, along with some specific information about the grant funding in light of the coronavirus.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will them move into the priorities for funding as outlined by the city of Colorado Springs, record keeping and reporting for grants, and submitting an application information.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Lastly, we will end with some general information for all applicants. So let’s get started!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2</a:t>
            </a:fld>
            <a:endParaRPr lang="ru-RU" dirty="0"/>
          </a:p>
        </p:txBody>
      </p:sp>
    </p:spTree>
    <p:extLst>
      <p:ext uri="{BB962C8B-B14F-4D97-AF65-F5344CB8AC3E}">
        <p14:creationId xmlns:p14="http://schemas.microsoft.com/office/powerpoint/2010/main" val="3922740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We</a:t>
            </a:r>
            <a:r>
              <a:rPr lang="en-US" sz="1800" baseline="0" dirty="0"/>
              <a:t> </a:t>
            </a:r>
            <a:r>
              <a:rPr lang="en-US" sz="1800" dirty="0"/>
              <a:t>want to note that given that the ESG-CV funds are specifically being awarded to help prevent, [prepare for, and respond to the coronavirus, before organization</a:t>
            </a:r>
            <a:r>
              <a:rPr lang="en-US" sz="1800" baseline="0" dirty="0"/>
              <a:t> </a:t>
            </a:r>
            <a:r>
              <a:rPr lang="en-US" sz="1800" dirty="0"/>
              <a:t>submit an application there will be a preliminary check on eligibility. </a:t>
            </a:r>
          </a:p>
          <a:p>
            <a:endParaRPr lang="en-US" sz="1800" dirty="0"/>
          </a:p>
          <a:p>
            <a:r>
              <a:rPr lang="en-US" sz="1800" dirty="0"/>
              <a:t>If an organization is not eligible based on their answers to this check, they will be unable to proceed to submit an application. PLEASE be sure you have reviewed the guide located on the community development division website and this presentation to ensure your organization is eligible to apply. </a:t>
            </a:r>
          </a:p>
          <a:p>
            <a:endParaRPr lang="en-US" sz="1800" dirty="0"/>
          </a:p>
        </p:txBody>
      </p:sp>
      <p:sp>
        <p:nvSpPr>
          <p:cNvPr id="4" name="Slide Number Placeholder 3"/>
          <p:cNvSpPr>
            <a:spLocks noGrp="1"/>
          </p:cNvSpPr>
          <p:nvPr>
            <p:ph type="sldNum" sz="quarter" idx="10"/>
          </p:nvPr>
        </p:nvSpPr>
        <p:spPr/>
        <p:txBody>
          <a:bodyPr/>
          <a:lstStyle/>
          <a:p>
            <a:fld id="{53D78A92-0141-4330-8F3E-FAADFAC23844}" type="slidenum">
              <a:rPr lang="ru-RU" smtClean="0"/>
              <a:t>20</a:t>
            </a:fld>
            <a:endParaRPr lang="ru-RU" dirty="0"/>
          </a:p>
        </p:txBody>
      </p:sp>
    </p:spTree>
    <p:extLst>
      <p:ext uri="{BB962C8B-B14F-4D97-AF65-F5344CB8AC3E}">
        <p14:creationId xmlns:p14="http://schemas.microsoft.com/office/powerpoint/2010/main" val="1788972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575187"/>
            <a:ext cx="5486400" cy="7425813"/>
          </a:xfrm>
        </p:spPr>
        <p:txBody>
          <a:bodyPr/>
          <a:lstStyle/>
          <a:p>
            <a:r>
              <a:rPr lang="en-US" sz="1200" kern="1200" dirty="0">
                <a:solidFill>
                  <a:schemeClr val="tx1"/>
                </a:solidFill>
                <a:effectLst/>
                <a:latin typeface="+mn-lt"/>
                <a:ea typeface="+mn-ea"/>
                <a:cs typeface="+mn-cs"/>
              </a:rPr>
              <a:t>Once an organization submits an application, what exactly will both internal and external review committees consider to approve your request? Below are some review criteria by which your applications are scored: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Alignment with the written standards- </a:t>
            </a:r>
            <a:r>
              <a:rPr lang="en-US" sz="1200" kern="1200" dirty="0">
                <a:solidFill>
                  <a:schemeClr val="tx1"/>
                </a:solidFill>
                <a:effectLst/>
                <a:latin typeface="+mn-lt"/>
                <a:ea typeface="+mn-ea"/>
                <a:cs typeface="+mn-cs"/>
              </a:rPr>
              <a:t>Does your project proposal meet the requirements and goals as outlined in the ESG written standards as outlined by the city of Colorado springs.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Need/justification for program- </a:t>
            </a:r>
            <a:r>
              <a:rPr lang="en-US" sz="1200" kern="1200" dirty="0">
                <a:solidFill>
                  <a:schemeClr val="tx1"/>
                </a:solidFill>
                <a:effectLst/>
                <a:latin typeface="+mn-lt"/>
                <a:ea typeface="+mn-ea"/>
                <a:cs typeface="+mn-cs"/>
              </a:rPr>
              <a:t>This is where you make your case. Some of the things reviewers will consider is who else is doing this work for our community? How is your service unduplicated? What are the consequences of not funding your program?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Project description- </a:t>
            </a:r>
            <a:r>
              <a:rPr lang="en-US" sz="1200" kern="1200" dirty="0">
                <a:solidFill>
                  <a:schemeClr val="tx1"/>
                </a:solidFill>
                <a:effectLst/>
                <a:latin typeface="+mn-lt"/>
                <a:ea typeface="+mn-ea"/>
                <a:cs typeface="+mn-cs"/>
              </a:rPr>
              <a:t>It is important to be very specific about what you’re asking for and how describe how it fits with a larger project or with your mission.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Measurable outcomes-</a:t>
            </a:r>
            <a:r>
              <a:rPr lang="en-US" sz="1200" kern="1200" dirty="0">
                <a:solidFill>
                  <a:schemeClr val="tx1"/>
                </a:solidFill>
                <a:effectLst/>
                <a:latin typeface="+mn-lt"/>
                <a:ea typeface="+mn-ea"/>
                <a:cs typeface="+mn-cs"/>
              </a:rPr>
              <a:t> It’s a good idea to have Measurable Outcomes, but make sure they align with HUD outcome measures. So ask yourself how you count those served? </a:t>
            </a:r>
          </a:p>
          <a:p>
            <a:r>
              <a:rPr lang="en-US" sz="1200" b="1"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Accessibility </a:t>
            </a:r>
            <a:r>
              <a:rPr lang="en-US" sz="1200" kern="1200" dirty="0">
                <a:solidFill>
                  <a:schemeClr val="tx1"/>
                </a:solidFill>
                <a:effectLst/>
                <a:latin typeface="+mn-lt"/>
                <a:ea typeface="+mn-ea"/>
                <a:cs typeface="+mn-cs"/>
              </a:rPr>
              <a:t>– are your services and facilities accessible to anyone who qualifies? </a:t>
            </a:r>
          </a:p>
          <a:p>
            <a:r>
              <a:rPr lang="en-US" sz="1200" b="1"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Experience/Past Performance </a:t>
            </a:r>
            <a:r>
              <a:rPr lang="en-US" sz="1200" kern="1200" dirty="0">
                <a:solidFill>
                  <a:schemeClr val="tx1"/>
                </a:solidFill>
                <a:effectLst/>
                <a:latin typeface="+mn-lt"/>
                <a:ea typeface="+mn-ea"/>
                <a:cs typeface="+mn-cs"/>
              </a:rPr>
              <a:t>–  The ability to handle different funding streams is vitally important.  For those organizations not receiving funding for the first time, how well have you performed and managed grant funding in the past?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Coordination of Services </a:t>
            </a:r>
            <a:r>
              <a:rPr lang="en-US" sz="1200" kern="1200" dirty="0">
                <a:solidFill>
                  <a:schemeClr val="tx1"/>
                </a:solidFill>
                <a:effectLst/>
                <a:latin typeface="+mn-lt"/>
                <a:ea typeface="+mn-ea"/>
                <a:cs typeface="+mn-cs"/>
              </a:rPr>
              <a:t>– Does the organization collaborate with other agencies? Collaboration with other agencies is considered extremely positive and it helps serve our citizens better. </a:t>
            </a:r>
          </a:p>
          <a:p>
            <a:r>
              <a:rPr lang="en-US" sz="1200" kern="1200" dirty="0">
                <a:solidFill>
                  <a:schemeClr val="tx1"/>
                </a:solidFill>
                <a:effectLst/>
                <a:latin typeface="+mn-lt"/>
                <a:ea typeface="+mn-ea"/>
                <a:cs typeface="+mn-cs"/>
              </a:rPr>
              <a:t> </a:t>
            </a:r>
          </a:p>
          <a:p>
            <a:pPr lvl="0"/>
            <a:r>
              <a:rPr lang="en-US" sz="1200" b="1" kern="1200" dirty="0">
                <a:solidFill>
                  <a:schemeClr val="tx1"/>
                </a:solidFill>
                <a:effectLst/>
                <a:latin typeface="+mn-lt"/>
                <a:ea typeface="+mn-ea"/>
                <a:cs typeface="+mn-cs"/>
              </a:rPr>
              <a:t>Duplication of benefits </a:t>
            </a:r>
            <a:r>
              <a:rPr lang="en-US" sz="1200" kern="1200" dirty="0">
                <a:solidFill>
                  <a:schemeClr val="tx1"/>
                </a:solidFill>
                <a:effectLst/>
                <a:latin typeface="+mn-lt"/>
                <a:ea typeface="+mn-ea"/>
                <a:cs typeface="+mn-cs"/>
              </a:rPr>
              <a:t>– Organizations will have to disclose their funding sources for addressing COVID-19 recovery efforts. Reviewers will consider, is this a duplication of benefits?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pPr lvl="0"/>
            <a:r>
              <a:rPr lang="en-US" sz="1200" b="1" u="sng" kern="1200" dirty="0">
                <a:solidFill>
                  <a:schemeClr val="tx1"/>
                </a:solidFill>
                <a:effectLst/>
                <a:latin typeface="+mn-lt"/>
                <a:ea typeface="+mn-ea"/>
                <a:cs typeface="+mn-cs"/>
              </a:rPr>
              <a:t>And most importantly- Will the project request prevent, prepare for, and respond to the coronavirus outbreak?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sz="1800"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21</a:t>
            </a:fld>
            <a:endParaRPr lang="ru-RU" dirty="0"/>
          </a:p>
        </p:txBody>
      </p:sp>
    </p:spTree>
    <p:extLst>
      <p:ext uri="{BB962C8B-B14F-4D97-AF65-F5344CB8AC3E}">
        <p14:creationId xmlns:p14="http://schemas.microsoft.com/office/powerpoint/2010/main" val="2410968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2452"/>
            <a:ext cx="5486400" cy="7558548"/>
          </a:xfrm>
        </p:spPr>
        <p:txBody>
          <a:bodyPr/>
          <a:lstStyle/>
          <a:p>
            <a:r>
              <a:rPr lang="en-US" sz="2000" b="1" dirty="0">
                <a:ln w="0"/>
                <a:effectLst>
                  <a:outerShdw blurRad="38100" dist="25400" dir="5400000" algn="ctr" rotWithShape="0">
                    <a:srgbClr val="6E747A">
                      <a:alpha val="43000"/>
                    </a:srgbClr>
                  </a:outerShdw>
                </a:effectLst>
                <a:latin typeface="Gill Sans MT" panose="020B0502020104020203" pitchFamily="34" charset="0"/>
              </a:rPr>
              <a:t>Application Submission</a:t>
            </a:r>
          </a:p>
          <a:p>
            <a:r>
              <a:rPr lang="en-US" sz="2000" dirty="0">
                <a:latin typeface="Gill Sans MT" panose="020B0502020104020203" pitchFamily="34" charset="0"/>
              </a:rPr>
              <a:t>Applications are due by </a:t>
            </a:r>
            <a:r>
              <a:rPr lang="en-US" sz="2000" b="1" u="sng" dirty="0">
                <a:latin typeface="Gill Sans MT" panose="020B0502020104020203" pitchFamily="34" charset="0"/>
              </a:rPr>
              <a:t>midnight on June 26</a:t>
            </a:r>
            <a:r>
              <a:rPr lang="en-US" sz="2000" b="1" u="sng" baseline="30000" dirty="0">
                <a:latin typeface="Gill Sans MT" panose="020B0502020104020203" pitchFamily="34" charset="0"/>
              </a:rPr>
              <a:t>th</a:t>
            </a:r>
            <a:r>
              <a:rPr lang="en-US" sz="2000" b="1" u="sng" dirty="0">
                <a:latin typeface="Gill Sans MT" panose="020B0502020104020203" pitchFamily="34" charset="0"/>
              </a:rPr>
              <a:t> 2020. NO EXCEPTIONS.</a:t>
            </a:r>
            <a:r>
              <a:rPr lang="en-US" sz="2000" b="1" dirty="0">
                <a:latin typeface="Gill Sans MT" panose="020B0502020104020203" pitchFamily="34" charset="0"/>
              </a:rPr>
              <a:t> </a:t>
            </a:r>
            <a:r>
              <a:rPr lang="en-US" sz="2000" dirty="0">
                <a:latin typeface="Gill Sans MT" panose="020B0502020104020203" pitchFamily="34" charset="0"/>
              </a:rPr>
              <a:t>Incomplete applications </a:t>
            </a:r>
            <a:r>
              <a:rPr lang="en-US" sz="2000" u="sng" dirty="0">
                <a:latin typeface="Gill Sans MT" panose="020B0502020104020203" pitchFamily="34" charset="0"/>
              </a:rPr>
              <a:t>will not</a:t>
            </a:r>
            <a:r>
              <a:rPr lang="en-US" sz="2000" dirty="0">
                <a:latin typeface="Gill Sans MT" panose="020B0502020104020203" pitchFamily="34" charset="0"/>
              </a:rPr>
              <a:t> be considered. </a:t>
            </a:r>
          </a:p>
          <a:p>
            <a:r>
              <a:rPr lang="en-US" sz="2000" b="1" dirty="0">
                <a:ln w="0"/>
                <a:effectLst>
                  <a:outerShdw blurRad="38100" dist="25400" dir="5400000" algn="ctr" rotWithShape="0">
                    <a:srgbClr val="6E747A">
                      <a:alpha val="43000"/>
                    </a:srgbClr>
                  </a:outerShdw>
                </a:effectLst>
                <a:latin typeface="Gill Sans MT" panose="020B0502020104020203" pitchFamily="34" charset="0"/>
              </a:rPr>
              <a:t>Approval</a:t>
            </a:r>
          </a:p>
          <a:p>
            <a:r>
              <a:rPr lang="en-US" sz="2000" dirty="0">
                <a:latin typeface="Gill Sans MT" panose="020B0502020104020203" pitchFamily="34" charset="0"/>
              </a:rPr>
              <a:t>All applicants will be notified via mail of their approval or denial of their grant application funding request. (Approximately 6-7 weeks) </a:t>
            </a:r>
          </a:p>
          <a:p>
            <a:r>
              <a:rPr lang="en-US" sz="2000" b="1" dirty="0">
                <a:ln w="0"/>
                <a:effectLst>
                  <a:outerShdw blurRad="38100" dist="25400" dir="5400000" algn="ctr" rotWithShape="0">
                    <a:srgbClr val="6E747A">
                      <a:alpha val="43000"/>
                    </a:srgbClr>
                  </a:outerShdw>
                </a:effectLst>
                <a:latin typeface="Gill Sans MT" panose="020B0502020104020203" pitchFamily="34" charset="0"/>
              </a:rPr>
              <a:t>Written Agreements</a:t>
            </a:r>
          </a:p>
          <a:p>
            <a:r>
              <a:rPr lang="en-US" sz="2000" dirty="0">
                <a:latin typeface="Gill Sans MT" panose="020B0502020104020203" pitchFamily="34" charset="0"/>
              </a:rPr>
              <a:t>After receiving a notification of approval, securing a written agreement takes on average an additional 30 days to finalize. </a:t>
            </a:r>
          </a:p>
          <a:p>
            <a:r>
              <a:rPr lang="en-US" sz="2000" b="1" dirty="0">
                <a:ln w="0"/>
                <a:effectLst>
                  <a:outerShdw blurRad="38100" dist="25400" dir="5400000" algn="ctr" rotWithShape="0">
                    <a:srgbClr val="6E747A">
                      <a:alpha val="43000"/>
                    </a:srgbClr>
                  </a:outerShdw>
                </a:effectLst>
                <a:latin typeface="Gill Sans MT" panose="020B0502020104020203" pitchFamily="34" charset="0"/>
              </a:rPr>
              <a:t>Post-award technical assistance</a:t>
            </a:r>
          </a:p>
          <a:p>
            <a:r>
              <a:rPr lang="en-US" sz="2000" dirty="0">
                <a:latin typeface="Gill Sans MT" panose="020B0502020104020203" pitchFamily="34" charset="0"/>
              </a:rPr>
              <a:t>Review of project lifecycle through Neighborly, on-site visits, desk monitoring's , etc.</a:t>
            </a:r>
          </a:p>
          <a:p>
            <a:r>
              <a:rPr lang="en-US" sz="2000" b="1" dirty="0">
                <a:ln w="0"/>
                <a:effectLst>
                  <a:outerShdw blurRad="38100" dist="25400" dir="5400000" algn="ctr" rotWithShape="0">
                    <a:srgbClr val="6E747A">
                      <a:alpha val="43000"/>
                    </a:srgbClr>
                  </a:outerShdw>
                </a:effectLst>
                <a:latin typeface="Gill Sans MT" panose="020B0502020104020203" pitchFamily="34" charset="0"/>
              </a:rPr>
              <a:t>Grant reimbursement requests</a:t>
            </a:r>
          </a:p>
          <a:p>
            <a:r>
              <a:rPr lang="en-US" sz="2000" dirty="0">
                <a:latin typeface="Gill Sans MT" panose="020B0502020104020203" pitchFamily="34" charset="0"/>
              </a:rPr>
              <a:t>After signing their written agreement subrecipients may begin submitting requests for reimbursement for eligible costs. It is important to note that request can be back dated as of January 21</a:t>
            </a:r>
            <a:r>
              <a:rPr lang="en-US" sz="2000" baseline="30000" dirty="0">
                <a:latin typeface="Gill Sans MT" panose="020B0502020104020203" pitchFamily="34" charset="0"/>
              </a:rPr>
              <a:t>st</a:t>
            </a:r>
            <a:r>
              <a:rPr lang="en-US" sz="2000" dirty="0">
                <a:latin typeface="Gill Sans MT" panose="020B0502020104020203" pitchFamily="34" charset="0"/>
              </a:rPr>
              <a:t> 2020 for </a:t>
            </a:r>
            <a:r>
              <a:rPr lang="en-US" sz="2000" b="1" u="sng" dirty="0">
                <a:latin typeface="Gill Sans MT" panose="020B0502020104020203" pitchFamily="34" charset="0"/>
              </a:rPr>
              <a:t>coronavirus related and documentable activities only.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22</a:t>
            </a:fld>
            <a:endParaRPr lang="ru-RU" dirty="0"/>
          </a:p>
        </p:txBody>
      </p:sp>
    </p:spTree>
    <p:extLst>
      <p:ext uri="{BB962C8B-B14F-4D97-AF65-F5344CB8AC3E}">
        <p14:creationId xmlns:p14="http://schemas.microsoft.com/office/powerpoint/2010/main" val="33223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behalf of the Community Development Division, I want to thank you for taking the time to view this presentation. If you have any questions please feel free to contact any of our team members. </a:t>
            </a:r>
          </a:p>
        </p:txBody>
      </p:sp>
      <p:sp>
        <p:nvSpPr>
          <p:cNvPr id="4" name="Slide Number Placeholder 3"/>
          <p:cNvSpPr>
            <a:spLocks noGrp="1"/>
          </p:cNvSpPr>
          <p:nvPr>
            <p:ph type="sldNum" sz="quarter" idx="10"/>
          </p:nvPr>
        </p:nvSpPr>
        <p:spPr/>
        <p:txBody>
          <a:bodyPr/>
          <a:lstStyle/>
          <a:p>
            <a:fld id="{53D78A92-0141-4330-8F3E-FAADFAC23844}" type="slidenum">
              <a:rPr lang="ru-RU" smtClean="0"/>
              <a:t>23</a:t>
            </a:fld>
            <a:endParaRPr lang="ru-RU" dirty="0"/>
          </a:p>
        </p:txBody>
      </p:sp>
    </p:spTree>
    <p:extLst>
      <p:ext uri="{BB962C8B-B14F-4D97-AF65-F5344CB8AC3E}">
        <p14:creationId xmlns:p14="http://schemas.microsoft.com/office/powerpoint/2010/main" val="156753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693175"/>
            <a:ext cx="5486400" cy="7992038"/>
          </a:xfrm>
        </p:spPr>
        <p:txBody>
          <a:bodyPr/>
          <a:lstStyle/>
          <a:p>
            <a:r>
              <a:rPr lang="en-US" sz="1200" kern="1200" dirty="0">
                <a:solidFill>
                  <a:schemeClr val="tx1"/>
                </a:solidFill>
                <a:effectLst/>
                <a:latin typeface="+mn-lt"/>
                <a:ea typeface="+mn-ea"/>
                <a:cs typeface="+mn-cs"/>
              </a:rPr>
              <a:t>In response to the coronavirus outbreak, the CARES Act made $12 billion available to the U.S. Department of Housing and Urban Development. This first phase of CARES Act funding made $5 billion available in additional Community Development Block Grant (CDBG-CV) funds and $4 billion available in Emergency Solutions grant (ESG-CV) funding to all formula grantees in the country. As a grantee jurisdiction, the City of Colorado Springs Community Development Division received a special allocation of CDBG-CV and ESG-CV funds to prevent, prepare for, and respond to the coronavirus and meet our community’s immediate needs.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So who is eligible?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ESG-CV application is eligible to all </a:t>
            </a:r>
            <a:r>
              <a:rPr lang="en-US" sz="1200" b="1" kern="1200" dirty="0">
                <a:solidFill>
                  <a:schemeClr val="tx1"/>
                </a:solidFill>
                <a:effectLst/>
                <a:latin typeface="+mn-lt"/>
                <a:ea typeface="+mn-ea"/>
                <a:cs typeface="+mn-cs"/>
              </a:rPr>
              <a:t>homeless service providers</a:t>
            </a:r>
            <a:r>
              <a:rPr lang="en-US" sz="1200" kern="1200" dirty="0">
                <a:solidFill>
                  <a:schemeClr val="tx1"/>
                </a:solidFill>
                <a:effectLst/>
                <a:latin typeface="+mn-lt"/>
                <a:ea typeface="+mn-ea"/>
                <a:cs typeface="+mn-cs"/>
              </a:rPr>
              <a:t> who fall the following statuses: non-profit organization , a faith based organization or agency, and/or any other public agency; all ESG-CV applicants must collaborate with the Pikes Peak Continuum of Care. We would like to stress that unlike the regular Emergency solutions grant funds made available every year, this awarding period is specifically to assist organization in </a:t>
            </a:r>
            <a:r>
              <a:rPr lang="en-US" sz="1200" b="1" u="sng" kern="1200" dirty="0">
                <a:solidFill>
                  <a:schemeClr val="tx1"/>
                </a:solidFill>
                <a:effectLst/>
                <a:latin typeface="+mn-lt"/>
                <a:ea typeface="+mn-ea"/>
                <a:cs typeface="+mn-cs"/>
              </a:rPr>
              <a:t>preventing, preparing for, and responding to the coronavirus.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this time the City of Colorado springs has approximately $400,000 in Emergency Solutions grant funding available. It is not clear the City will be receiving more funds from HUD, from either the CARES Act funds or any future emergency packages, so the Division is reserving some of those ESG-CV funds for the emergency isolation shelter costs and to address any future outbreaks affecting those experiencing homelessness.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all applicants the minimum request for application funds is $50,000 for the ESG-CV program.  </a:t>
            </a:r>
          </a:p>
          <a:p>
            <a:endParaRPr lang="en-US" sz="1600" dirty="0">
              <a:solidFill>
                <a:schemeClr val="tx2">
                  <a:lumMod val="75000"/>
                </a:schemeClr>
              </a:solidFill>
              <a:latin typeface="Gill Sans MT" panose="020B0502020104020203" pitchFamily="34" charset="0"/>
            </a:endParaRPr>
          </a:p>
          <a:p>
            <a:r>
              <a:rPr lang="en-US" sz="1600" dirty="0">
                <a:solidFill>
                  <a:schemeClr val="tx2">
                    <a:lumMod val="75000"/>
                  </a:schemeClr>
                </a:solidFill>
                <a:latin typeface="Gill Sans MT" panose="020B0502020104020203" pitchFamily="34" charset="0"/>
              </a:rPr>
              <a:t>Now, we additionally have 1 million dollars available in our Community Development Block Grant program. For details about that program please visit our website to view the CDBG-CV presentation and review our grant resource guide for details.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3</a:t>
            </a:fld>
            <a:endParaRPr lang="ru-RU" dirty="0"/>
          </a:p>
        </p:txBody>
      </p:sp>
    </p:spTree>
    <p:extLst>
      <p:ext uri="{BB962C8B-B14F-4D97-AF65-F5344CB8AC3E}">
        <p14:creationId xmlns:p14="http://schemas.microsoft.com/office/powerpoint/2010/main" val="194184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Emergency Solutions Grant (ESG) program was a result of a revised program from the Homeless Emergency Assistance and Rapid Transition to Housing Act of 2009. The ESG Interim Rule took effect on January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2012 and reflected the change in the programs focus to assisting people to quickly regain stability in permanent housing after experiencing a housing crisis and/or homelessness.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Community Development Division manages the City of Colorado Springs entitlement funds from the U.S. Department of housing and Urban Development. Our mission is to create strong, sustainable, inclusive communities and quality affordable homes for all people in Colorado Springs.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4</a:t>
            </a:fld>
            <a:endParaRPr lang="ru-RU" dirty="0"/>
          </a:p>
        </p:txBody>
      </p:sp>
    </p:spTree>
    <p:extLst>
      <p:ext uri="{BB962C8B-B14F-4D97-AF65-F5344CB8AC3E}">
        <p14:creationId xmlns:p14="http://schemas.microsoft.com/office/powerpoint/2010/main" val="293121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3D78A92-0141-4330-8F3E-FAADFAC23844}" type="slidenum">
              <a:rPr lang="ru-RU" smtClean="0"/>
              <a:t>5</a:t>
            </a:fld>
            <a:endParaRPr lang="ru-RU" dirty="0"/>
          </a:p>
        </p:txBody>
      </p:sp>
      <p:sp>
        <p:nvSpPr>
          <p:cNvPr id="6" name="Slide Image Placeholder 1"/>
          <p:cNvSpPr>
            <a:spLocks noGrp="1" noRot="1" noChangeAspect="1"/>
          </p:cNvSpPr>
          <p:nvPr>
            <p:ph type="body" idx="1"/>
          </p:nvPr>
        </p:nvSpPr>
        <p:spPr>
          <a:xfrm>
            <a:off x="19005" y="0"/>
            <a:ext cx="6837408" cy="8937523"/>
          </a:xfrm>
        </p:spPr>
        <p:txBody>
          <a:bodyPr/>
          <a:lstStyle/>
          <a:p>
            <a:r>
              <a:rPr lang="en-US" sz="1200" kern="1200" dirty="0">
                <a:solidFill>
                  <a:schemeClr val="tx1"/>
                </a:solidFill>
                <a:effectLst/>
                <a:latin typeface="+mn-lt"/>
                <a:ea typeface="+mn-ea"/>
                <a:cs typeface="+mn-cs"/>
              </a:rPr>
              <a:t>So What is the purpose of the ESG program?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6 major goals that the ESG program aims to accomplish: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Engage homeless individuals and families living on the street;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Improve the number and quality of emergency shelters for homeless individuals and families;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operate these shelters;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essential services to shelter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Rapidly re-house homeless individuals and families;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Prevent families and individuals from becoming homeless.</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light of these goals there are 5 program components of the ESG program. </a:t>
            </a:r>
          </a:p>
          <a:p>
            <a:r>
              <a:rPr lang="en-US" sz="1200" kern="1200" dirty="0">
                <a:solidFill>
                  <a:schemeClr val="tx1"/>
                </a:solidFill>
                <a:effectLst/>
                <a:latin typeface="+mn-lt"/>
                <a:ea typeface="+mn-ea"/>
                <a:cs typeface="+mn-cs"/>
              </a:rPr>
              <a:t>Street Outreach</a:t>
            </a:r>
          </a:p>
          <a:p>
            <a:r>
              <a:rPr lang="en-US" sz="1200" kern="1200" dirty="0">
                <a:solidFill>
                  <a:schemeClr val="tx1"/>
                </a:solidFill>
                <a:effectLst/>
                <a:latin typeface="+mn-lt"/>
                <a:ea typeface="+mn-ea"/>
                <a:cs typeface="+mn-cs"/>
              </a:rPr>
              <a:t>Emergency Shelter</a:t>
            </a:r>
          </a:p>
          <a:p>
            <a:r>
              <a:rPr lang="en-US" sz="1200" kern="1200" dirty="0">
                <a:solidFill>
                  <a:schemeClr val="tx1"/>
                </a:solidFill>
                <a:effectLst/>
                <a:latin typeface="+mn-lt"/>
                <a:ea typeface="+mn-ea"/>
                <a:cs typeface="+mn-cs"/>
              </a:rPr>
              <a:t>Homelessness Prevention </a:t>
            </a:r>
          </a:p>
          <a:p>
            <a:r>
              <a:rPr lang="en-US" sz="1200" kern="1200" dirty="0">
                <a:solidFill>
                  <a:schemeClr val="tx1"/>
                </a:solidFill>
                <a:effectLst/>
                <a:latin typeface="+mn-lt"/>
                <a:ea typeface="+mn-ea"/>
                <a:cs typeface="+mn-cs"/>
              </a:rPr>
              <a:t>Rapid Re-housing</a:t>
            </a:r>
          </a:p>
          <a:p>
            <a:r>
              <a:rPr lang="en-US" sz="1200" kern="1200" dirty="0">
                <a:solidFill>
                  <a:schemeClr val="tx1"/>
                </a:solidFill>
                <a:effectLst/>
                <a:latin typeface="+mn-lt"/>
                <a:ea typeface="+mn-ea"/>
                <a:cs typeface="+mn-cs"/>
              </a:rPr>
              <a:t>Data collection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Under the program components of ESG funds, additional eligible activities can include shelter operations, rental/utility assistance, housing relocation and stabilization services, costs for managing the HMIS database, and more.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funding cycle all 5 program components will be considered for funding. </a:t>
            </a:r>
          </a:p>
          <a:p>
            <a:endParaRPr lang="en-US" dirty="0"/>
          </a:p>
          <a:p>
            <a:endParaRPr lang="en-US" dirty="0"/>
          </a:p>
        </p:txBody>
      </p:sp>
    </p:spTree>
    <p:extLst>
      <p:ext uri="{BB962C8B-B14F-4D97-AF65-F5344CB8AC3E}">
        <p14:creationId xmlns:p14="http://schemas.microsoft.com/office/powerpoint/2010/main" val="1899433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24465"/>
            <a:ext cx="5486400" cy="7676535"/>
          </a:xfrm>
        </p:spPr>
        <p:txBody>
          <a:bodyPr/>
          <a:lstStyle/>
          <a:p>
            <a:r>
              <a:rPr lang="en-US" sz="1200" kern="1200" dirty="0">
                <a:solidFill>
                  <a:schemeClr val="tx1"/>
                </a:solidFill>
                <a:effectLst/>
                <a:latin typeface="+mn-lt"/>
                <a:ea typeface="+mn-ea"/>
                <a:cs typeface="+mn-cs"/>
              </a:rPr>
              <a:t>So in compliance with the ESG interim rule all ESG subrecipients within the PPCOC (Pikes peak continuum of care) service area must coordinate and integrate, to the maximum extent practicable, ESG-funded activities targeted to people experiencing homelessness within that area in order to provide a strategic, community-wide system to prevent and end homelessness.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City requires that all subrecipients service providers will: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Participate in the coordinated assessment system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Establish a staff member as a point of contact for other case managers and members of the PPCoC (Pikes Peak Continuum of Care).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Attend all coordinated training for case managers within the homeless provider system.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Exceptions to Coordinated Entry requirement: </a:t>
            </a:r>
          </a:p>
          <a:p>
            <a:pPr lvl="0"/>
            <a:r>
              <a:rPr lang="en-US" sz="1200" kern="1200" dirty="0">
                <a:solidFill>
                  <a:schemeClr val="tx1"/>
                </a:solidFill>
                <a:effectLst/>
                <a:latin typeface="+mn-lt"/>
                <a:ea typeface="+mn-ea"/>
                <a:cs typeface="+mn-cs"/>
              </a:rPr>
              <a:t>Domestic violence service providers </a:t>
            </a:r>
          </a:p>
          <a:p>
            <a:pPr lvl="0"/>
            <a:r>
              <a:rPr lang="en-US" sz="1200" kern="1200" dirty="0">
                <a:solidFill>
                  <a:schemeClr val="tx1"/>
                </a:solidFill>
                <a:effectLst/>
                <a:latin typeface="+mn-lt"/>
                <a:ea typeface="+mn-ea"/>
                <a:cs typeface="+mn-cs"/>
              </a:rPr>
              <a:t>Homelessness prevention programs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questions about PPCOC membership please visit </a:t>
            </a:r>
            <a:r>
              <a:rPr lang="en-US" sz="1200" u="sng" kern="1200" dirty="0">
                <a:solidFill>
                  <a:schemeClr val="tx1"/>
                </a:solidFill>
                <a:effectLst/>
                <a:latin typeface="+mn-lt"/>
                <a:ea typeface="+mn-ea"/>
                <a:cs typeface="+mn-cs"/>
                <a:hlinkClick r:id="rId3"/>
              </a:rPr>
              <a:t>www.ppchp.org/members/</a:t>
            </a:r>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6</a:t>
            </a:fld>
            <a:endParaRPr lang="ru-RU" dirty="0"/>
          </a:p>
        </p:txBody>
      </p:sp>
    </p:spTree>
    <p:extLst>
      <p:ext uri="{BB962C8B-B14F-4D97-AF65-F5344CB8AC3E}">
        <p14:creationId xmlns:p14="http://schemas.microsoft.com/office/powerpoint/2010/main" val="241109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575187"/>
            <a:ext cx="5486400" cy="7425813"/>
          </a:xfrm>
        </p:spPr>
        <p:txBody>
          <a:bodyPr/>
          <a:lstStyle/>
          <a:p>
            <a:r>
              <a:rPr lang="en-US" sz="1200" kern="1200" dirty="0">
                <a:solidFill>
                  <a:schemeClr val="tx1"/>
                </a:solidFill>
                <a:effectLst/>
                <a:latin typeface="+mn-lt"/>
                <a:ea typeface="+mn-ea"/>
                <a:cs typeface="+mn-cs"/>
              </a:rPr>
              <a:t>The ESG subrecipient is responsible for determining and documenting client eligibility. It is expected that within two weeks the agency will close out the client file by either serving the client, providing a referral for the client, or notifying the client that the client is not eligible for ESG assistance.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 few important things to note: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Subrecipients are responsible for determining and documenting client eligibility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City of Colorado Springs will not reimburse an agency for funds expended on clients that are found to be ineligible for ESG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Service providers receiving funds under the ESG Program cannot discriminate against a group of people presenting as a family based on the composition of the family.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Subrecipients will be expected to adhere to the </a:t>
            </a:r>
            <a:r>
              <a:rPr lang="en-US" sz="1200" b="1" u="sng" kern="1200" dirty="0">
                <a:solidFill>
                  <a:schemeClr val="tx1"/>
                </a:solidFill>
                <a:effectLst/>
                <a:latin typeface="+mn-lt"/>
                <a:ea typeface="+mn-ea"/>
                <a:cs typeface="+mn-cs"/>
              </a:rPr>
              <a:t>reporting, performance, and outcome evaluations </a:t>
            </a:r>
            <a:r>
              <a:rPr lang="en-US" sz="1200" kern="1200" dirty="0">
                <a:solidFill>
                  <a:schemeClr val="tx1"/>
                </a:solidFill>
                <a:effectLst/>
                <a:latin typeface="+mn-lt"/>
                <a:ea typeface="+mn-ea"/>
                <a:cs typeface="+mn-cs"/>
              </a:rPr>
              <a:t>standards as outlined in the City of Colorado Springs written standards. </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are asking organizations to record their outcomes and have benchmarks they are reaching for.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7</a:t>
            </a:fld>
            <a:endParaRPr lang="ru-RU" dirty="0"/>
          </a:p>
        </p:txBody>
      </p:sp>
    </p:spTree>
    <p:extLst>
      <p:ext uri="{BB962C8B-B14F-4D97-AF65-F5344CB8AC3E}">
        <p14:creationId xmlns:p14="http://schemas.microsoft.com/office/powerpoint/2010/main" val="51634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solidFill>
                  <a:schemeClr val="tx2">
                    <a:lumMod val="75000"/>
                  </a:schemeClr>
                </a:solidFill>
                <a:latin typeface="Gill Sans MT" panose="020B0502020104020203" pitchFamily="34" charset="0"/>
              </a:rPr>
              <a:t>Written Standards </a:t>
            </a:r>
            <a:endParaRPr lang="en-US" dirty="0">
              <a:solidFill>
                <a:schemeClr val="tx2">
                  <a:lumMod val="75000"/>
                </a:schemeClr>
              </a:solidFill>
              <a:latin typeface="Gill Sans MT" panose="020B0502020104020203" pitchFamily="34" charset="0"/>
            </a:endParaRPr>
          </a:p>
          <a:p>
            <a:pPr marL="0" indent="0">
              <a:buNone/>
            </a:pPr>
            <a:r>
              <a:rPr lang="en-US" dirty="0">
                <a:solidFill>
                  <a:schemeClr val="tx2">
                    <a:lumMod val="75000"/>
                  </a:schemeClr>
                </a:solidFill>
                <a:latin typeface="Gill Sans MT" panose="020B0502020104020203" pitchFamily="34" charset="0"/>
              </a:rPr>
              <a:t>The City of Colorado Springs has developed written standards for the use of ESG funds by service providers. These standards were created in coordination with the Pikes Peak Continuum of Care (PPCoC) and were formulated to: </a:t>
            </a:r>
          </a:p>
          <a:p>
            <a:pPr marL="0" indent="0">
              <a:buNone/>
            </a:pPr>
            <a:endParaRPr lang="en-US" dirty="0">
              <a:solidFill>
                <a:schemeClr val="tx2">
                  <a:lumMod val="75000"/>
                </a:schemeClr>
              </a:solidFill>
              <a:latin typeface="Gill Sans MT" panose="020B0502020104020203" pitchFamily="34" charset="0"/>
            </a:endParaRPr>
          </a:p>
          <a:p>
            <a:r>
              <a:rPr lang="en-US" dirty="0">
                <a:solidFill>
                  <a:schemeClr val="tx2">
                    <a:lumMod val="75000"/>
                  </a:schemeClr>
                </a:solidFill>
                <a:latin typeface="Gill Sans MT" panose="020B0502020104020203" pitchFamily="34" charset="0"/>
              </a:rPr>
              <a:t>Establish community wide expectations on the operations of projects within the community </a:t>
            </a:r>
          </a:p>
          <a:p>
            <a:r>
              <a:rPr lang="en-US" dirty="0">
                <a:solidFill>
                  <a:schemeClr val="tx2">
                    <a:lumMod val="75000"/>
                  </a:schemeClr>
                </a:solidFill>
                <a:latin typeface="Gill Sans MT" panose="020B0502020104020203" pitchFamily="34" charset="0"/>
              </a:rPr>
              <a:t>Ensure a system that is transparent to users and operators </a:t>
            </a:r>
          </a:p>
          <a:p>
            <a:r>
              <a:rPr lang="en-US" dirty="0">
                <a:solidFill>
                  <a:schemeClr val="tx2">
                    <a:lumMod val="75000"/>
                  </a:schemeClr>
                </a:solidFill>
                <a:latin typeface="Gill Sans MT" panose="020B0502020104020203" pitchFamily="34" charset="0"/>
              </a:rPr>
              <a:t>Establish a minimum set of standards </a:t>
            </a:r>
          </a:p>
          <a:p>
            <a:endParaRPr lang="en-US" dirty="0">
              <a:solidFill>
                <a:schemeClr val="tx2">
                  <a:lumMod val="75000"/>
                </a:schemeClr>
              </a:solidFill>
              <a:latin typeface="Gill Sans MT" panose="020B0502020104020203" pitchFamily="34" charset="0"/>
            </a:endParaRPr>
          </a:p>
          <a:p>
            <a:pPr marL="0" indent="0">
              <a:buNone/>
            </a:pPr>
            <a:r>
              <a:rPr lang="en-US" dirty="0">
                <a:solidFill>
                  <a:schemeClr val="tx2">
                    <a:lumMod val="75000"/>
                  </a:schemeClr>
                </a:solidFill>
                <a:latin typeface="Gill Sans MT" panose="020B0502020104020203" pitchFamily="34" charset="0"/>
              </a:rPr>
              <a:t>Organizations who apply for and are awarded ESG grant funds </a:t>
            </a:r>
            <a:r>
              <a:rPr lang="en-US" b="1" u="sng" dirty="0">
                <a:solidFill>
                  <a:schemeClr val="tx2">
                    <a:lumMod val="75000"/>
                  </a:schemeClr>
                </a:solidFill>
                <a:latin typeface="Gill Sans MT" panose="020B0502020104020203" pitchFamily="34" charset="0"/>
              </a:rPr>
              <a:t>must certify </a:t>
            </a:r>
            <a:r>
              <a:rPr lang="en-US" dirty="0">
                <a:solidFill>
                  <a:schemeClr val="tx2">
                    <a:lumMod val="75000"/>
                  </a:schemeClr>
                </a:solidFill>
                <a:latin typeface="Gill Sans MT" panose="020B0502020104020203" pitchFamily="34" charset="0"/>
              </a:rPr>
              <a:t>that they have reviewed these standards, and understand they are expected to meet or exceed these standards upon award. Please visit the </a:t>
            </a:r>
            <a:r>
              <a:rPr lang="en-US" b="1" dirty="0">
                <a:solidFill>
                  <a:schemeClr val="tx2">
                    <a:lumMod val="75000"/>
                  </a:schemeClr>
                </a:solidFill>
                <a:latin typeface="Gill Sans MT" panose="020B0502020104020203" pitchFamily="34" charset="0"/>
              </a:rPr>
              <a:t>ESG information page </a:t>
            </a:r>
            <a:r>
              <a:rPr lang="en-US" dirty="0">
                <a:solidFill>
                  <a:schemeClr val="tx2">
                    <a:lumMod val="75000"/>
                  </a:schemeClr>
                </a:solidFill>
                <a:latin typeface="Gill Sans MT" panose="020B0502020104020203" pitchFamily="34" charset="0"/>
              </a:rPr>
              <a:t>on the Community Development Division website for more details. </a:t>
            </a:r>
          </a:p>
          <a:p>
            <a:pPr marL="0" indent="0">
              <a:buNone/>
            </a:pPr>
            <a:endParaRPr lang="en-US" dirty="0">
              <a:solidFill>
                <a:schemeClr val="tx2">
                  <a:lumMod val="75000"/>
                </a:schemeClr>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schemeClr val="accent2">
                    <a:lumMod val="75000"/>
                  </a:schemeClr>
                </a:solidFill>
                <a:latin typeface="Gill Sans MT" panose="020B0502020104020203" pitchFamily="34" charset="0"/>
              </a:rPr>
              <a:t>* Updates to the ESG Written Standards are subject to change. If awarded, subrecipients will be expected to adhere to any updated requirements.</a:t>
            </a:r>
          </a:p>
          <a:p>
            <a:pPr marL="0" indent="0">
              <a:buNone/>
            </a:pPr>
            <a:endParaRPr lang="en-US" dirty="0">
              <a:solidFill>
                <a:schemeClr val="tx2">
                  <a:lumMod val="75000"/>
                </a:schemeClr>
              </a:solidFill>
              <a:latin typeface="Gill Sans MT" panose="020B0502020104020203" pitchFamily="34" charset="0"/>
            </a:endParaRPr>
          </a:p>
          <a:p>
            <a:r>
              <a:rPr lang="en-US" dirty="0"/>
              <a:t> </a:t>
            </a:r>
          </a:p>
        </p:txBody>
      </p:sp>
      <p:sp>
        <p:nvSpPr>
          <p:cNvPr id="4" name="Slide Number Placeholder 3"/>
          <p:cNvSpPr>
            <a:spLocks noGrp="1"/>
          </p:cNvSpPr>
          <p:nvPr>
            <p:ph type="sldNum" sz="quarter" idx="10"/>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2289089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722671"/>
            <a:ext cx="5486400" cy="7278329"/>
          </a:xfrm>
        </p:spPr>
        <p:txBody>
          <a:bodyPr/>
          <a:lstStyle/>
          <a:p>
            <a:r>
              <a:rPr lang="en-US" sz="1200" kern="1200" dirty="0">
                <a:solidFill>
                  <a:schemeClr val="tx1"/>
                </a:solidFill>
                <a:effectLst/>
                <a:latin typeface="+mn-lt"/>
                <a:ea typeface="+mn-ea"/>
                <a:cs typeface="+mn-cs"/>
              </a:rPr>
              <a:t>In addition to basic eligibility requirements there are administrative requirements outlined in the City’s written standards. These requirements cover the following areas: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Termination, grievance and conflict of interest policies, Fair housing requirements, Equal access requirements, Habitability standards and lead based paint requirements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Subrecipients must establish and maintain sufficient records to enable the city and HUD to determine whether ESG requirements are being met. subrecipients must also keep documentation showing that ESG grant funds were spent on allowable costs in accordance with the requirements for eligible activities and additionally must maintain all the case file records. This does include records for persons seeking assistance determined to be ineligible.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Please be sure you have carefully and fully reviewed the city's written standards for information on each of the listed administrative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p:txBody>
      </p:sp>
      <p:sp>
        <p:nvSpPr>
          <p:cNvPr id="4" name="Slide Number Placeholder 3"/>
          <p:cNvSpPr>
            <a:spLocks noGrp="1"/>
          </p:cNvSpPr>
          <p:nvPr>
            <p:ph type="sldNum" sz="quarter" idx="10"/>
          </p:nvPr>
        </p:nvSpPr>
        <p:spPr/>
        <p:txBody>
          <a:bodyPr/>
          <a:lstStyle/>
          <a:p>
            <a:fld id="{53D78A92-0141-4330-8F3E-FAADFAC23844}" type="slidenum">
              <a:rPr lang="ru-RU" smtClean="0"/>
              <a:t>9</a:t>
            </a:fld>
            <a:endParaRPr lang="ru-RU" dirty="0"/>
          </a:p>
        </p:txBody>
      </p:sp>
    </p:spTree>
    <p:extLst>
      <p:ext uri="{BB962C8B-B14F-4D97-AF65-F5344CB8AC3E}">
        <p14:creationId xmlns:p14="http://schemas.microsoft.com/office/powerpoint/2010/main" val="346213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dirty="0"/>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dirty="0"/>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dirty="0"/>
              <a:t>ADD A FOOTER</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a:t>Click to edit Master title style</a:t>
            </a:r>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a:t>Click to edit Master title style</a:t>
            </a:r>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a:t>Click to edit Master title style</a:t>
            </a:r>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dirty="0"/>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dirty="0"/>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a:t>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dirty="0"/>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a:t>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a:t>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dirty="0"/>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dirty="0"/>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dirty="0"/>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a:t>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dirty="0"/>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hyperlink" Target="mailto:naomi.clark@coloradosprings.gov"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coloradosprings.gov/economic-development/page/covid-19-response-helping-businesses" TargetMode="External"/><Relationship Id="rId5" Type="http://schemas.openxmlformats.org/officeDocument/2006/relationships/image" Target="../media/image7.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4.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hyperlink" Target="https://portal.neighborlysoftware.com/coloradospringsco/Participant/Login"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mailto:naomi.clark@coloradosprings.gov" TargetMode="External"/><Relationship Id="rId3" Type="http://schemas.openxmlformats.org/officeDocument/2006/relationships/slideLayout" Target="../slideLayouts/slideLayout10.xml"/><Relationship Id="rId7" Type="http://schemas.openxmlformats.org/officeDocument/2006/relationships/hyperlink" Target="mailto:rose.lyda@coloradosprings.gov" TargetMode="Externa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mailto:catherine.Duarte@coloradosprings.gov" TargetMode="External"/><Relationship Id="rId5" Type="http://schemas.openxmlformats.org/officeDocument/2006/relationships/image" Target="../media/image16.jpg"/><Relationship Id="rId4" Type="http://schemas.openxmlformats.org/officeDocument/2006/relationships/notesSlide" Target="../notesSlides/notesSlide23.xml"/><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hyperlink" Target="mailto:naomi.clark@coloradosprings.gov" TargetMode="External"/><Relationship Id="rId2" Type="http://schemas.openxmlformats.org/officeDocument/2006/relationships/image" Target="../media/image17.jp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hyperlink" Target="https://coloradosprings.gov/economic-development/page/covid-19-response-helping-businesse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hudexchange.info/programs/esg/" TargetMode="External"/><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hyperlink" Target="http://www.ppchp.org/members/"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a:xfrm>
            <a:off x="124684" y="1875033"/>
            <a:ext cx="5690680" cy="1079243"/>
          </a:xfrm>
        </p:spPr>
        <p:txBody>
          <a:bodyPr/>
          <a:lstStyle/>
          <a:p>
            <a:pPr algn="ctr"/>
            <a:r>
              <a:rPr lang="en-US" sz="3200" dirty="0">
                <a:latin typeface="Cambria Math" panose="02040503050406030204" pitchFamily="18" charset="0"/>
                <a:ea typeface="Cambria Math" panose="02040503050406030204" pitchFamily="18" charset="0"/>
              </a:rPr>
              <a:t>2020 ESG-CV</a:t>
            </a:r>
            <a:br>
              <a:rPr lang="en-US" sz="3200" dirty="0">
                <a:latin typeface="Cambria Math" panose="02040503050406030204" pitchFamily="18" charset="0"/>
                <a:ea typeface="Cambria Math" panose="02040503050406030204" pitchFamily="18" charset="0"/>
              </a:rPr>
            </a:br>
            <a:r>
              <a:rPr lang="en-US" sz="3200" dirty="0">
                <a:latin typeface="Cambria Math" panose="02040503050406030204" pitchFamily="18" charset="0"/>
                <a:ea typeface="Cambria Math" panose="02040503050406030204" pitchFamily="18" charset="0"/>
              </a:rPr>
              <a:t>Applicant Presentation </a:t>
            </a:r>
            <a:endParaRPr lang="ru-RU" sz="3200" dirty="0">
              <a:latin typeface="Cambria Math" panose="02040503050406030204" pitchFamily="18" charset="0"/>
              <a:ea typeface="Cambria Math" panose="02040503050406030204" pitchFamily="18" charset="0"/>
            </a:endParaRPr>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a:xfrm>
            <a:off x="786259" y="3416157"/>
            <a:ext cx="3629300" cy="1607906"/>
          </a:xfrm>
        </p:spPr>
        <p:txBody>
          <a:bodyPr>
            <a:normAutofit/>
          </a:bodyPr>
          <a:lstStyle/>
          <a:p>
            <a:pPr>
              <a:lnSpc>
                <a:spcPct val="70000"/>
              </a:lnSpc>
            </a:pPr>
            <a:r>
              <a:rPr lang="en-US" sz="1800" b="0" dirty="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Naomi Clark</a:t>
            </a:r>
          </a:p>
          <a:p>
            <a:pPr>
              <a:lnSpc>
                <a:spcPct val="70000"/>
              </a:lnSpc>
            </a:pPr>
            <a:r>
              <a:rPr lang="en-US" sz="1800" dirty="0">
                <a:latin typeface="Cambria Math" panose="02040503050406030204" pitchFamily="18" charset="0"/>
                <a:ea typeface="Cambria Math" panose="02040503050406030204" pitchFamily="18" charset="0"/>
                <a:hlinkClick r:id="rId5"/>
              </a:rPr>
              <a:t>naomi.clark@coloradosprings.gov</a:t>
            </a:r>
            <a:r>
              <a:rPr lang="en-US" sz="1800" dirty="0">
                <a:latin typeface="Cambria Math" panose="02040503050406030204" pitchFamily="18" charset="0"/>
                <a:ea typeface="Cambria Math" panose="02040503050406030204" pitchFamily="18" charset="0"/>
              </a:rPr>
              <a:t> </a:t>
            </a:r>
          </a:p>
          <a:p>
            <a:pPr>
              <a:lnSpc>
                <a:spcPct val="70000"/>
              </a:lnSpc>
            </a:pPr>
            <a:r>
              <a:rPr lang="en-US" sz="1800" b="0" dirty="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Community Development Division</a:t>
            </a:r>
          </a:p>
          <a:p>
            <a:pPr>
              <a:lnSpc>
                <a:spcPct val="70000"/>
              </a:lnSpc>
            </a:pPr>
            <a:r>
              <a:rPr lang="en-US" sz="1800" b="0" dirty="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719-385-6609</a:t>
            </a:r>
            <a:endParaRPr lang="ru-RU" sz="1800" b="0" dirty="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endParaRPr>
          </a:p>
        </p:txBody>
      </p:sp>
      <p:sp>
        <p:nvSpPr>
          <p:cNvPr id="3" name="Text Placeholder 2">
            <a:extLst>
              <a:ext uri="{FF2B5EF4-FFF2-40B4-BE49-F238E27FC236}">
                <a16:creationId xmlns:a16="http://schemas.microsoft.com/office/drawing/2014/main" id="{5ECCBAE3-CEA3-4EE0-83F6-41CFC54D2B4A}"/>
              </a:ext>
            </a:extLst>
          </p:cNvPr>
          <p:cNvSpPr>
            <a:spLocks noGrp="1"/>
          </p:cNvSpPr>
          <p:nvPr>
            <p:ph type="body" sz="quarter" idx="20"/>
          </p:nvPr>
        </p:nvSpPr>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dirty="0">
                <a:ln/>
                <a:latin typeface="Cambria Math" panose="02040503050406030204" pitchFamily="18" charset="0"/>
                <a:ea typeface="Cambria Math" panose="02040503050406030204" pitchFamily="18" charset="0"/>
              </a:rPr>
              <a:t>June 5</a:t>
            </a:r>
            <a:r>
              <a:rPr lang="en-US" b="1" baseline="30000" dirty="0">
                <a:ln/>
                <a:latin typeface="Cambria Math" panose="02040503050406030204" pitchFamily="18" charset="0"/>
                <a:ea typeface="Cambria Math" panose="02040503050406030204" pitchFamily="18" charset="0"/>
              </a:rPr>
              <a:t>th</a:t>
            </a:r>
            <a:r>
              <a:rPr lang="en-US" b="1" dirty="0">
                <a:ln/>
                <a:latin typeface="Cambria Math" panose="02040503050406030204" pitchFamily="18" charset="0"/>
                <a:ea typeface="Cambria Math" panose="02040503050406030204" pitchFamily="18" charset="0"/>
              </a:rPr>
              <a:t> </a:t>
            </a:r>
            <a:br>
              <a:rPr lang="en-US" b="1" dirty="0">
                <a:ln/>
                <a:latin typeface="Cambria Math" panose="02040503050406030204" pitchFamily="18" charset="0"/>
                <a:ea typeface="Cambria Math" panose="02040503050406030204" pitchFamily="18" charset="0"/>
              </a:rPr>
            </a:br>
            <a:r>
              <a:rPr lang="en-US" b="1" dirty="0">
                <a:ln/>
                <a:latin typeface="Cambria Math" panose="02040503050406030204" pitchFamily="18" charset="0"/>
                <a:ea typeface="Cambria Math" panose="02040503050406030204" pitchFamily="18" charset="0"/>
              </a:rPr>
              <a:t>2020</a:t>
            </a:r>
            <a:endParaRPr lang="ru-RU" b="1" dirty="0">
              <a:ln/>
              <a:latin typeface="Cambria Math" panose="02040503050406030204" pitchFamily="18" charset="0"/>
              <a:ea typeface="Cambria Math" panose="02040503050406030204" pitchFamily="18" charset="0"/>
            </a:endParaRPr>
          </a:p>
        </p:txBody>
      </p:sp>
      <p:pic>
        <p:nvPicPr>
          <p:cNvPr id="12" name="Picture Placeholder 11">
            <a:extLst>
              <a:ext uri="{FF2B5EF4-FFF2-40B4-BE49-F238E27FC236}">
                <a16:creationId xmlns:a16="http://schemas.microsoft.com/office/drawing/2014/main" id="{A93ACF4C-E9B0-426E-B719-A441974AD9CE}"/>
              </a:ext>
            </a:extLst>
          </p:cNvPr>
          <p:cNvPicPr>
            <a:picLocks noGrp="1" noChangeAspect="1"/>
          </p:cNvPicPr>
          <p:nvPr>
            <p:ph type="pic" sz="quarter" idx="21"/>
          </p:nvPr>
        </p:nvPicPr>
        <p:blipFill>
          <a:blip r:embed="rId6">
            <a:extLst>
              <a:ext uri="{28A0092B-C50C-407E-A947-70E740481C1C}">
                <a14:useLocalDpi xmlns:a14="http://schemas.microsoft.com/office/drawing/2010/main" val="0"/>
              </a:ext>
            </a:extLst>
          </a:blip>
          <a:stretch>
            <a:fillRect/>
          </a:stretch>
        </p:blipFill>
        <p:spPr>
          <a:xfrm>
            <a:off x="4614953" y="446145"/>
            <a:ext cx="7585924" cy="5271424"/>
          </a:xfrm>
        </p:spPr>
      </p:pic>
      <p:pic>
        <p:nvPicPr>
          <p:cNvPr id="7" name="Picture 6"/>
          <p:cNvPicPr/>
          <p:nvPr/>
        </p:nvPicPr>
        <p:blipFill>
          <a:blip r:embed="rId7">
            <a:extLst>
              <a:ext uri="{28A0092B-C50C-407E-A947-70E740481C1C}">
                <a14:useLocalDpi xmlns:a14="http://schemas.microsoft.com/office/drawing/2010/main" val="0"/>
              </a:ext>
            </a:extLst>
          </a:blip>
          <a:stretch>
            <a:fillRect/>
          </a:stretch>
        </p:blipFill>
        <p:spPr>
          <a:xfrm>
            <a:off x="1629043" y="227607"/>
            <a:ext cx="2357169" cy="1415456"/>
          </a:xfrm>
          <a:prstGeom prst="rect">
            <a:avLst/>
          </a:prstGeom>
        </p:spPr>
      </p:pic>
      <p:pic>
        <p:nvPicPr>
          <p:cNvPr id="4"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6659" y="6134822"/>
            <a:ext cx="609600" cy="609600"/>
          </a:xfrm>
          <a:prstGeom prst="rect">
            <a:avLst/>
          </a:prstGeom>
        </p:spPr>
      </p:pic>
    </p:spTree>
    <p:extLst>
      <p:ext uri="{BB962C8B-B14F-4D97-AF65-F5344CB8AC3E}">
        <p14:creationId xmlns:p14="http://schemas.microsoft.com/office/powerpoint/2010/main" val="165001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10</a:t>
            </a:fld>
            <a:endParaRPr lang="ru-RU" dirty="0"/>
          </a:p>
        </p:txBody>
      </p:sp>
      <p:sp>
        <p:nvSpPr>
          <p:cNvPr id="4" name="Title 3"/>
          <p:cNvSpPr>
            <a:spLocks noGrp="1"/>
          </p:cNvSpPr>
          <p:nvPr>
            <p:ph type="title"/>
          </p:nvPr>
        </p:nvSpPr>
        <p:spPr/>
        <p:txBody>
          <a:bodyPr/>
          <a:lstStyle/>
          <a:p>
            <a:pPr algn="ctr"/>
            <a:r>
              <a:rPr lang="en-US" dirty="0"/>
              <a:t>Waiver Information </a:t>
            </a:r>
          </a:p>
        </p:txBody>
      </p:sp>
      <p:sp>
        <p:nvSpPr>
          <p:cNvPr id="5" name="Text Placeholder 4"/>
          <p:cNvSpPr>
            <a:spLocks noGrp="1"/>
          </p:cNvSpPr>
          <p:nvPr>
            <p:ph type="body" idx="1"/>
          </p:nvPr>
        </p:nvSpPr>
        <p:spPr>
          <a:xfrm>
            <a:off x="439312" y="1919767"/>
            <a:ext cx="5157787" cy="421084"/>
          </a:xfrm>
        </p:spPr>
        <p:txBody>
          <a:bodyPr/>
          <a:lstStyle/>
          <a:p>
            <a:pPr algn="ctr"/>
            <a:r>
              <a:rPr lang="en-US" dirty="0">
                <a:ln w="0"/>
                <a:effectLst>
                  <a:outerShdw blurRad="38100" dist="25400" dir="5400000" algn="ctr" rotWithShape="0">
                    <a:srgbClr val="6E747A">
                      <a:alpha val="43000"/>
                    </a:srgbClr>
                  </a:outerShdw>
                </a:effectLst>
              </a:rPr>
              <a:t>1. HMIS Lead Activities </a:t>
            </a:r>
          </a:p>
        </p:txBody>
      </p:sp>
      <p:sp>
        <p:nvSpPr>
          <p:cNvPr id="6" name="Content Placeholder 5"/>
          <p:cNvSpPr>
            <a:spLocks noGrp="1"/>
          </p:cNvSpPr>
          <p:nvPr>
            <p:ph sz="half" idx="2"/>
          </p:nvPr>
        </p:nvSpPr>
        <p:spPr>
          <a:xfrm>
            <a:off x="750805" y="2611833"/>
            <a:ext cx="5157787" cy="3387547"/>
          </a:xfrm>
        </p:spPr>
        <p:txBody>
          <a:bodyPr/>
          <a:lstStyle/>
          <a:p>
            <a:pPr marL="0" indent="0">
              <a:buNone/>
            </a:pPr>
            <a:r>
              <a:rPr lang="en-US" b="1" dirty="0">
                <a:solidFill>
                  <a:schemeClr val="tx2">
                    <a:lumMod val="75000"/>
                  </a:schemeClr>
                </a:solidFill>
                <a:latin typeface="Gill Sans MT" panose="020B0502020104020203" pitchFamily="34" charset="0"/>
              </a:rPr>
              <a:t>Previous requirement: </a:t>
            </a:r>
            <a:r>
              <a:rPr lang="en-US" dirty="0">
                <a:solidFill>
                  <a:schemeClr val="tx2">
                    <a:lumMod val="75000"/>
                  </a:schemeClr>
                </a:solidFill>
                <a:latin typeface="Gill Sans MT" panose="020B0502020104020203" pitchFamily="34" charset="0"/>
              </a:rPr>
              <a:t>ESG funds may be used to pay the costs of managing and operating the HMIS, provided that the ESG recipient is the HMIS Lead.</a:t>
            </a:r>
          </a:p>
          <a:p>
            <a:pPr marL="0" indent="0">
              <a:buNone/>
            </a:pPr>
            <a:endParaRPr lang="en-US" dirty="0">
              <a:solidFill>
                <a:schemeClr val="tx2">
                  <a:lumMod val="75000"/>
                </a:schemeClr>
              </a:solidFill>
              <a:latin typeface="Gill Sans MT" panose="020B0502020104020203" pitchFamily="34" charset="0"/>
            </a:endParaRPr>
          </a:p>
          <a:p>
            <a:pPr marL="0" indent="0">
              <a:buNone/>
            </a:pPr>
            <a:r>
              <a:rPr lang="en-US" b="1" dirty="0">
                <a:solidFill>
                  <a:schemeClr val="tx2">
                    <a:lumMod val="75000"/>
                  </a:schemeClr>
                </a:solidFill>
                <a:latin typeface="Gill Sans MT" panose="020B0502020104020203" pitchFamily="34" charset="0"/>
              </a:rPr>
              <a:t>Temporary Waiver: </a:t>
            </a:r>
            <a:r>
              <a:rPr lang="en-US" dirty="0">
                <a:solidFill>
                  <a:schemeClr val="tx2">
                    <a:lumMod val="75000"/>
                  </a:schemeClr>
                </a:solidFill>
                <a:latin typeface="Gill Sans MT" panose="020B0502020104020203" pitchFamily="34" charset="0"/>
              </a:rPr>
              <a:t>To enable ESG-funded projects to participate in HMIS as required, HUD has authorized the use of ESG funds for managing and operating the HMIS for agencies other than the HMIS Lead. </a:t>
            </a:r>
          </a:p>
          <a:p>
            <a:pPr marL="0" indent="0">
              <a:buNone/>
            </a:pPr>
            <a:endParaRPr lang="en-US" dirty="0">
              <a:solidFill>
                <a:schemeClr val="tx2">
                  <a:lumMod val="75000"/>
                </a:schemeClr>
              </a:solidFill>
              <a:latin typeface="Gill Sans MT" panose="020B0502020104020203" pitchFamily="34" charset="0"/>
            </a:endParaRPr>
          </a:p>
          <a:p>
            <a:pPr marL="0" indent="0">
              <a:buNone/>
            </a:pPr>
            <a:r>
              <a:rPr lang="en-US" b="1" dirty="0">
                <a:solidFill>
                  <a:schemeClr val="tx2">
                    <a:lumMod val="75000"/>
                  </a:schemeClr>
                </a:solidFill>
                <a:latin typeface="Gill Sans MT" panose="020B0502020104020203" pitchFamily="34" charset="0"/>
              </a:rPr>
              <a:t>What does this mean: </a:t>
            </a:r>
            <a:r>
              <a:rPr lang="en-US" dirty="0">
                <a:solidFill>
                  <a:schemeClr val="tx2">
                    <a:lumMod val="75000"/>
                  </a:schemeClr>
                </a:solidFill>
                <a:latin typeface="Gill Sans MT" panose="020B0502020104020203" pitchFamily="34" charset="0"/>
              </a:rPr>
              <a:t>Organizations/agencies may apply for ESG funds to upgrade and/or enhance their </a:t>
            </a:r>
            <a:r>
              <a:rPr lang="en-US" b="1" u="sng" dirty="0">
                <a:solidFill>
                  <a:schemeClr val="tx2">
                    <a:lumMod val="75000"/>
                  </a:schemeClr>
                </a:solidFill>
                <a:latin typeface="Gill Sans MT" panose="020B0502020104020203" pitchFamily="34" charset="0"/>
              </a:rPr>
              <a:t>existing HMIS system. </a:t>
            </a:r>
          </a:p>
        </p:txBody>
      </p:sp>
      <p:sp>
        <p:nvSpPr>
          <p:cNvPr id="7" name="Text Placeholder 6"/>
          <p:cNvSpPr>
            <a:spLocks noGrp="1"/>
          </p:cNvSpPr>
          <p:nvPr>
            <p:ph type="body" sz="quarter" idx="3"/>
          </p:nvPr>
        </p:nvSpPr>
        <p:spPr>
          <a:xfrm>
            <a:off x="6170612" y="1789569"/>
            <a:ext cx="5183188" cy="681481"/>
          </a:xfrm>
        </p:spPr>
        <p:txBody>
          <a:bodyPr>
            <a:normAutofit/>
          </a:bodyPr>
          <a:lstStyle/>
          <a:p>
            <a:pPr algn="ctr"/>
            <a:r>
              <a:rPr lang="en-US" dirty="0">
                <a:ln w="0"/>
                <a:effectLst>
                  <a:outerShdw blurRad="38100" dist="25400" dir="5400000" algn="ctr" rotWithShape="0">
                    <a:srgbClr val="6E747A">
                      <a:alpha val="43000"/>
                    </a:srgbClr>
                  </a:outerShdw>
                </a:effectLst>
              </a:rPr>
              <a:t>2. Re-evaluations for Homelessness prevention assistance</a:t>
            </a:r>
          </a:p>
        </p:txBody>
      </p:sp>
      <p:sp>
        <p:nvSpPr>
          <p:cNvPr id="8" name="Content Placeholder 7"/>
          <p:cNvSpPr>
            <a:spLocks noGrp="1"/>
          </p:cNvSpPr>
          <p:nvPr>
            <p:ph sz="quarter" idx="4"/>
          </p:nvPr>
        </p:nvSpPr>
        <p:spPr>
          <a:xfrm>
            <a:off x="6170612" y="2611834"/>
            <a:ext cx="5183188" cy="3387547"/>
          </a:xfrm>
        </p:spPr>
        <p:txBody>
          <a:bodyPr/>
          <a:lstStyle/>
          <a:p>
            <a:pPr marL="0" indent="0">
              <a:buNone/>
            </a:pPr>
            <a:r>
              <a:rPr lang="en-US" b="1" dirty="0">
                <a:solidFill>
                  <a:schemeClr val="tx2">
                    <a:lumMod val="75000"/>
                  </a:schemeClr>
                </a:solidFill>
                <a:latin typeface="Gill Sans MT" panose="020B0502020104020203" pitchFamily="34" charset="0"/>
              </a:rPr>
              <a:t>Previous requirement: </a:t>
            </a:r>
            <a:r>
              <a:rPr lang="en-US" dirty="0">
                <a:solidFill>
                  <a:schemeClr val="tx2">
                    <a:lumMod val="75000"/>
                  </a:schemeClr>
                </a:solidFill>
                <a:latin typeface="Gill Sans MT" panose="020B0502020104020203" pitchFamily="34" charset="0"/>
              </a:rPr>
              <a:t>Homelessness prevention assistance is subject to re-evaluation of each program participant’s eligibility need for assistance not less than once every 3 months.</a:t>
            </a:r>
          </a:p>
          <a:p>
            <a:pPr marL="0" indent="0">
              <a:buNone/>
            </a:pPr>
            <a:r>
              <a:rPr lang="en-US" b="1" dirty="0">
                <a:solidFill>
                  <a:schemeClr val="tx2">
                    <a:lumMod val="75000"/>
                  </a:schemeClr>
                </a:solidFill>
                <a:latin typeface="Gill Sans MT" panose="020B0502020104020203" pitchFamily="34" charset="0"/>
              </a:rPr>
              <a:t>Temporary Waiver: </a:t>
            </a:r>
            <a:r>
              <a:rPr lang="en-US" dirty="0">
                <a:solidFill>
                  <a:schemeClr val="tx2">
                    <a:lumMod val="75000"/>
                  </a:schemeClr>
                </a:solidFill>
                <a:latin typeface="Gill Sans MT" panose="020B0502020104020203" pitchFamily="34" charset="0"/>
              </a:rPr>
              <a:t>To alleviate the volume of case management for service providers the required frequency of re-evaluations for homelessness prevention assistance under section is waived for up to 2-years beginning as of March 31</a:t>
            </a:r>
            <a:r>
              <a:rPr lang="en-US" baseline="30000" dirty="0">
                <a:solidFill>
                  <a:schemeClr val="tx2">
                    <a:lumMod val="75000"/>
                  </a:schemeClr>
                </a:solidFill>
                <a:latin typeface="Gill Sans MT" panose="020B0502020104020203" pitchFamily="34" charset="0"/>
              </a:rPr>
              <a:t>st</a:t>
            </a:r>
            <a:r>
              <a:rPr lang="en-US" dirty="0">
                <a:solidFill>
                  <a:schemeClr val="tx2">
                    <a:lumMod val="75000"/>
                  </a:schemeClr>
                </a:solidFill>
                <a:latin typeface="Gill Sans MT" panose="020B0502020104020203" pitchFamily="34" charset="0"/>
              </a:rPr>
              <a:t> 2020.</a:t>
            </a:r>
          </a:p>
          <a:p>
            <a:pPr marL="0" indent="0">
              <a:buNone/>
            </a:pPr>
            <a:r>
              <a:rPr lang="en-US" b="1" dirty="0">
                <a:solidFill>
                  <a:schemeClr val="tx2">
                    <a:lumMod val="75000"/>
                  </a:schemeClr>
                </a:solidFill>
                <a:latin typeface="Gill Sans MT" panose="020B0502020104020203" pitchFamily="34" charset="0"/>
              </a:rPr>
              <a:t>What does this mean: </a:t>
            </a:r>
            <a:r>
              <a:rPr lang="en-US" dirty="0">
                <a:solidFill>
                  <a:schemeClr val="tx2">
                    <a:lumMod val="75000"/>
                  </a:schemeClr>
                </a:solidFill>
                <a:latin typeface="Gill Sans MT" panose="020B0502020104020203" pitchFamily="34" charset="0"/>
              </a:rPr>
              <a:t>Organizations/agencies may provide up to two years of assistance so long as re-evaluations are conducted at least every 6 months. </a:t>
            </a:r>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0805" y="5999380"/>
            <a:ext cx="609600" cy="609600"/>
          </a:xfrm>
          <a:prstGeom prst="rect">
            <a:avLst/>
          </a:prstGeom>
        </p:spPr>
      </p:pic>
    </p:spTree>
    <p:extLst>
      <p:ext uri="{BB962C8B-B14F-4D97-AF65-F5344CB8AC3E}">
        <p14:creationId xmlns:p14="http://schemas.microsoft.com/office/powerpoint/2010/main" val="3947507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9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11</a:t>
            </a:fld>
            <a:endParaRPr lang="ru-RU" dirty="0"/>
          </a:p>
        </p:txBody>
      </p:sp>
      <p:sp>
        <p:nvSpPr>
          <p:cNvPr id="4" name="Title 3"/>
          <p:cNvSpPr>
            <a:spLocks noGrp="1"/>
          </p:cNvSpPr>
          <p:nvPr>
            <p:ph type="title"/>
          </p:nvPr>
        </p:nvSpPr>
        <p:spPr/>
        <p:txBody>
          <a:bodyPr/>
          <a:lstStyle/>
          <a:p>
            <a:pPr algn="ctr"/>
            <a:r>
              <a:rPr lang="en-US" dirty="0"/>
              <a:t>Waiver Information </a:t>
            </a:r>
          </a:p>
        </p:txBody>
      </p:sp>
      <p:sp>
        <p:nvSpPr>
          <p:cNvPr id="5" name="Text Placeholder 4"/>
          <p:cNvSpPr>
            <a:spLocks noGrp="1"/>
          </p:cNvSpPr>
          <p:nvPr>
            <p:ph type="body" idx="1"/>
          </p:nvPr>
        </p:nvSpPr>
        <p:spPr/>
        <p:txBody>
          <a:bodyPr/>
          <a:lstStyle/>
          <a:p>
            <a:r>
              <a:rPr lang="en-US" dirty="0">
                <a:ln w="0"/>
                <a:effectLst>
                  <a:outerShdw blurRad="38100" dist="25400" dir="5400000" algn="ctr" rotWithShape="0">
                    <a:srgbClr val="6E747A">
                      <a:alpha val="43000"/>
                    </a:srgbClr>
                  </a:outerShdw>
                </a:effectLst>
              </a:rPr>
              <a:t>3. Housing Stability Case Management </a:t>
            </a:r>
          </a:p>
        </p:txBody>
      </p:sp>
      <p:sp>
        <p:nvSpPr>
          <p:cNvPr id="6" name="Content Placeholder 5"/>
          <p:cNvSpPr>
            <a:spLocks noGrp="1"/>
          </p:cNvSpPr>
          <p:nvPr>
            <p:ph sz="half" idx="2"/>
          </p:nvPr>
        </p:nvSpPr>
        <p:spPr>
          <a:xfrm>
            <a:off x="839788" y="2323458"/>
            <a:ext cx="5157787" cy="3090753"/>
          </a:xfrm>
        </p:spPr>
        <p:txBody>
          <a:bodyPr/>
          <a:lstStyle/>
          <a:p>
            <a:pPr marL="0" indent="0">
              <a:buNone/>
            </a:pPr>
            <a:r>
              <a:rPr lang="en-US" b="1" dirty="0">
                <a:solidFill>
                  <a:schemeClr val="tx2">
                    <a:lumMod val="75000"/>
                  </a:schemeClr>
                </a:solidFill>
                <a:latin typeface="Gill Sans MT" panose="020B0502020104020203" pitchFamily="34" charset="0"/>
              </a:rPr>
              <a:t>Previous Requirement: </a:t>
            </a:r>
            <a:r>
              <a:rPr lang="en-US" dirty="0">
                <a:solidFill>
                  <a:schemeClr val="tx2">
                    <a:lumMod val="75000"/>
                  </a:schemeClr>
                </a:solidFill>
                <a:latin typeface="Gill Sans MT" panose="020B0502020104020203" pitchFamily="34" charset="0"/>
              </a:rPr>
              <a:t>Program participants receiving homelessness prevention or rapid re-housing assistance were required to meet with a case manager not less than once per month, unless certain statutory prohibitions apply.</a:t>
            </a:r>
          </a:p>
          <a:p>
            <a:pPr marL="0" indent="0">
              <a:buNone/>
            </a:pPr>
            <a:r>
              <a:rPr lang="en-US" b="1" dirty="0">
                <a:solidFill>
                  <a:schemeClr val="tx2">
                    <a:lumMod val="75000"/>
                  </a:schemeClr>
                </a:solidFill>
                <a:latin typeface="Gill Sans MT" panose="020B0502020104020203" pitchFamily="34" charset="0"/>
              </a:rPr>
              <a:t>Temporary Waiver: </a:t>
            </a:r>
            <a:r>
              <a:rPr lang="en-US" dirty="0">
                <a:solidFill>
                  <a:schemeClr val="tx2">
                    <a:lumMod val="75000"/>
                  </a:schemeClr>
                </a:solidFill>
                <a:latin typeface="Gill Sans MT" panose="020B0502020104020203" pitchFamily="34" charset="0"/>
              </a:rPr>
              <a:t>Due to the impacts of COVID-19 organizations are reporting limited staff capacity as staff members are home for a variety of reasons related to COVID-19. HUD has temporarily suspended the monthly case management requirement. </a:t>
            </a:r>
          </a:p>
          <a:p>
            <a:pPr marL="0" indent="0">
              <a:buNone/>
            </a:pPr>
            <a:r>
              <a:rPr lang="en-US" b="1" dirty="0">
                <a:solidFill>
                  <a:schemeClr val="tx2">
                    <a:lumMod val="75000"/>
                  </a:schemeClr>
                </a:solidFill>
                <a:latin typeface="Gill Sans MT" panose="020B0502020104020203" pitchFamily="34" charset="0"/>
              </a:rPr>
              <a:t>What does this mean: </a:t>
            </a:r>
            <a:r>
              <a:rPr lang="en-US" dirty="0">
                <a:solidFill>
                  <a:schemeClr val="tx2">
                    <a:lumMod val="75000"/>
                  </a:schemeClr>
                </a:solidFill>
                <a:latin typeface="Gill Sans MT" panose="020B0502020104020203" pitchFamily="34" charset="0"/>
              </a:rPr>
              <a:t>As of the memorandum date, case managers are not required to meet with clients once per month. </a:t>
            </a:r>
            <a:r>
              <a:rPr lang="en-US" b="1" u="sng" dirty="0">
                <a:solidFill>
                  <a:schemeClr val="tx2">
                    <a:lumMod val="75000"/>
                  </a:schemeClr>
                </a:solidFill>
                <a:latin typeface="Gill Sans MT" panose="020B0502020104020203" pitchFamily="34" charset="0"/>
              </a:rPr>
              <a:t>This waiver expires August 22</a:t>
            </a:r>
            <a:r>
              <a:rPr lang="en-US" b="1" u="sng" baseline="30000" dirty="0">
                <a:solidFill>
                  <a:schemeClr val="tx2">
                    <a:lumMod val="75000"/>
                  </a:schemeClr>
                </a:solidFill>
                <a:latin typeface="Gill Sans MT" panose="020B0502020104020203" pitchFamily="34" charset="0"/>
              </a:rPr>
              <a:t>nd</a:t>
            </a:r>
            <a:r>
              <a:rPr lang="en-US" b="1" u="sng" dirty="0">
                <a:solidFill>
                  <a:schemeClr val="tx2">
                    <a:lumMod val="75000"/>
                  </a:schemeClr>
                </a:solidFill>
                <a:latin typeface="Gill Sans MT" panose="020B0502020104020203" pitchFamily="34" charset="0"/>
              </a:rPr>
              <a:t> 2020. </a:t>
            </a:r>
          </a:p>
        </p:txBody>
      </p:sp>
      <p:sp>
        <p:nvSpPr>
          <p:cNvPr id="7" name="Text Placeholder 6"/>
          <p:cNvSpPr>
            <a:spLocks noGrp="1"/>
          </p:cNvSpPr>
          <p:nvPr>
            <p:ph type="body" sz="quarter" idx="3"/>
          </p:nvPr>
        </p:nvSpPr>
        <p:spPr/>
        <p:txBody>
          <a:bodyPr/>
          <a:lstStyle/>
          <a:p>
            <a:pPr algn="ctr"/>
            <a:r>
              <a:rPr lang="en-US" dirty="0">
                <a:ln w="0"/>
                <a:effectLst>
                  <a:outerShdw blurRad="38100" dist="25400" dir="5400000" algn="ctr" rotWithShape="0">
                    <a:srgbClr val="6E747A">
                      <a:alpha val="43000"/>
                    </a:srgbClr>
                  </a:outerShdw>
                </a:effectLst>
              </a:rPr>
              <a:t>4. Match </a:t>
            </a:r>
          </a:p>
        </p:txBody>
      </p:sp>
      <p:sp>
        <p:nvSpPr>
          <p:cNvPr id="8" name="Content Placeholder 7"/>
          <p:cNvSpPr>
            <a:spLocks noGrp="1"/>
          </p:cNvSpPr>
          <p:nvPr>
            <p:ph sz="quarter" idx="4"/>
          </p:nvPr>
        </p:nvSpPr>
        <p:spPr/>
        <p:txBody>
          <a:bodyPr>
            <a:normAutofit lnSpcReduction="10000"/>
          </a:bodyPr>
          <a:lstStyle/>
          <a:p>
            <a:pPr marL="0" indent="0">
              <a:buNone/>
            </a:pPr>
            <a:r>
              <a:rPr lang="en-US" b="1" dirty="0">
                <a:solidFill>
                  <a:schemeClr val="tx2">
                    <a:lumMod val="75000"/>
                  </a:schemeClr>
                </a:solidFill>
                <a:latin typeface="Gill Sans MT" panose="020B0502020104020203" pitchFamily="34" charset="0"/>
              </a:rPr>
              <a:t>Previous requirement: </a:t>
            </a:r>
            <a:r>
              <a:rPr lang="en-US" dirty="0">
                <a:solidFill>
                  <a:schemeClr val="tx2">
                    <a:lumMod val="75000"/>
                  </a:schemeClr>
                </a:solidFill>
                <a:latin typeface="Gill Sans MT" panose="020B0502020104020203" pitchFamily="34" charset="0"/>
              </a:rPr>
              <a:t>Program participants were required to make matching contributions in an amount that equals (100%) the amount of ESG funds allocated by the City. </a:t>
            </a:r>
          </a:p>
          <a:p>
            <a:pPr marL="0" indent="0">
              <a:buNone/>
            </a:pPr>
            <a:r>
              <a:rPr lang="en-US" b="1" dirty="0">
                <a:solidFill>
                  <a:schemeClr val="tx2">
                    <a:lumMod val="75000"/>
                  </a:schemeClr>
                </a:solidFill>
                <a:latin typeface="Gill Sans MT" panose="020B0502020104020203" pitchFamily="34" charset="0"/>
              </a:rPr>
              <a:t>Temporary Waiver: </a:t>
            </a:r>
            <a:r>
              <a:rPr lang="en-US" dirty="0">
                <a:solidFill>
                  <a:schemeClr val="tx2">
                    <a:lumMod val="75000"/>
                  </a:schemeClr>
                </a:solidFill>
                <a:latin typeface="Gill Sans MT" panose="020B0502020104020203" pitchFamily="34" charset="0"/>
              </a:rPr>
              <a:t>Based on the economic impacts of the coronavirus on financial systems of many organizations/agencies HUD has temporarily suspended this requirement. </a:t>
            </a:r>
          </a:p>
          <a:p>
            <a:pPr marL="0" indent="0">
              <a:buNone/>
            </a:pPr>
            <a:endParaRPr lang="en-US" dirty="0">
              <a:solidFill>
                <a:schemeClr val="tx2">
                  <a:lumMod val="75000"/>
                </a:schemeClr>
              </a:solidFill>
              <a:latin typeface="Gill Sans MT" panose="020B0502020104020203" pitchFamily="34" charset="0"/>
            </a:endParaRPr>
          </a:p>
          <a:p>
            <a:pPr marL="0" indent="0">
              <a:buNone/>
            </a:pPr>
            <a:r>
              <a:rPr lang="en-US" b="1" dirty="0">
                <a:solidFill>
                  <a:schemeClr val="tx2">
                    <a:lumMod val="75000"/>
                  </a:schemeClr>
                </a:solidFill>
                <a:latin typeface="Gill Sans MT" panose="020B0502020104020203" pitchFamily="34" charset="0"/>
              </a:rPr>
              <a:t>What does this mean: </a:t>
            </a:r>
            <a:r>
              <a:rPr lang="en-US" dirty="0">
                <a:solidFill>
                  <a:schemeClr val="tx2">
                    <a:lumMod val="75000"/>
                  </a:schemeClr>
                </a:solidFill>
                <a:latin typeface="Gill Sans MT" panose="020B0502020104020203" pitchFamily="34" charset="0"/>
              </a:rPr>
              <a:t>This match requirement has been  temporarily waived and is specific to the ESG-CV funds addressing impacts of coronavirus </a:t>
            </a:r>
            <a:r>
              <a:rPr lang="en-US" b="1" i="1" dirty="0">
                <a:solidFill>
                  <a:schemeClr val="tx2">
                    <a:lumMod val="75000"/>
                  </a:schemeClr>
                </a:solidFill>
                <a:latin typeface="Gill Sans MT" panose="020B0502020104020203" pitchFamily="34" charset="0"/>
              </a:rPr>
              <a:t>only. </a:t>
            </a:r>
            <a:r>
              <a:rPr lang="en-US" dirty="0">
                <a:solidFill>
                  <a:schemeClr val="tx2">
                    <a:lumMod val="75000"/>
                  </a:schemeClr>
                </a:solidFill>
                <a:latin typeface="Gill Sans MT" panose="020B0502020104020203" pitchFamily="34" charset="0"/>
              </a:rPr>
              <a:t>Any subrecipients currently receiving ESG funding for the regular program year </a:t>
            </a:r>
            <a:r>
              <a:rPr lang="en-US" b="1" i="1" dirty="0">
                <a:solidFill>
                  <a:schemeClr val="tx2">
                    <a:lumMod val="75000"/>
                  </a:schemeClr>
                </a:solidFill>
                <a:latin typeface="Gill Sans MT" panose="020B0502020104020203" pitchFamily="34" charset="0"/>
              </a:rPr>
              <a:t>are still required </a:t>
            </a:r>
            <a:r>
              <a:rPr lang="en-US" dirty="0">
                <a:solidFill>
                  <a:schemeClr val="tx2">
                    <a:lumMod val="75000"/>
                  </a:schemeClr>
                </a:solidFill>
                <a:latin typeface="Gill Sans MT" panose="020B0502020104020203" pitchFamily="34" charset="0"/>
              </a:rPr>
              <a:t>to meet standard ESG requirements. </a:t>
            </a:r>
          </a:p>
          <a:p>
            <a:pPr marL="0" indent="0">
              <a:buNone/>
            </a:pPr>
            <a:endParaRPr lang="en-US" dirty="0"/>
          </a:p>
        </p:txBody>
      </p:sp>
      <p:pic>
        <p:nvPicPr>
          <p:cNvPr id="9"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5999381"/>
            <a:ext cx="609600" cy="609600"/>
          </a:xfrm>
          <a:prstGeom prst="rect">
            <a:avLst/>
          </a:prstGeom>
        </p:spPr>
      </p:pic>
    </p:spTree>
    <p:extLst>
      <p:ext uri="{BB962C8B-B14F-4D97-AF65-F5344CB8AC3E}">
        <p14:creationId xmlns:p14="http://schemas.microsoft.com/office/powerpoint/2010/main" val="206804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6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a:latin typeface="Gill Sans MT" panose="020B0502020104020203" pitchFamily="34" charset="0"/>
              </a:rPr>
              <a:t>Waiver Information </a:t>
            </a:r>
          </a:p>
        </p:txBody>
      </p:sp>
      <p:sp>
        <p:nvSpPr>
          <p:cNvPr id="4" name="Slide Number Placeholder 3"/>
          <p:cNvSpPr>
            <a:spLocks noGrp="1"/>
          </p:cNvSpPr>
          <p:nvPr>
            <p:ph type="sldNum" sz="quarter" idx="12"/>
          </p:nvPr>
        </p:nvSpPr>
        <p:spPr/>
        <p:txBody>
          <a:bodyPr/>
          <a:lstStyle/>
          <a:p>
            <a:fld id="{D495E168-DA5E-4888-8D8A-92B118324C14}" type="slidenum">
              <a:rPr lang="ru-RU" smtClean="0"/>
              <a:t>12</a:t>
            </a:fld>
            <a:endParaRPr lang="ru-RU" dirty="0"/>
          </a:p>
        </p:txBody>
      </p:sp>
      <p:sp>
        <p:nvSpPr>
          <p:cNvPr id="5" name="Text Placeholder 4"/>
          <p:cNvSpPr>
            <a:spLocks noGrp="1"/>
          </p:cNvSpPr>
          <p:nvPr>
            <p:ph type="body" sz="quarter" idx="16"/>
          </p:nvPr>
        </p:nvSpPr>
        <p:spPr/>
        <p:txBody>
          <a:bodyPr/>
          <a:lstStyle/>
          <a:p>
            <a:pPr algn="ctr"/>
            <a:r>
              <a:rPr lang="en-US" sz="2400" dirty="0">
                <a:ln w="0"/>
                <a:effectLst>
                  <a:outerShdw blurRad="38100" dist="25400" dir="5400000" algn="ctr" rotWithShape="0">
                    <a:srgbClr val="6E747A">
                      <a:alpha val="43000"/>
                    </a:srgbClr>
                  </a:outerShdw>
                </a:effectLst>
                <a:latin typeface="Gill Sans MT" panose="020B0502020104020203" pitchFamily="34" charset="0"/>
              </a:rPr>
              <a:t>5. Restriction of rental assistance to units with rent at or below fair market rent</a:t>
            </a:r>
          </a:p>
        </p:txBody>
      </p:sp>
      <p:sp>
        <p:nvSpPr>
          <p:cNvPr id="7" name="TextBox 6"/>
          <p:cNvSpPr txBox="1"/>
          <p:nvPr/>
        </p:nvSpPr>
        <p:spPr>
          <a:xfrm>
            <a:off x="4497805" y="851618"/>
            <a:ext cx="6581274" cy="4801314"/>
          </a:xfrm>
          <a:prstGeom prst="rect">
            <a:avLst/>
          </a:prstGeom>
          <a:noFill/>
        </p:spPr>
        <p:txBody>
          <a:bodyPr wrap="square" rtlCol="0">
            <a:spAutoFit/>
          </a:bodyPr>
          <a:lstStyle/>
          <a:p>
            <a:r>
              <a:rPr lang="en-US" b="1" dirty="0"/>
              <a:t>Previous requirement: </a:t>
            </a:r>
            <a:r>
              <a:rPr lang="en-US" dirty="0"/>
              <a:t>Restriction of rental assistance to units with rent at or below fair market rent levels. </a:t>
            </a:r>
          </a:p>
          <a:p>
            <a:endParaRPr lang="en-US" dirty="0"/>
          </a:p>
          <a:p>
            <a:r>
              <a:rPr lang="en-US" b="1" dirty="0"/>
              <a:t>Temporary waiver: </a:t>
            </a:r>
            <a:r>
              <a:rPr lang="en-US" dirty="0"/>
              <a:t>To assist organizations and housing providers, HUD is waiving the limit on rental assistance</a:t>
            </a:r>
          </a:p>
          <a:p>
            <a:r>
              <a:rPr lang="en-US" dirty="0"/>
              <a:t>to rents that are equal to or less than the fair market value,  as established by HUD. This will assist recipients and subrecipients in more quickly locating additional units</a:t>
            </a:r>
          </a:p>
          <a:p>
            <a:r>
              <a:rPr lang="en-US" dirty="0"/>
              <a:t>to house individuals and families experiencing homelessness.</a:t>
            </a:r>
          </a:p>
          <a:p>
            <a:endParaRPr lang="en-US" dirty="0"/>
          </a:p>
          <a:p>
            <a:r>
              <a:rPr lang="en-US" b="1" dirty="0"/>
              <a:t>What does this mean: </a:t>
            </a:r>
            <a:r>
              <a:rPr lang="en-US" dirty="0"/>
              <a:t>The FMR restriction is waived for any individual or family receiving Rapid Re-housing or Homelessness Prevention assistance who executes a lease for</a:t>
            </a:r>
          </a:p>
          <a:p>
            <a:r>
              <a:rPr lang="en-US" dirty="0"/>
              <a:t>a unit during the 6-month period beginning on March 31</a:t>
            </a:r>
            <a:r>
              <a:rPr lang="en-US" baseline="30000" dirty="0"/>
              <a:t>st</a:t>
            </a:r>
            <a:r>
              <a:rPr lang="en-US" dirty="0"/>
              <a:t> 2020. </a:t>
            </a:r>
          </a:p>
          <a:p>
            <a:r>
              <a:rPr lang="en-US" dirty="0"/>
              <a:t>The ESG recipient or subrecipient must still ensure that the units in which ESG assistance is provided to these individuals and families meet the rent reasonableness standard. </a:t>
            </a:r>
          </a:p>
        </p:txBody>
      </p:sp>
      <p:pic>
        <p:nvPicPr>
          <p:cNvPr id="3"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5908381"/>
            <a:ext cx="609600" cy="609600"/>
          </a:xfrm>
          <a:prstGeom prst="rect">
            <a:avLst/>
          </a:prstGeom>
        </p:spPr>
      </p:pic>
    </p:spTree>
    <p:extLst>
      <p:ext uri="{BB962C8B-B14F-4D97-AF65-F5344CB8AC3E}">
        <p14:creationId xmlns:p14="http://schemas.microsoft.com/office/powerpoint/2010/main" val="307139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5">
            <a:extLst>
              <a:ext uri="{28A0092B-C50C-407E-A947-70E740481C1C}">
                <a14:useLocalDpi xmlns:a14="http://schemas.microsoft.com/office/drawing/2010/main" val="0"/>
              </a:ext>
            </a:extLst>
          </a:blip>
          <a:srcRect l="10210" r="10210"/>
          <a:stretch>
            <a:fillRect/>
          </a:stretch>
        </p:blipFill>
        <p:spPr/>
      </p:pic>
      <p:sp>
        <p:nvSpPr>
          <p:cNvPr id="3" name="Footer Placeholder 2"/>
          <p:cNvSpPr>
            <a:spLocks noGrp="1"/>
          </p:cNvSpPr>
          <p:nvPr>
            <p:ph type="ftr" sz="quarter" idx="11"/>
          </p:nvPr>
        </p:nvSpPr>
        <p:spPr>
          <a:xfrm>
            <a:off x="3704492" y="6325307"/>
            <a:ext cx="8179391" cy="365125"/>
          </a:xfrm>
        </p:spPr>
        <p:txBody>
          <a:bodyPr/>
          <a:lstStyle/>
          <a:p>
            <a:r>
              <a:rPr lang="en-US" sz="1400" b="1" dirty="0">
                <a:solidFill>
                  <a:schemeClr val="accent5">
                    <a:lumMod val="75000"/>
                  </a:schemeClr>
                </a:solidFill>
                <a:latin typeface="Gill Sans MT" panose="020B0502020104020203" pitchFamily="34" charset="0"/>
              </a:rPr>
              <a:t>For more information on the City’s COVID-19 response efforts please visit: </a:t>
            </a:r>
            <a:r>
              <a:rPr lang="en-US" sz="1400" dirty="0">
                <a:latin typeface="Gill Sans MT" panose="020B0502020104020203" pitchFamily="34" charset="0"/>
                <a:hlinkClick r:id="rId6"/>
              </a:rPr>
              <a:t>https://coloradosprings.gov/economic-development/page/covid-19-response-helping-businesses</a:t>
            </a:r>
            <a:r>
              <a:rPr lang="en-US" sz="1400" dirty="0">
                <a:latin typeface="Gill Sans MT" panose="020B0502020104020203" pitchFamily="34" charset="0"/>
              </a:rPr>
              <a:t>  </a:t>
            </a:r>
            <a:endParaRPr lang="ru-RU" sz="1400" dirty="0"/>
          </a:p>
        </p:txBody>
      </p:sp>
      <p:sp>
        <p:nvSpPr>
          <p:cNvPr id="4" name="Slide Number Placeholder 3"/>
          <p:cNvSpPr>
            <a:spLocks noGrp="1"/>
          </p:cNvSpPr>
          <p:nvPr>
            <p:ph type="sldNum" sz="quarter" idx="12"/>
          </p:nvPr>
        </p:nvSpPr>
        <p:spPr/>
        <p:txBody>
          <a:bodyPr/>
          <a:lstStyle/>
          <a:p>
            <a:fld id="{D495E168-DA5E-4888-8D8A-92B118324C14}" type="slidenum">
              <a:rPr lang="ru-RU" smtClean="0"/>
              <a:t>13</a:t>
            </a:fld>
            <a:endParaRPr lang="ru-RU" dirty="0"/>
          </a:p>
        </p:txBody>
      </p:sp>
      <p:sp>
        <p:nvSpPr>
          <p:cNvPr id="5" name="Title 4"/>
          <p:cNvSpPr>
            <a:spLocks noGrp="1"/>
          </p:cNvSpPr>
          <p:nvPr>
            <p:ph type="title"/>
          </p:nvPr>
        </p:nvSpPr>
        <p:spPr>
          <a:xfrm>
            <a:off x="839788" y="339970"/>
            <a:ext cx="3932237" cy="1559960"/>
          </a:xfrm>
        </p:spPr>
        <p:txBody>
          <a:bodyPr>
            <a:normAutofit fontScale="90000"/>
          </a:bodyPr>
          <a:lstStyle/>
          <a:p>
            <a:pPr algn="ctr"/>
            <a:r>
              <a:rPr lang="en-US" sz="4000" dirty="0">
                <a:latin typeface="Gill Sans MT" panose="020B0502020104020203" pitchFamily="34" charset="0"/>
              </a:rPr>
              <a:t>CARES Act and HUD</a:t>
            </a:r>
            <a:br>
              <a:rPr lang="en-US" sz="4000" dirty="0">
                <a:latin typeface="Gill Sans MT" panose="020B0502020104020203" pitchFamily="34" charset="0"/>
              </a:rPr>
            </a:br>
            <a:r>
              <a:rPr lang="en-US" sz="4000" dirty="0">
                <a:latin typeface="Gill Sans MT" panose="020B0502020104020203" pitchFamily="34" charset="0"/>
              </a:rPr>
              <a:t>Information</a:t>
            </a:r>
          </a:p>
        </p:txBody>
      </p:sp>
      <p:sp>
        <p:nvSpPr>
          <p:cNvPr id="6" name="Text Placeholder 5"/>
          <p:cNvSpPr>
            <a:spLocks noGrp="1"/>
          </p:cNvSpPr>
          <p:nvPr>
            <p:ph type="body" sz="half" idx="2"/>
          </p:nvPr>
        </p:nvSpPr>
        <p:spPr>
          <a:xfrm>
            <a:off x="839788" y="2356699"/>
            <a:ext cx="3932237" cy="4102715"/>
          </a:xfrm>
        </p:spPr>
        <p:txBody>
          <a:bodyPr>
            <a:normAutofit fontScale="92500" lnSpcReduction="20000"/>
          </a:bodyPr>
          <a:lstStyle/>
          <a:p>
            <a:r>
              <a:rPr lang="en-US" sz="1900" dirty="0">
                <a:solidFill>
                  <a:schemeClr val="tx2">
                    <a:lumMod val="75000"/>
                  </a:schemeClr>
                </a:solidFill>
                <a:latin typeface="Gill Sans MT" panose="020B0502020104020203" pitchFamily="34" charset="0"/>
              </a:rPr>
              <a:t>In addition to meeting the basic eligibility requirements for the CDBG and ESG programs (outlined in this guide), all proposed projects </a:t>
            </a:r>
            <a:r>
              <a:rPr lang="en-US" sz="1900" b="1" u="sng" dirty="0">
                <a:solidFill>
                  <a:schemeClr val="tx2">
                    <a:lumMod val="75000"/>
                  </a:schemeClr>
                </a:solidFill>
                <a:latin typeface="Gill Sans MT" panose="020B0502020104020203" pitchFamily="34" charset="0"/>
              </a:rPr>
              <a:t>MUST</a:t>
            </a:r>
            <a:r>
              <a:rPr lang="en-US" sz="1900" b="1" dirty="0">
                <a:solidFill>
                  <a:schemeClr val="tx2">
                    <a:lumMod val="75000"/>
                  </a:schemeClr>
                </a:solidFill>
                <a:latin typeface="Gill Sans MT" panose="020B0502020104020203" pitchFamily="34" charset="0"/>
              </a:rPr>
              <a:t> </a:t>
            </a:r>
            <a:r>
              <a:rPr lang="en-US" sz="1900" dirty="0">
                <a:solidFill>
                  <a:schemeClr val="tx2">
                    <a:lumMod val="75000"/>
                  </a:schemeClr>
                </a:solidFill>
                <a:latin typeface="Gill Sans MT" panose="020B0502020104020203" pitchFamily="34" charset="0"/>
              </a:rPr>
              <a:t>provide the following: </a:t>
            </a:r>
          </a:p>
          <a:p>
            <a:pPr marL="285750" indent="-285750">
              <a:buFont typeface="Arial" panose="020B0604020202020204" pitchFamily="34" charset="0"/>
              <a:buChar char="•"/>
            </a:pPr>
            <a:r>
              <a:rPr lang="en-US" sz="1900" dirty="0">
                <a:solidFill>
                  <a:schemeClr val="tx2">
                    <a:lumMod val="75000"/>
                  </a:schemeClr>
                </a:solidFill>
                <a:latin typeface="Gill Sans MT" panose="020B0502020104020203" pitchFamily="34" charset="0"/>
              </a:rPr>
              <a:t>A </a:t>
            </a:r>
            <a:r>
              <a:rPr lang="en-US" sz="1900" b="1" u="sng" dirty="0">
                <a:solidFill>
                  <a:schemeClr val="tx2">
                    <a:lumMod val="75000"/>
                  </a:schemeClr>
                </a:solidFill>
                <a:latin typeface="Gill Sans MT" panose="020B0502020104020203" pitchFamily="34" charset="0"/>
              </a:rPr>
              <a:t>documentable connection </a:t>
            </a:r>
            <a:r>
              <a:rPr lang="en-US" sz="1900" dirty="0">
                <a:solidFill>
                  <a:schemeClr val="tx2">
                    <a:lumMod val="75000"/>
                  </a:schemeClr>
                </a:solidFill>
                <a:latin typeface="Gill Sans MT" panose="020B0502020104020203" pitchFamily="34" charset="0"/>
              </a:rPr>
              <a:t>between the </a:t>
            </a:r>
            <a:r>
              <a:rPr lang="en-US" sz="1900" b="1" u="sng" dirty="0">
                <a:solidFill>
                  <a:schemeClr val="tx2">
                    <a:lumMod val="75000"/>
                  </a:schemeClr>
                </a:solidFill>
                <a:latin typeface="Gill Sans MT" panose="020B0502020104020203" pitchFamily="34" charset="0"/>
              </a:rPr>
              <a:t>coronavirus impact </a:t>
            </a:r>
            <a:r>
              <a:rPr lang="en-US" sz="1900" dirty="0">
                <a:solidFill>
                  <a:schemeClr val="tx2">
                    <a:lumMod val="75000"/>
                  </a:schemeClr>
                </a:solidFill>
                <a:latin typeface="Gill Sans MT" panose="020B0502020104020203" pitchFamily="34" charset="0"/>
              </a:rPr>
              <a:t>on client needs and the applicant’s service delivery. </a:t>
            </a:r>
          </a:p>
          <a:p>
            <a:endParaRPr lang="en-US" sz="1900" dirty="0">
              <a:solidFill>
                <a:schemeClr val="tx2">
                  <a:lumMod val="75000"/>
                </a:schemeClr>
              </a:solidFill>
              <a:latin typeface="Gill Sans MT" panose="020B0502020104020203" pitchFamily="34" charset="0"/>
            </a:endParaRPr>
          </a:p>
          <a:p>
            <a:pPr marL="285750" indent="-285750">
              <a:buFont typeface="Arial" panose="020B0604020202020204" pitchFamily="34" charset="0"/>
              <a:buChar char="•"/>
            </a:pPr>
            <a:r>
              <a:rPr lang="en-US" sz="1900" dirty="0">
                <a:solidFill>
                  <a:schemeClr val="tx2">
                    <a:lumMod val="75000"/>
                  </a:schemeClr>
                </a:solidFill>
                <a:latin typeface="Gill Sans MT" panose="020B0502020104020203" pitchFamily="34" charset="0"/>
              </a:rPr>
              <a:t>Assurance that the applicant is not receiving financial assistance from other sources for the expenses detailed in their application AND the ability to determine that a clients are not being not met from other funding sources. </a:t>
            </a:r>
            <a:endParaRPr lang="en-US" dirty="0"/>
          </a:p>
        </p:txBody>
      </p:sp>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0188" y="5999381"/>
            <a:ext cx="609600" cy="609600"/>
          </a:xfrm>
          <a:prstGeom prst="rect">
            <a:avLst/>
          </a:prstGeom>
        </p:spPr>
      </p:pic>
    </p:spTree>
    <p:extLst>
      <p:ext uri="{BB962C8B-B14F-4D97-AF65-F5344CB8AC3E}">
        <p14:creationId xmlns:p14="http://schemas.microsoft.com/office/powerpoint/2010/main" val="237369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ADD A FOOTER</a:t>
            </a:r>
            <a:endParaRPr lang="ru-RU" dirty="0"/>
          </a:p>
        </p:txBody>
      </p:sp>
      <p:sp>
        <p:nvSpPr>
          <p:cNvPr id="3" name="Slide Number Placeholder 2"/>
          <p:cNvSpPr>
            <a:spLocks noGrp="1"/>
          </p:cNvSpPr>
          <p:nvPr>
            <p:ph type="sldNum" sz="quarter" idx="12"/>
          </p:nvPr>
        </p:nvSpPr>
        <p:spPr/>
        <p:txBody>
          <a:bodyPr/>
          <a:lstStyle/>
          <a:p>
            <a:fld id="{D495E168-DA5E-4888-8D8A-92B118324C14}" type="slidenum">
              <a:rPr lang="ru-RU" smtClean="0"/>
              <a:t>14</a:t>
            </a:fld>
            <a:endParaRPr lang="ru-RU" dirty="0"/>
          </a:p>
        </p:txBody>
      </p:sp>
      <p:pic>
        <p:nvPicPr>
          <p:cNvPr id="4" name="Picture 3"/>
          <p:cNvPicPr>
            <a:picLocks noChangeAspect="1"/>
          </p:cNvPicPr>
          <p:nvPr/>
        </p:nvPicPr>
        <p:blipFill>
          <a:blip r:embed="rId5"/>
          <a:stretch>
            <a:fillRect/>
          </a:stretch>
        </p:blipFill>
        <p:spPr>
          <a:xfrm>
            <a:off x="921027" y="0"/>
            <a:ext cx="8870225" cy="6715668"/>
          </a:xfrm>
          <a:prstGeom prst="rect">
            <a:avLst/>
          </a:prstGeom>
        </p:spPr>
      </p:pic>
      <p:pic>
        <p:nvPicPr>
          <p:cNvPr id="5"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93005" y="5980331"/>
            <a:ext cx="609600" cy="609600"/>
          </a:xfrm>
          <a:prstGeom prst="rect">
            <a:avLst/>
          </a:prstGeom>
        </p:spPr>
      </p:pic>
    </p:spTree>
    <p:extLst>
      <p:ext uri="{BB962C8B-B14F-4D97-AF65-F5344CB8AC3E}">
        <p14:creationId xmlns:p14="http://schemas.microsoft.com/office/powerpoint/2010/main" val="137641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15</a:t>
            </a:fld>
            <a:endParaRPr lang="ru-RU" dirty="0"/>
          </a:p>
        </p:txBody>
      </p:sp>
      <p:sp>
        <p:nvSpPr>
          <p:cNvPr id="4" name="Title 3"/>
          <p:cNvSpPr>
            <a:spLocks noGrp="1"/>
          </p:cNvSpPr>
          <p:nvPr>
            <p:ph type="title"/>
          </p:nvPr>
        </p:nvSpPr>
        <p:spPr/>
        <p:txBody>
          <a:bodyPr>
            <a:normAutofit/>
          </a:bodyPr>
          <a:lstStyle/>
          <a:p>
            <a:pPr algn="ctr"/>
            <a:r>
              <a:rPr lang="en-US" sz="4800" dirty="0">
                <a:latin typeface="Gill Sans MT" panose="020B0502020104020203" pitchFamily="34" charset="0"/>
                <a:ea typeface="Cambria Math" panose="02040503050406030204" pitchFamily="18" charset="0"/>
              </a:rPr>
              <a:t>Funding Priorities </a:t>
            </a:r>
          </a:p>
        </p:txBody>
      </p:sp>
      <p:sp>
        <p:nvSpPr>
          <p:cNvPr id="5" name="Text Placeholder 4"/>
          <p:cNvSpPr>
            <a:spLocks noGrp="1"/>
          </p:cNvSpPr>
          <p:nvPr>
            <p:ph type="body" idx="1"/>
          </p:nvPr>
        </p:nvSpPr>
        <p:spPr/>
        <p:txBody>
          <a:bodyPr>
            <a:normAutofit/>
          </a:bodyPr>
          <a:lstStyle/>
          <a:p>
            <a:pPr algn="ctr"/>
            <a:r>
              <a:rPr lang="en-US" sz="2400" dirty="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1. Emergency Shelter</a:t>
            </a:r>
          </a:p>
        </p:txBody>
      </p:sp>
      <p:sp>
        <p:nvSpPr>
          <p:cNvPr id="6" name="Content Placeholder 5"/>
          <p:cNvSpPr>
            <a:spLocks noGrp="1"/>
          </p:cNvSpPr>
          <p:nvPr>
            <p:ph sz="half" idx="2"/>
          </p:nvPr>
        </p:nvSpPr>
        <p:spPr/>
        <p:txBody>
          <a:bodyPr/>
          <a:lstStyle/>
          <a:p>
            <a:pPr marL="0" indent="0">
              <a:buNone/>
            </a:pPr>
            <a:r>
              <a:rPr lang="en-US" dirty="0">
                <a:solidFill>
                  <a:schemeClr val="tx2">
                    <a:lumMod val="75000"/>
                  </a:schemeClr>
                </a:solidFill>
                <a:latin typeface="Gill Sans MT" panose="020B0502020104020203" pitchFamily="34" charset="0"/>
              </a:rPr>
              <a:t>Funds the operations for low barrier, emergency shelters facing extra operational costs due to the coronavirus outbreak. Eligible activities include: </a:t>
            </a:r>
            <a:r>
              <a:rPr lang="en-US" b="1" i="1" dirty="0">
                <a:solidFill>
                  <a:schemeClr val="tx2">
                    <a:lumMod val="75000"/>
                  </a:schemeClr>
                </a:solidFill>
                <a:latin typeface="Gill Sans MT" panose="020B0502020104020203" pitchFamily="34" charset="0"/>
              </a:rPr>
              <a:t>Case management, onsite services (such as patient health services), renovations (rehab and conversion), maintenance, rent &amp; utilities, security, fuel, equipment, insurance, food, furnishings, supplies, and motel vouchers (only when the shelter system cannot safely accommodate families). </a:t>
            </a:r>
            <a:endParaRPr lang="en-US" dirty="0">
              <a:solidFill>
                <a:schemeClr val="tx2">
                  <a:lumMod val="75000"/>
                </a:schemeClr>
              </a:solidFill>
              <a:latin typeface="Gill Sans MT" panose="020B0502020104020203" pitchFamily="34" charset="0"/>
            </a:endParaRPr>
          </a:p>
          <a:p>
            <a:pPr marL="0" indent="0">
              <a:buNone/>
            </a:pPr>
            <a:endParaRPr lang="en-US" dirty="0"/>
          </a:p>
        </p:txBody>
      </p:sp>
      <p:sp>
        <p:nvSpPr>
          <p:cNvPr id="7" name="Text Placeholder 6"/>
          <p:cNvSpPr>
            <a:spLocks noGrp="1"/>
          </p:cNvSpPr>
          <p:nvPr>
            <p:ph type="body" sz="quarter" idx="3"/>
          </p:nvPr>
        </p:nvSpPr>
        <p:spPr>
          <a:xfrm>
            <a:off x="5997575" y="1905550"/>
            <a:ext cx="5183188" cy="417908"/>
          </a:xfrm>
        </p:spPr>
        <p:txBody>
          <a:bodyPr>
            <a:noAutofit/>
          </a:bodyPr>
          <a:lstStyle/>
          <a:p>
            <a:pPr algn="ctr"/>
            <a:r>
              <a:rPr lang="en-US" sz="2400" dirty="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2. Street Outreach </a:t>
            </a:r>
          </a:p>
        </p:txBody>
      </p:sp>
      <p:sp>
        <p:nvSpPr>
          <p:cNvPr id="8" name="Content Placeholder 7"/>
          <p:cNvSpPr>
            <a:spLocks noGrp="1"/>
          </p:cNvSpPr>
          <p:nvPr>
            <p:ph sz="quarter" idx="4"/>
          </p:nvPr>
        </p:nvSpPr>
        <p:spPr/>
        <p:txBody>
          <a:bodyPr/>
          <a:lstStyle/>
          <a:p>
            <a:pPr marL="0" indent="0">
              <a:buNone/>
            </a:pPr>
            <a:r>
              <a:rPr lang="en-US" dirty="0">
                <a:solidFill>
                  <a:schemeClr val="tx2">
                    <a:lumMod val="75000"/>
                  </a:schemeClr>
                </a:solidFill>
                <a:latin typeface="Gill Sans MT" panose="020B0502020104020203" pitchFamily="34" charset="0"/>
              </a:rPr>
              <a:t>These activities are designed to meet the immediate needs of the unsheltered homeless population by connecting them with emergency shelter, housing, and/or critical health services. Eligible activities include: </a:t>
            </a:r>
            <a:r>
              <a:rPr lang="en-US" b="1" i="1" dirty="0">
                <a:solidFill>
                  <a:schemeClr val="tx2">
                    <a:lumMod val="75000"/>
                  </a:schemeClr>
                </a:solidFill>
                <a:latin typeface="Gill Sans MT" panose="020B0502020104020203" pitchFamily="34" charset="0"/>
              </a:rPr>
              <a:t>Engagement, case management, emergency health services, transportation, services for special populations. </a:t>
            </a:r>
            <a:endParaRPr lang="en-US" dirty="0">
              <a:solidFill>
                <a:schemeClr val="tx2">
                  <a:lumMod val="75000"/>
                </a:schemeClr>
              </a:solidFill>
              <a:latin typeface="Gill Sans MT" panose="020B0502020104020203" pitchFamily="34" charset="0"/>
            </a:endParaRPr>
          </a:p>
          <a:p>
            <a:pPr marL="0" indent="0">
              <a:buNone/>
            </a:pP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763" y="4429124"/>
            <a:ext cx="3882719" cy="214788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6556" y="4017231"/>
            <a:ext cx="3705225" cy="2338409"/>
          </a:xfrm>
          <a:prstGeom prst="rect">
            <a:avLst/>
          </a:prstGeom>
        </p:spPr>
      </p:pic>
      <p:pic>
        <p:nvPicPr>
          <p:cNvPr id="9"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40868" y="5999381"/>
            <a:ext cx="609600" cy="609600"/>
          </a:xfrm>
          <a:prstGeom prst="rect">
            <a:avLst/>
          </a:prstGeom>
        </p:spPr>
      </p:pic>
    </p:spTree>
    <p:extLst>
      <p:ext uri="{BB962C8B-B14F-4D97-AF65-F5344CB8AC3E}">
        <p14:creationId xmlns:p14="http://schemas.microsoft.com/office/powerpoint/2010/main" val="2350670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16</a:t>
            </a:fld>
            <a:endParaRPr lang="ru-RU" dirty="0"/>
          </a:p>
        </p:txBody>
      </p:sp>
      <p:sp>
        <p:nvSpPr>
          <p:cNvPr id="4" name="Title 3"/>
          <p:cNvSpPr>
            <a:spLocks noGrp="1"/>
          </p:cNvSpPr>
          <p:nvPr>
            <p:ph type="title"/>
          </p:nvPr>
        </p:nvSpPr>
        <p:spPr/>
        <p:txBody>
          <a:bodyPr>
            <a:normAutofit/>
          </a:bodyPr>
          <a:lstStyle/>
          <a:p>
            <a:pPr algn="ctr"/>
            <a:r>
              <a:rPr lang="en-US" sz="4800" dirty="0">
                <a:latin typeface="Gill Sans MT" panose="020B0502020104020203" pitchFamily="34" charset="0"/>
              </a:rPr>
              <a:t>Funding Priorities </a:t>
            </a:r>
          </a:p>
        </p:txBody>
      </p:sp>
      <p:sp>
        <p:nvSpPr>
          <p:cNvPr id="5" name="Text Placeholder 4"/>
          <p:cNvSpPr>
            <a:spLocks noGrp="1"/>
          </p:cNvSpPr>
          <p:nvPr>
            <p:ph type="body" idx="1"/>
          </p:nvPr>
        </p:nvSpPr>
        <p:spPr/>
        <p:txBody>
          <a:bodyPr>
            <a:normAutofit/>
          </a:bodyPr>
          <a:lstStyle/>
          <a:p>
            <a:pPr algn="ctr"/>
            <a:r>
              <a:rPr lang="en-US" sz="2400" dirty="0">
                <a:ln w="0"/>
                <a:effectLst>
                  <a:outerShdw blurRad="38100" dist="25400" dir="5400000" algn="ctr" rotWithShape="0">
                    <a:srgbClr val="6E747A">
                      <a:alpha val="43000"/>
                    </a:srgbClr>
                  </a:outerShdw>
                </a:effectLst>
                <a:latin typeface="Gill Sans MT" panose="020B0502020104020203" pitchFamily="34" charset="0"/>
              </a:rPr>
              <a:t>3. Homelessness Prevention </a:t>
            </a:r>
          </a:p>
        </p:txBody>
      </p:sp>
      <p:sp>
        <p:nvSpPr>
          <p:cNvPr id="6" name="Content Placeholder 5"/>
          <p:cNvSpPr>
            <a:spLocks noGrp="1"/>
          </p:cNvSpPr>
          <p:nvPr>
            <p:ph sz="half" idx="2"/>
          </p:nvPr>
        </p:nvSpPr>
        <p:spPr/>
        <p:txBody>
          <a:bodyPr/>
          <a:lstStyle/>
          <a:p>
            <a:pPr marL="0" indent="0">
              <a:buNone/>
            </a:pPr>
            <a:r>
              <a:rPr lang="en-US" dirty="0">
                <a:solidFill>
                  <a:schemeClr val="tx2">
                    <a:lumMod val="75000"/>
                  </a:schemeClr>
                </a:solidFill>
                <a:latin typeface="Gill Sans MT" panose="020B0502020104020203" pitchFamily="34" charset="0"/>
              </a:rPr>
              <a:t>These are programs that provide housing relocation and stabilization services and short-and/or medium-term rental assistance as necessary (up to 6 months) to prevent the individual or family from homelessness. Eligible activities include: </a:t>
            </a:r>
            <a:r>
              <a:rPr lang="en-US" b="1" i="1" dirty="0">
                <a:solidFill>
                  <a:schemeClr val="tx2">
                    <a:lumMod val="75000"/>
                  </a:schemeClr>
                </a:solidFill>
                <a:latin typeface="Gill Sans MT" panose="020B0502020104020203" pitchFamily="34" charset="0"/>
              </a:rPr>
              <a:t>Rental assistance (arrears included), application fees, last month’s rent on a new lease, utility deposits/payments, moving costs, case management, and credit repair. </a:t>
            </a:r>
            <a:endParaRPr lang="en-US" dirty="0">
              <a:solidFill>
                <a:schemeClr val="tx2">
                  <a:lumMod val="75000"/>
                </a:schemeClr>
              </a:solidFill>
              <a:latin typeface="Gill Sans MT" panose="020B0502020104020203" pitchFamily="34" charset="0"/>
            </a:endParaRPr>
          </a:p>
          <a:p>
            <a:pPr marL="0" indent="0">
              <a:buNone/>
            </a:pPr>
            <a:endParaRPr lang="en-US" dirty="0"/>
          </a:p>
        </p:txBody>
      </p:sp>
      <p:sp>
        <p:nvSpPr>
          <p:cNvPr id="7" name="Text Placeholder 6"/>
          <p:cNvSpPr>
            <a:spLocks noGrp="1"/>
          </p:cNvSpPr>
          <p:nvPr>
            <p:ph type="body" sz="quarter" idx="3"/>
          </p:nvPr>
        </p:nvSpPr>
        <p:spPr/>
        <p:txBody>
          <a:bodyPr>
            <a:noAutofit/>
          </a:bodyPr>
          <a:lstStyle/>
          <a:p>
            <a:pPr algn="ctr"/>
            <a:r>
              <a:rPr lang="en-US" sz="2400" dirty="0">
                <a:ln w="0"/>
                <a:effectLst>
                  <a:outerShdw blurRad="38100" dist="25400" dir="5400000" algn="ctr" rotWithShape="0">
                    <a:srgbClr val="6E747A">
                      <a:alpha val="43000"/>
                    </a:srgbClr>
                  </a:outerShdw>
                </a:effectLst>
                <a:latin typeface="Gill Sans MT" panose="020B0502020104020203" pitchFamily="34" charset="0"/>
              </a:rPr>
              <a:t>4. Rapid Re-housing </a:t>
            </a:r>
          </a:p>
        </p:txBody>
      </p:sp>
      <p:sp>
        <p:nvSpPr>
          <p:cNvPr id="8" name="Content Placeholder 7"/>
          <p:cNvSpPr>
            <a:spLocks noGrp="1"/>
          </p:cNvSpPr>
          <p:nvPr>
            <p:ph sz="quarter" idx="4"/>
          </p:nvPr>
        </p:nvSpPr>
        <p:spPr/>
        <p:txBody>
          <a:bodyPr/>
          <a:lstStyle/>
          <a:p>
            <a:pPr marL="0" indent="0">
              <a:buNone/>
            </a:pPr>
            <a:r>
              <a:rPr lang="en-US" dirty="0">
                <a:solidFill>
                  <a:schemeClr val="tx2">
                    <a:lumMod val="75000"/>
                  </a:schemeClr>
                </a:solidFill>
                <a:latin typeface="Gill Sans MT" panose="020B0502020104020203" pitchFamily="34" charset="0"/>
              </a:rPr>
              <a:t>These are programs that provide housing relocation and stabilization services and/or short-and/or medium-term rental assistance as necessary (up to 24 months) to help homeless individuals or families directly impacted by the coronavirus move as quickly as possible into permanent housing and achieve stability in that housing. Eligible activities include: </a:t>
            </a:r>
            <a:r>
              <a:rPr lang="en-US" b="1" i="1" dirty="0">
                <a:solidFill>
                  <a:schemeClr val="tx2">
                    <a:lumMod val="75000"/>
                  </a:schemeClr>
                </a:solidFill>
                <a:latin typeface="Gill Sans MT" panose="020B0502020104020203" pitchFamily="34" charset="0"/>
              </a:rPr>
              <a:t>Rental assistance (arrears included), application fees, last month’s rent on a new lease, security deposits, utility deposits/payments, moving costs, case management, and credit repair. </a:t>
            </a:r>
            <a:endParaRPr lang="en-US" dirty="0">
              <a:solidFill>
                <a:schemeClr val="tx2">
                  <a:lumMod val="75000"/>
                </a:schemeClr>
              </a:solidFill>
              <a:latin typeface="Gill Sans MT" panose="020B0502020104020203" pitchFamily="34" charset="0"/>
            </a:endParaRPr>
          </a:p>
          <a:p>
            <a:pPr marL="0" indent="0">
              <a:buNone/>
            </a:pPr>
            <a:endParaRPr lang="en-US" dirty="0"/>
          </a:p>
          <a:p>
            <a:pPr marL="0" indent="0">
              <a:buNone/>
            </a:pPr>
            <a:endParaRPr lang="en-US" dirty="0"/>
          </a:p>
          <a:p>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4386" y="4186990"/>
            <a:ext cx="3393414" cy="2315076"/>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3454" y="4646982"/>
            <a:ext cx="1881335" cy="1855084"/>
          </a:xfrm>
          <a:prstGeom prst="rect">
            <a:avLst/>
          </a:prstGeom>
        </p:spPr>
      </p:pic>
      <p:pic>
        <p:nvPicPr>
          <p:cNvPr id="9"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48325" y="5999381"/>
            <a:ext cx="609600" cy="609600"/>
          </a:xfrm>
          <a:prstGeom prst="rect">
            <a:avLst/>
          </a:prstGeom>
        </p:spPr>
      </p:pic>
    </p:spTree>
    <p:extLst>
      <p:ext uri="{BB962C8B-B14F-4D97-AF65-F5344CB8AC3E}">
        <p14:creationId xmlns:p14="http://schemas.microsoft.com/office/powerpoint/2010/main" val="2688875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8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11692" b="11692"/>
          <a:stretch>
            <a:fillRect/>
          </a:stretch>
        </p:blipFill>
        <p:spPr/>
      </p:pic>
      <p:sp>
        <p:nvSpPr>
          <p:cNvPr id="3" name="Title 2"/>
          <p:cNvSpPr>
            <a:spLocks noGrp="1"/>
          </p:cNvSpPr>
          <p:nvPr>
            <p:ph type="title"/>
          </p:nvPr>
        </p:nvSpPr>
        <p:spPr/>
        <p:txBody>
          <a:bodyPr/>
          <a:lstStyle/>
          <a:p>
            <a:r>
              <a:rPr lang="en-US" dirty="0">
                <a:latin typeface="Gill Sans MT" panose="020B0502020104020203" pitchFamily="34" charset="0"/>
              </a:rPr>
              <a:t>Funding Priorities </a:t>
            </a:r>
          </a:p>
        </p:txBody>
      </p:sp>
      <p:sp>
        <p:nvSpPr>
          <p:cNvPr id="5" name="Slide Number Placeholder 4"/>
          <p:cNvSpPr>
            <a:spLocks noGrp="1"/>
          </p:cNvSpPr>
          <p:nvPr>
            <p:ph type="sldNum" sz="quarter" idx="12"/>
          </p:nvPr>
        </p:nvSpPr>
        <p:spPr/>
        <p:txBody>
          <a:bodyPr/>
          <a:lstStyle/>
          <a:p>
            <a:fld id="{D495E168-DA5E-4888-8D8A-92B118324C14}" type="slidenum">
              <a:rPr lang="ru-RU" smtClean="0"/>
              <a:t>17</a:t>
            </a:fld>
            <a:endParaRPr lang="ru-RU" dirty="0"/>
          </a:p>
        </p:txBody>
      </p:sp>
      <p:sp>
        <p:nvSpPr>
          <p:cNvPr id="7" name="Text Placeholder 6"/>
          <p:cNvSpPr>
            <a:spLocks noGrp="1"/>
          </p:cNvSpPr>
          <p:nvPr>
            <p:ph type="body" sz="quarter" idx="16"/>
          </p:nvPr>
        </p:nvSpPr>
        <p:spPr/>
        <p:txBody>
          <a:bodyPr/>
          <a:lstStyle/>
          <a:p>
            <a:r>
              <a:rPr lang="en-US" dirty="0"/>
              <a:t>5. Homeless Management Information Systems (HMIS) </a:t>
            </a:r>
          </a:p>
        </p:txBody>
      </p:sp>
      <p:sp>
        <p:nvSpPr>
          <p:cNvPr id="8" name="Text Placeholder 7"/>
          <p:cNvSpPr>
            <a:spLocks noGrp="1"/>
          </p:cNvSpPr>
          <p:nvPr>
            <p:ph type="body" sz="quarter" idx="17"/>
          </p:nvPr>
        </p:nvSpPr>
        <p:spPr>
          <a:xfrm>
            <a:off x="811115" y="3165301"/>
            <a:ext cx="4583113" cy="3549824"/>
          </a:xfrm>
        </p:spPr>
        <p:txBody>
          <a:bodyPr>
            <a:noAutofit/>
          </a:bodyPr>
          <a:lstStyle/>
          <a:p>
            <a:r>
              <a:rPr lang="en-US" sz="1600" dirty="0">
                <a:latin typeface="Gill Sans MT" panose="020B0502020104020203" pitchFamily="34" charset="0"/>
              </a:rPr>
              <a:t>These fund HMIS membership fees and training. Any member of the pikes peak continuum of care may apply.</a:t>
            </a:r>
          </a:p>
          <a:p>
            <a:r>
              <a:rPr lang="en-US" sz="1600" b="1" dirty="0">
                <a:latin typeface="Gill Sans MT" panose="020B0502020104020203" pitchFamily="34" charset="0"/>
              </a:rPr>
              <a:t>IMPORANT: </a:t>
            </a:r>
            <a:r>
              <a:rPr lang="en-US" sz="1600" dirty="0">
                <a:latin typeface="Gill Sans MT" panose="020B0502020104020203" pitchFamily="34" charset="0"/>
              </a:rPr>
              <a:t>To enable ESG-funded projects to participate in HMIS as required, HUD has authorized the use of ESG funds for managing and operating the HMIS for agencies other than the HMIS Lead. Organizations/agencies may apply for ESG funds to upgrade and/or enhance their </a:t>
            </a:r>
            <a:r>
              <a:rPr lang="en-US" sz="1600" b="1" u="sng" dirty="0">
                <a:latin typeface="Gill Sans MT" panose="020B0502020104020203" pitchFamily="34" charset="0"/>
              </a:rPr>
              <a:t>existing HMIS system.  It is important to emphasize that you must already have a system in place to apply for funds under this waiver. Implementation of a brand new HMIS that did not previously exist is not permitted.</a:t>
            </a:r>
            <a:endParaRPr lang="en-US" sz="1600" dirty="0">
              <a:latin typeface="Gill Sans MT" panose="020B0502020104020203" pitchFamily="34" charset="0"/>
            </a:endParaRPr>
          </a:p>
          <a:p>
            <a:r>
              <a:rPr lang="en-US" sz="1600" dirty="0">
                <a:latin typeface="Gill Sans MT" panose="020B0502020104020203" pitchFamily="34" charset="0"/>
              </a:rPr>
              <a:t> </a:t>
            </a:r>
          </a:p>
          <a:p>
            <a:r>
              <a:rPr lang="en-US" sz="1600" dirty="0"/>
              <a:t> </a:t>
            </a:r>
          </a:p>
        </p:txBody>
      </p:sp>
      <p:pic>
        <p:nvPicPr>
          <p:cNvPr id="10"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2713" y="5816819"/>
            <a:ext cx="609600" cy="609600"/>
          </a:xfrm>
          <a:prstGeom prst="rect">
            <a:avLst/>
          </a:prstGeom>
        </p:spPr>
      </p:pic>
    </p:spTree>
    <p:extLst>
      <p:ext uri="{BB962C8B-B14F-4D97-AF65-F5344CB8AC3E}">
        <p14:creationId xmlns:p14="http://schemas.microsoft.com/office/powerpoint/2010/main" val="25383033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07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18</a:t>
            </a:fld>
            <a:endParaRPr lang="ru-RU" dirty="0"/>
          </a:p>
        </p:txBody>
      </p:sp>
      <p:sp>
        <p:nvSpPr>
          <p:cNvPr id="4" name="Title 3"/>
          <p:cNvSpPr>
            <a:spLocks noGrp="1"/>
          </p:cNvSpPr>
          <p:nvPr>
            <p:ph type="title"/>
          </p:nvPr>
        </p:nvSpPr>
        <p:spPr/>
        <p:txBody>
          <a:bodyPr>
            <a:normAutofit/>
          </a:bodyPr>
          <a:lstStyle/>
          <a:p>
            <a:pPr algn="ctr"/>
            <a:r>
              <a:rPr lang="en-US" sz="4800" dirty="0">
                <a:latin typeface="Gill Sans MT" panose="020B0502020104020203" pitchFamily="34" charset="0"/>
              </a:rPr>
              <a:t>Record Keeping and Reporting</a:t>
            </a:r>
          </a:p>
        </p:txBody>
      </p:sp>
      <p:sp>
        <p:nvSpPr>
          <p:cNvPr id="6" name="TextBox 5"/>
          <p:cNvSpPr txBox="1"/>
          <p:nvPr/>
        </p:nvSpPr>
        <p:spPr>
          <a:xfrm>
            <a:off x="756356" y="1727200"/>
            <a:ext cx="10893777" cy="4985980"/>
          </a:xfrm>
          <a:prstGeom prst="rect">
            <a:avLst/>
          </a:prstGeom>
          <a:noFill/>
        </p:spPr>
        <p:txBody>
          <a:bodyPr wrap="square" rtlCol="0">
            <a:spAutoFit/>
          </a:bodyPr>
          <a:lstStyle/>
          <a:p>
            <a:r>
              <a:rPr lang="en-US" sz="2000"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cs typeface="Lao UI" panose="020B0502040204020203" pitchFamily="34" charset="0"/>
              </a:rPr>
              <a:t>Record Keeping</a:t>
            </a:r>
          </a:p>
          <a:p>
            <a:r>
              <a:rPr lang="en-US" sz="1600" dirty="0">
                <a:solidFill>
                  <a:schemeClr val="accent5">
                    <a:lumMod val="75000"/>
                  </a:schemeClr>
                </a:solidFill>
                <a:latin typeface="Gill Sans MT" panose="020B0502020104020203" pitchFamily="34" charset="0"/>
                <a:cs typeface="Lao UI" panose="020B0502040204020203" pitchFamily="34" charset="0"/>
              </a:rPr>
              <a:t>HUD requires that the City of Colorado Springs keep records on file that are</a:t>
            </a:r>
            <a:r>
              <a:rPr lang="en-US" sz="1600" b="1" u="sng" dirty="0">
                <a:solidFill>
                  <a:schemeClr val="accent5">
                    <a:lumMod val="75000"/>
                  </a:schemeClr>
                </a:solidFill>
                <a:latin typeface="Gill Sans MT" panose="020B0502020104020203" pitchFamily="34" charset="0"/>
                <a:cs typeface="Lao UI" panose="020B0502040204020203" pitchFamily="34" charset="0"/>
              </a:rPr>
              <a:t> accurate, complete, and orderly</a:t>
            </a:r>
            <a:r>
              <a:rPr lang="en-US" sz="1600" dirty="0">
                <a:solidFill>
                  <a:schemeClr val="accent5">
                    <a:lumMod val="75000"/>
                  </a:schemeClr>
                </a:solidFill>
                <a:latin typeface="Gill Sans MT" panose="020B0502020104020203" pitchFamily="34" charset="0"/>
                <a:cs typeface="Lao UI" panose="020B0502040204020203" pitchFamily="34" charset="0"/>
              </a:rPr>
              <a:t>. As such, all awarded organizations are also responsible for maintaining their records in the same </a:t>
            </a:r>
            <a:r>
              <a:rPr lang="en-US" sz="1600" b="1" u="sng" dirty="0">
                <a:solidFill>
                  <a:schemeClr val="accent5">
                    <a:lumMod val="75000"/>
                  </a:schemeClr>
                </a:solidFill>
                <a:latin typeface="Gill Sans MT" panose="020B0502020104020203" pitchFamily="34" charset="0"/>
                <a:cs typeface="Lao UI" panose="020B0502040204020203" pitchFamily="34" charset="0"/>
              </a:rPr>
              <a:t>accurate, complete, and orderly fashion.</a:t>
            </a:r>
            <a:r>
              <a:rPr lang="en-US" sz="1600" dirty="0">
                <a:solidFill>
                  <a:schemeClr val="accent5">
                    <a:lumMod val="75000"/>
                  </a:schemeClr>
                </a:solidFill>
                <a:latin typeface="Gill Sans MT" panose="020B0502020104020203" pitchFamily="34" charset="0"/>
                <a:cs typeface="Lao UI" panose="020B0502040204020203" pitchFamily="34" charset="0"/>
              </a:rPr>
              <a:t> Subrecipients are responsible for maintaining records in at least 3 major categories: </a:t>
            </a:r>
          </a:p>
          <a:p>
            <a:pPr marL="285750" indent="-285750">
              <a:buFont typeface="Arial" panose="020B0604020202020204" pitchFamily="34" charset="0"/>
              <a:buChar char="•"/>
            </a:pPr>
            <a:r>
              <a:rPr lang="en-US" sz="1600" b="1" dirty="0">
                <a:solidFill>
                  <a:schemeClr val="accent5">
                    <a:lumMod val="75000"/>
                  </a:schemeClr>
                </a:solidFill>
                <a:latin typeface="Gill Sans MT" panose="020B0502020104020203" pitchFamily="34" charset="0"/>
                <a:cs typeface="Lao UI" panose="020B0502040204020203" pitchFamily="34" charset="0"/>
              </a:rPr>
              <a:t>Administrative Records</a:t>
            </a:r>
          </a:p>
          <a:p>
            <a:pPr marL="285750" indent="-285750">
              <a:buFont typeface="Arial" panose="020B0604020202020204" pitchFamily="34" charset="0"/>
              <a:buChar char="•"/>
            </a:pPr>
            <a:r>
              <a:rPr lang="en-US" sz="1600" b="1" dirty="0">
                <a:solidFill>
                  <a:schemeClr val="accent5">
                    <a:lumMod val="75000"/>
                  </a:schemeClr>
                </a:solidFill>
                <a:latin typeface="Gill Sans MT" panose="020B0502020104020203" pitchFamily="34" charset="0"/>
                <a:cs typeface="Lao UI" panose="020B0502040204020203" pitchFamily="34" charset="0"/>
              </a:rPr>
              <a:t>Financial Records</a:t>
            </a:r>
          </a:p>
          <a:p>
            <a:pPr marL="285750" indent="-285750">
              <a:buFont typeface="Arial" panose="020B0604020202020204" pitchFamily="34" charset="0"/>
              <a:buChar char="•"/>
            </a:pPr>
            <a:r>
              <a:rPr lang="en-US" sz="1600" b="1" dirty="0">
                <a:solidFill>
                  <a:schemeClr val="accent5">
                    <a:lumMod val="75000"/>
                  </a:schemeClr>
                </a:solidFill>
                <a:latin typeface="Gill Sans MT" panose="020B0502020104020203" pitchFamily="34" charset="0"/>
                <a:cs typeface="Lao UI" panose="020B0502040204020203" pitchFamily="34" charset="0"/>
              </a:rPr>
              <a:t>Project/Case Files</a:t>
            </a:r>
          </a:p>
          <a:p>
            <a:endParaRPr lang="en-US" sz="1600" dirty="0">
              <a:solidFill>
                <a:schemeClr val="accent5">
                  <a:lumMod val="75000"/>
                </a:schemeClr>
              </a:solidFill>
              <a:latin typeface="Gill Sans MT" panose="020B0502020104020203" pitchFamily="34" charset="0"/>
            </a:endParaRPr>
          </a:p>
          <a:p>
            <a:r>
              <a:rPr lang="en-US" sz="1600" dirty="0">
                <a:solidFill>
                  <a:schemeClr val="accent5">
                    <a:lumMod val="75000"/>
                  </a:schemeClr>
                </a:solidFill>
                <a:latin typeface="Gill Sans MT" panose="020B0502020104020203" pitchFamily="34" charset="0"/>
              </a:rPr>
              <a:t>These records must be maintained for the </a:t>
            </a:r>
            <a:r>
              <a:rPr lang="en-US" sz="1600" b="1" u="sng" dirty="0">
                <a:solidFill>
                  <a:schemeClr val="accent5">
                    <a:lumMod val="75000"/>
                  </a:schemeClr>
                </a:solidFill>
                <a:latin typeface="Gill Sans MT" panose="020B0502020104020203" pitchFamily="34" charset="0"/>
              </a:rPr>
              <a:t>duration of the awarded grant plus 6 years. </a:t>
            </a:r>
            <a:r>
              <a:rPr lang="en-US" sz="1600" dirty="0">
                <a:solidFill>
                  <a:schemeClr val="accent5">
                    <a:lumMod val="75000"/>
                  </a:schemeClr>
                </a:solidFill>
                <a:latin typeface="Gill Sans MT" panose="020B0502020104020203" pitchFamily="34" charset="0"/>
              </a:rPr>
              <a:t>At any time the City of Colorado Springs reserves the right to request these records for review. </a:t>
            </a:r>
          </a:p>
          <a:p>
            <a:endParaRPr lang="en-US" sz="1400" dirty="0">
              <a:solidFill>
                <a:schemeClr val="tx2"/>
              </a:solidFill>
              <a:latin typeface="Gill Sans MT" panose="020B0502020104020203" pitchFamily="34" charset="0"/>
            </a:endParaRPr>
          </a:p>
          <a:p>
            <a:r>
              <a:rPr lang="en-US" sz="2000"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Reporting</a:t>
            </a:r>
            <a:endParaRPr lang="en-US" sz="1400"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endParaRPr>
          </a:p>
          <a:p>
            <a:r>
              <a:rPr lang="en-US" sz="1600" dirty="0">
                <a:solidFill>
                  <a:schemeClr val="accent5">
                    <a:lumMod val="75000"/>
                  </a:schemeClr>
                </a:solidFill>
                <a:latin typeface="Gill Sans MT" panose="020B0502020104020203" pitchFamily="34" charset="0"/>
              </a:rPr>
              <a:t>Requests for reports may be: </a:t>
            </a:r>
          </a:p>
          <a:p>
            <a:pPr marL="285750" indent="-285750">
              <a:buFont typeface="Arial" panose="020B0604020202020204" pitchFamily="34" charset="0"/>
              <a:buChar char="•"/>
            </a:pPr>
            <a:r>
              <a:rPr lang="en-US" sz="1600" dirty="0">
                <a:solidFill>
                  <a:schemeClr val="accent5">
                    <a:lumMod val="75000"/>
                  </a:schemeClr>
                </a:solidFill>
                <a:latin typeface="Gill Sans MT" panose="020B0502020104020203" pitchFamily="34" charset="0"/>
              </a:rPr>
              <a:t> Monthly</a:t>
            </a:r>
          </a:p>
          <a:p>
            <a:pPr marL="285750" indent="-285750">
              <a:buFont typeface="Arial" panose="020B0604020202020204" pitchFamily="34" charset="0"/>
              <a:buChar char="•"/>
            </a:pPr>
            <a:r>
              <a:rPr lang="en-US" sz="1600" dirty="0">
                <a:solidFill>
                  <a:schemeClr val="accent5">
                    <a:lumMod val="75000"/>
                  </a:schemeClr>
                </a:solidFill>
                <a:latin typeface="Gill Sans MT" panose="020B0502020104020203" pitchFamily="34" charset="0"/>
              </a:rPr>
              <a:t>Quarterly</a:t>
            </a:r>
          </a:p>
          <a:p>
            <a:pPr marL="285750" indent="-285750">
              <a:buFont typeface="Arial" panose="020B0604020202020204" pitchFamily="34" charset="0"/>
              <a:buChar char="•"/>
            </a:pPr>
            <a:r>
              <a:rPr lang="en-US" sz="1600" dirty="0">
                <a:solidFill>
                  <a:schemeClr val="accent5">
                    <a:lumMod val="75000"/>
                  </a:schemeClr>
                </a:solidFill>
                <a:latin typeface="Gill Sans MT" panose="020B0502020104020203" pitchFamily="34" charset="0"/>
              </a:rPr>
              <a:t>Monitoring documentation request </a:t>
            </a:r>
          </a:p>
          <a:p>
            <a:pPr marL="285750" indent="-285750">
              <a:buFont typeface="Arial" panose="020B0604020202020204" pitchFamily="34" charset="0"/>
              <a:buChar char="•"/>
            </a:pPr>
            <a:endParaRPr lang="en-US" sz="1400" dirty="0">
              <a:solidFill>
                <a:schemeClr val="tx2"/>
              </a:solidFill>
              <a:latin typeface="Gill Sans MT" panose="020B0502020104020203" pitchFamily="34" charset="0"/>
            </a:endParaRPr>
          </a:p>
          <a:p>
            <a:pPr algn="ctr"/>
            <a:r>
              <a:rPr lang="en-US" sz="2400" i="1" dirty="0">
                <a:solidFill>
                  <a:schemeClr val="accent5">
                    <a:lumMod val="75000"/>
                  </a:schemeClr>
                </a:solidFill>
                <a:latin typeface="Gill Sans MT" panose="020B0502020104020203" pitchFamily="34" charset="0"/>
              </a:rPr>
              <a:t>Reports should be </a:t>
            </a:r>
            <a:r>
              <a:rPr lang="en-US" sz="2400" i="1" u="sng" dirty="0">
                <a:solidFill>
                  <a:schemeClr val="accent5">
                    <a:lumMod val="75000"/>
                  </a:schemeClr>
                </a:solidFill>
                <a:latin typeface="Gill Sans MT" panose="020B0502020104020203" pitchFamily="34" charset="0"/>
              </a:rPr>
              <a:t>accurate, complete, orderly, and timely. </a:t>
            </a:r>
          </a:p>
          <a:p>
            <a:endParaRPr lang="en-US" dirty="0"/>
          </a:p>
        </p:txBody>
      </p:sp>
      <p:pic>
        <p:nvPicPr>
          <p:cNvPr id="2"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5999381"/>
            <a:ext cx="609600" cy="609600"/>
          </a:xfrm>
          <a:prstGeom prst="rect">
            <a:avLst/>
          </a:prstGeom>
        </p:spPr>
      </p:pic>
    </p:spTree>
    <p:extLst>
      <p:ext uri="{BB962C8B-B14F-4D97-AF65-F5344CB8AC3E}">
        <p14:creationId xmlns:p14="http://schemas.microsoft.com/office/powerpoint/2010/main" val="2012183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19</a:t>
            </a:fld>
            <a:endParaRPr lang="ru-RU" dirty="0"/>
          </a:p>
        </p:txBody>
      </p:sp>
      <p:sp>
        <p:nvSpPr>
          <p:cNvPr id="4" name="Content Placeholder 3"/>
          <p:cNvSpPr>
            <a:spLocks noGrp="1"/>
          </p:cNvSpPr>
          <p:nvPr>
            <p:ph idx="1"/>
          </p:nvPr>
        </p:nvSpPr>
        <p:spPr>
          <a:xfrm>
            <a:off x="474133" y="1825624"/>
            <a:ext cx="10879667" cy="4803776"/>
          </a:xfrm>
        </p:spPr>
        <p:txBody>
          <a:bodyPr/>
          <a:lstStyle/>
          <a:p>
            <a:endParaRPr lang="en-US" sz="2000" dirty="0">
              <a:latin typeface="Gill Sans MT" panose="020B0502020104020203" pitchFamily="34" charset="0"/>
            </a:endParaRPr>
          </a:p>
          <a:p>
            <a:r>
              <a:rPr lang="en-US" sz="2000" b="1" dirty="0">
                <a:solidFill>
                  <a:schemeClr val="accent5">
                    <a:lumMod val="75000"/>
                  </a:schemeClr>
                </a:solidFill>
                <a:latin typeface="Gill Sans MT" panose="020B0502020104020203" pitchFamily="34" charset="0"/>
              </a:rPr>
              <a:t>Neighborly: </a:t>
            </a:r>
            <a:r>
              <a:rPr lang="en-US" sz="2000" dirty="0">
                <a:solidFill>
                  <a:schemeClr val="accent5">
                    <a:lumMod val="75000"/>
                  </a:schemeClr>
                </a:solidFill>
                <a:latin typeface="Gill Sans MT" panose="020B0502020104020203" pitchFamily="34" charset="0"/>
              </a:rPr>
              <a:t>All applicants must register through the city’s online grant application platform Neighborly software. Please visit </a:t>
            </a:r>
            <a:r>
              <a:rPr lang="en-US" sz="2000" dirty="0">
                <a:latin typeface="Gill Sans MT" panose="020B0502020104020203" pitchFamily="34" charset="0"/>
                <a:hlinkClick r:id="rId5"/>
              </a:rPr>
              <a:t>https://portal.neighborlysoftware.com/coloradospringsco/Participant/Login</a:t>
            </a:r>
            <a:r>
              <a:rPr lang="en-US" sz="2000" dirty="0">
                <a:latin typeface="Gill Sans MT" panose="020B0502020104020203" pitchFamily="34" charset="0"/>
              </a:rPr>
              <a:t>  </a:t>
            </a:r>
            <a:r>
              <a:rPr lang="en-US" sz="2000" dirty="0">
                <a:solidFill>
                  <a:schemeClr val="accent5">
                    <a:lumMod val="75000"/>
                  </a:schemeClr>
                </a:solidFill>
                <a:latin typeface="Gill Sans MT" panose="020B0502020104020203" pitchFamily="34" charset="0"/>
              </a:rPr>
              <a:t>to register for your online profile and complete the grant application. </a:t>
            </a:r>
            <a:r>
              <a:rPr lang="en-US" sz="2000" b="1" dirty="0">
                <a:solidFill>
                  <a:schemeClr val="accent5">
                    <a:lumMod val="75000"/>
                  </a:schemeClr>
                </a:solidFill>
                <a:latin typeface="Gill Sans MT" panose="020B0502020104020203" pitchFamily="34" charset="0"/>
              </a:rPr>
              <a:t>IMPORTANT: </a:t>
            </a:r>
            <a:r>
              <a:rPr lang="en-US" sz="2000" dirty="0">
                <a:solidFill>
                  <a:schemeClr val="accent5">
                    <a:lumMod val="75000"/>
                  </a:schemeClr>
                </a:solidFill>
                <a:latin typeface="Gill Sans MT" panose="020B0502020104020203" pitchFamily="34" charset="0"/>
              </a:rPr>
              <a:t>All grant applications must be submitted through the online portal. No paper applications accepted. </a:t>
            </a:r>
          </a:p>
          <a:p>
            <a:pPr marL="0" indent="0">
              <a:buNone/>
            </a:pPr>
            <a:endParaRPr lang="en-US" sz="2000" dirty="0">
              <a:solidFill>
                <a:schemeClr val="accent5">
                  <a:lumMod val="75000"/>
                </a:schemeClr>
              </a:solidFill>
              <a:latin typeface="Gill Sans MT" panose="020B0502020104020203" pitchFamily="34" charset="0"/>
            </a:endParaRPr>
          </a:p>
          <a:p>
            <a:r>
              <a:rPr lang="en-US" sz="2000" b="1" dirty="0">
                <a:solidFill>
                  <a:schemeClr val="accent5">
                    <a:lumMod val="75000"/>
                  </a:schemeClr>
                </a:solidFill>
                <a:latin typeface="Gill Sans MT" panose="020B0502020104020203" pitchFamily="34" charset="0"/>
              </a:rPr>
              <a:t>SAM registration: </a:t>
            </a:r>
            <a:r>
              <a:rPr lang="en-US" sz="2000" dirty="0">
                <a:solidFill>
                  <a:schemeClr val="accent5">
                    <a:lumMod val="75000"/>
                  </a:schemeClr>
                </a:solidFill>
                <a:latin typeface="Gill Sans MT" panose="020B0502020104020203" pitchFamily="34" charset="0"/>
              </a:rPr>
              <a:t>All applicants must be registered under the system for award management to do business with the U.S. government. Please visit: www.SAM.gov to register your organization</a:t>
            </a:r>
            <a:r>
              <a:rPr lang="en-US" sz="2000" dirty="0">
                <a:latin typeface="Gill Sans MT" panose="020B0502020104020203" pitchFamily="34" charset="0"/>
              </a:rPr>
              <a:t>. </a:t>
            </a:r>
          </a:p>
          <a:p>
            <a:endParaRPr lang="en-US" sz="2000" dirty="0">
              <a:solidFill>
                <a:schemeClr val="accent5">
                  <a:lumMod val="75000"/>
                </a:schemeClr>
              </a:solidFill>
              <a:latin typeface="Gill Sans MT" panose="020B0502020104020203" pitchFamily="34" charset="0"/>
            </a:endParaRPr>
          </a:p>
          <a:p>
            <a:r>
              <a:rPr lang="en-US" sz="2000" b="1" dirty="0">
                <a:solidFill>
                  <a:schemeClr val="accent5">
                    <a:lumMod val="75000"/>
                  </a:schemeClr>
                </a:solidFill>
                <a:latin typeface="Gill Sans MT" panose="020B0502020104020203" pitchFamily="34" charset="0"/>
              </a:rPr>
              <a:t>DUNS #: </a:t>
            </a:r>
            <a:r>
              <a:rPr lang="en-US" sz="2000" dirty="0">
                <a:solidFill>
                  <a:schemeClr val="accent5">
                    <a:lumMod val="75000"/>
                  </a:schemeClr>
                </a:solidFill>
                <a:latin typeface="Gill Sans MT" panose="020B0502020104020203" pitchFamily="34" charset="0"/>
              </a:rPr>
              <a:t>All Applicants must have a registered DUNS number to be a grant awardee. Please visit: </a:t>
            </a:r>
            <a:r>
              <a:rPr lang="en-US" sz="2000" b="1" dirty="0">
                <a:solidFill>
                  <a:schemeClr val="accent5">
                    <a:lumMod val="75000"/>
                  </a:schemeClr>
                </a:solidFill>
                <a:latin typeface="Gill Sans MT" panose="020B0502020104020203" pitchFamily="34" charset="0"/>
              </a:rPr>
              <a:t>https://fedgov.dnb.com/webform/ </a:t>
            </a:r>
            <a:r>
              <a:rPr lang="en-US" sz="2000" dirty="0">
                <a:solidFill>
                  <a:schemeClr val="accent5">
                    <a:lumMod val="75000"/>
                  </a:schemeClr>
                </a:solidFill>
                <a:latin typeface="Gill Sans MT" panose="020B0502020104020203" pitchFamily="34" charset="0"/>
              </a:rPr>
              <a:t>to check or receive your DUNS number. </a:t>
            </a:r>
          </a:p>
          <a:p>
            <a:pPr marL="0" indent="0">
              <a:buNone/>
            </a:pPr>
            <a:endParaRPr lang="en-US" dirty="0"/>
          </a:p>
        </p:txBody>
      </p:sp>
      <p:sp>
        <p:nvSpPr>
          <p:cNvPr id="5" name="Title 4"/>
          <p:cNvSpPr>
            <a:spLocks noGrp="1"/>
          </p:cNvSpPr>
          <p:nvPr>
            <p:ph type="title"/>
          </p:nvPr>
        </p:nvSpPr>
        <p:spPr/>
        <p:txBody>
          <a:bodyPr/>
          <a:lstStyle/>
          <a:p>
            <a:r>
              <a:rPr lang="en-US" dirty="0"/>
              <a:t>Submitting an Application </a:t>
            </a:r>
          </a:p>
        </p:txBody>
      </p:sp>
      <p:pic>
        <p:nvPicPr>
          <p:cNvPr id="6"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4133" y="6019800"/>
            <a:ext cx="609600" cy="609600"/>
          </a:xfrm>
          <a:prstGeom prst="rect">
            <a:avLst/>
          </a:prstGeom>
        </p:spPr>
      </p:pic>
    </p:spTree>
    <p:extLst>
      <p:ext uri="{BB962C8B-B14F-4D97-AF65-F5344CB8AC3E}">
        <p14:creationId xmlns:p14="http://schemas.microsoft.com/office/powerpoint/2010/main" val="427863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tretch>
            <a:fillRect/>
          </a:stretch>
        </p:blipFill>
        <p:spPr>
          <a:xfrm>
            <a:off x="1659196" y="1"/>
            <a:ext cx="3791109" cy="5594684"/>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910023" y="625828"/>
            <a:ext cx="4503295" cy="782638"/>
          </a:xfrm>
        </p:spPr>
        <p:txBody>
          <a:bodyPr/>
          <a:lstStyle/>
          <a:p>
            <a:pPr algn="ctr"/>
            <a:r>
              <a:rPr lang="en-US" dirty="0">
                <a:latin typeface="Gill Sans MT" panose="020B0502020104020203" pitchFamily="34" charset="0"/>
              </a:rPr>
              <a:t>Agenda </a:t>
            </a:r>
            <a:endParaRPr lang="ru-RU" dirty="0">
              <a:latin typeface="Franklin Gothic Book" panose="020B0503020102020204" pitchFamily="34" charset="0"/>
            </a:endParaRPr>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a:xfrm>
            <a:off x="6910023" y="1786825"/>
            <a:ext cx="4548187" cy="4528250"/>
          </a:xfrm>
        </p:spPr>
        <p:txBody>
          <a:bodyPr>
            <a:normAutofit/>
          </a:bodyPr>
          <a:lstStyle/>
          <a:p>
            <a:pPr marL="285750" indent="-285750">
              <a:buFont typeface="Wingdings" panose="05000000000000000000" pitchFamily="2" charset="2"/>
              <a:buChar char="v"/>
            </a:pPr>
            <a:endParaRPr lang="en-US" dirty="0">
              <a:solidFill>
                <a:schemeClr val="tx2">
                  <a:lumMod val="75000"/>
                </a:schemeClr>
              </a:solidFill>
              <a:latin typeface="Franklin Gothic Book" panose="020B0503020102020204" pitchFamily="34" charset="0"/>
            </a:endParaRPr>
          </a:p>
          <a:p>
            <a:pPr marL="285750" indent="-285750">
              <a:buFont typeface="Arial" panose="020B0604020202020204" pitchFamily="34" charset="0"/>
              <a:buChar char="•"/>
            </a:pPr>
            <a:r>
              <a:rPr lang="en-US" b="0" dirty="0">
                <a:solidFill>
                  <a:schemeClr val="tx2">
                    <a:lumMod val="75000"/>
                  </a:schemeClr>
                </a:solidFill>
                <a:latin typeface="Gill Sans MT" panose="020B0502020104020203" pitchFamily="34" charset="0"/>
                <a:ea typeface="Cambria Math" panose="02040503050406030204" pitchFamily="18" charset="0"/>
              </a:rPr>
              <a:t>Introduction </a:t>
            </a:r>
          </a:p>
          <a:p>
            <a:pPr marL="285750" indent="-285750">
              <a:buFont typeface="Arial" panose="020B0604020202020204" pitchFamily="34" charset="0"/>
              <a:buChar char="•"/>
            </a:pPr>
            <a:r>
              <a:rPr lang="en-US" b="0" dirty="0">
                <a:solidFill>
                  <a:schemeClr val="tx2">
                    <a:lumMod val="75000"/>
                  </a:schemeClr>
                </a:solidFill>
                <a:latin typeface="Gill Sans MT" panose="020B0502020104020203" pitchFamily="34" charset="0"/>
                <a:ea typeface="Cambria Math" panose="02040503050406030204" pitchFamily="18" charset="0"/>
              </a:rPr>
              <a:t>ESG Overview </a:t>
            </a:r>
          </a:p>
          <a:p>
            <a:pPr marL="285750" indent="-285750">
              <a:buFont typeface="Arial" panose="020B0604020202020204" pitchFamily="34" charset="0"/>
              <a:buChar char="•"/>
            </a:pPr>
            <a:r>
              <a:rPr lang="en-US" b="0" dirty="0">
                <a:solidFill>
                  <a:schemeClr val="tx2">
                    <a:lumMod val="75000"/>
                  </a:schemeClr>
                </a:solidFill>
                <a:latin typeface="Gill Sans MT" panose="020B0502020104020203" pitchFamily="34" charset="0"/>
                <a:ea typeface="Cambria Math" panose="02040503050406030204" pitchFamily="18" charset="0"/>
              </a:rPr>
              <a:t>Coordinated Entry, written standards, and administrative requirements</a:t>
            </a:r>
          </a:p>
          <a:p>
            <a:pPr marL="285750" indent="-285750">
              <a:buFont typeface="Arial" panose="020B0604020202020204" pitchFamily="34" charset="0"/>
              <a:buChar char="•"/>
            </a:pPr>
            <a:r>
              <a:rPr lang="en-US" b="0" dirty="0">
                <a:solidFill>
                  <a:schemeClr val="tx2">
                    <a:lumMod val="75000"/>
                  </a:schemeClr>
                </a:solidFill>
                <a:latin typeface="Gill Sans MT" panose="020B0502020104020203" pitchFamily="34" charset="0"/>
                <a:ea typeface="Cambria Math" panose="02040503050406030204" pitchFamily="18" charset="0"/>
              </a:rPr>
              <a:t>ESG waiver information </a:t>
            </a:r>
          </a:p>
          <a:p>
            <a:pPr marL="285750" indent="-285750">
              <a:buFont typeface="Arial" panose="020B0604020202020204" pitchFamily="34" charset="0"/>
              <a:buChar char="•"/>
            </a:pPr>
            <a:r>
              <a:rPr lang="en-US" b="0" dirty="0">
                <a:solidFill>
                  <a:schemeClr val="tx2">
                    <a:lumMod val="75000"/>
                  </a:schemeClr>
                </a:solidFill>
                <a:latin typeface="Gill Sans MT" panose="020B0502020104020203" pitchFamily="34" charset="0"/>
                <a:ea typeface="Cambria Math" panose="02040503050406030204" pitchFamily="18" charset="0"/>
              </a:rPr>
              <a:t>Coronavirus grant information</a:t>
            </a:r>
          </a:p>
          <a:p>
            <a:pPr marL="285750" indent="-285750">
              <a:buFont typeface="Arial" panose="020B0604020202020204" pitchFamily="34" charset="0"/>
              <a:buChar char="•"/>
            </a:pPr>
            <a:r>
              <a:rPr lang="en-US" b="0" dirty="0">
                <a:solidFill>
                  <a:schemeClr val="tx2">
                    <a:lumMod val="75000"/>
                  </a:schemeClr>
                </a:solidFill>
                <a:latin typeface="Gill Sans MT" panose="020B0502020104020203" pitchFamily="34" charset="0"/>
                <a:ea typeface="Cambria Math" panose="02040503050406030204" pitchFamily="18" charset="0"/>
              </a:rPr>
              <a:t>Funding priorities </a:t>
            </a:r>
          </a:p>
          <a:p>
            <a:pPr marL="285750" indent="-285750">
              <a:buFont typeface="Arial" panose="020B0604020202020204" pitchFamily="34" charset="0"/>
              <a:buChar char="•"/>
            </a:pPr>
            <a:r>
              <a:rPr lang="en-US" b="0" dirty="0">
                <a:solidFill>
                  <a:schemeClr val="tx2">
                    <a:lumMod val="75000"/>
                  </a:schemeClr>
                </a:solidFill>
                <a:latin typeface="Gill Sans MT" panose="020B0502020104020203" pitchFamily="34" charset="0"/>
                <a:ea typeface="Cambria Math" panose="02040503050406030204" pitchFamily="18" charset="0"/>
              </a:rPr>
              <a:t>Recordkeeping and Reporting </a:t>
            </a:r>
          </a:p>
          <a:p>
            <a:pPr marL="285750" indent="-285750">
              <a:buFont typeface="Arial" panose="020B0604020202020204" pitchFamily="34" charset="0"/>
              <a:buChar char="•"/>
            </a:pPr>
            <a:r>
              <a:rPr lang="en-US" b="0" dirty="0">
                <a:solidFill>
                  <a:schemeClr val="tx2">
                    <a:lumMod val="75000"/>
                  </a:schemeClr>
                </a:solidFill>
                <a:latin typeface="Gill Sans MT" panose="020B0502020104020203" pitchFamily="34" charset="0"/>
                <a:ea typeface="Cambria Math" panose="02040503050406030204" pitchFamily="18" charset="0"/>
              </a:rPr>
              <a:t>Submitting your application and review</a:t>
            </a:r>
          </a:p>
          <a:p>
            <a:pPr marL="285750" indent="-285750">
              <a:buFont typeface="Arial" panose="020B0604020202020204" pitchFamily="34" charset="0"/>
              <a:buChar char="•"/>
            </a:pPr>
            <a:r>
              <a:rPr lang="en-US" b="0" dirty="0">
                <a:solidFill>
                  <a:schemeClr val="tx2">
                    <a:lumMod val="75000"/>
                  </a:schemeClr>
                </a:solidFill>
                <a:latin typeface="Gill Sans MT" panose="020B0502020104020203" pitchFamily="34" charset="0"/>
                <a:ea typeface="Cambria Math" panose="02040503050406030204" pitchFamily="18" charset="0"/>
              </a:rPr>
              <a:t>General Information </a:t>
            </a:r>
          </a:p>
          <a:p>
            <a:pPr marL="285750" indent="-285750">
              <a:buFont typeface="Arial" panose="020B0604020202020204" pitchFamily="34" charset="0"/>
              <a:buChar char="•"/>
            </a:pPr>
            <a:endParaRPr lang="en-US" b="0" dirty="0"/>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2</a:t>
            </a:fld>
            <a:endParaRPr lang="ru-RU" dirty="0"/>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4800" y="6181944"/>
            <a:ext cx="609600" cy="609600"/>
          </a:xfrm>
          <a:prstGeom prst="rect">
            <a:avLst/>
          </a:prstGeom>
        </p:spPr>
      </p:pic>
    </p:spTree>
    <p:extLst>
      <p:ext uri="{BB962C8B-B14F-4D97-AF65-F5344CB8AC3E}">
        <p14:creationId xmlns:p14="http://schemas.microsoft.com/office/powerpoint/2010/main" val="3066898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20</a:t>
            </a:fld>
            <a:endParaRPr lang="ru-RU" dirty="0"/>
          </a:p>
        </p:txBody>
      </p:sp>
      <p:pic>
        <p:nvPicPr>
          <p:cNvPr id="6" name="Content Placeholder 5"/>
          <p:cNvPicPr>
            <a:picLocks noGrp="1" noChangeAspect="1"/>
          </p:cNvPicPr>
          <p:nvPr>
            <p:ph idx="1"/>
          </p:nvPr>
        </p:nvPicPr>
        <p:blipFill>
          <a:blip r:embed="rId5"/>
          <a:stretch>
            <a:fillRect/>
          </a:stretch>
        </p:blipFill>
        <p:spPr>
          <a:xfrm>
            <a:off x="2238618" y="1825625"/>
            <a:ext cx="7714763" cy="4351338"/>
          </a:xfrm>
          <a:prstGeom prst="rect">
            <a:avLst/>
          </a:prstGeom>
        </p:spPr>
      </p:pic>
      <p:sp>
        <p:nvSpPr>
          <p:cNvPr id="5" name="Title 4"/>
          <p:cNvSpPr>
            <a:spLocks noGrp="1"/>
          </p:cNvSpPr>
          <p:nvPr>
            <p:ph type="title"/>
          </p:nvPr>
        </p:nvSpPr>
        <p:spPr/>
        <p:txBody>
          <a:bodyPr/>
          <a:lstStyle/>
          <a:p>
            <a:r>
              <a:rPr lang="en-US" dirty="0"/>
              <a:t>Submitting an Application </a:t>
            </a:r>
          </a:p>
        </p:txBody>
      </p:sp>
      <p:pic>
        <p:nvPicPr>
          <p:cNvPr id="2"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5999381"/>
            <a:ext cx="609600" cy="609600"/>
          </a:xfrm>
          <a:prstGeom prst="rect">
            <a:avLst/>
          </a:prstGeom>
        </p:spPr>
      </p:pic>
    </p:spTree>
    <p:extLst>
      <p:ext uri="{BB962C8B-B14F-4D97-AF65-F5344CB8AC3E}">
        <p14:creationId xmlns:p14="http://schemas.microsoft.com/office/powerpoint/2010/main" val="1850737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5">
            <a:extLst>
              <a:ext uri="{28A0092B-C50C-407E-A947-70E740481C1C}">
                <a14:useLocalDpi xmlns:a14="http://schemas.microsoft.com/office/drawing/2010/main" val="0"/>
              </a:ext>
            </a:extLst>
          </a:blip>
          <a:srcRect l="10210" r="10210"/>
          <a:stretch>
            <a:fillRect/>
          </a:stretch>
        </p:blipFill>
        <p:spPr/>
      </p:pic>
      <p:sp>
        <p:nvSpPr>
          <p:cNvPr id="4" name="Slide Number Placeholder 3"/>
          <p:cNvSpPr>
            <a:spLocks noGrp="1"/>
          </p:cNvSpPr>
          <p:nvPr>
            <p:ph type="sldNum" sz="quarter" idx="12"/>
          </p:nvPr>
        </p:nvSpPr>
        <p:spPr/>
        <p:txBody>
          <a:bodyPr/>
          <a:lstStyle/>
          <a:p>
            <a:fld id="{D495E168-DA5E-4888-8D8A-92B118324C14}" type="slidenum">
              <a:rPr lang="ru-RU" smtClean="0"/>
              <a:t>21</a:t>
            </a:fld>
            <a:endParaRPr lang="ru-RU" dirty="0"/>
          </a:p>
        </p:txBody>
      </p:sp>
      <p:sp>
        <p:nvSpPr>
          <p:cNvPr id="5" name="Title 4"/>
          <p:cNvSpPr>
            <a:spLocks noGrp="1"/>
          </p:cNvSpPr>
          <p:nvPr>
            <p:ph type="title"/>
          </p:nvPr>
        </p:nvSpPr>
        <p:spPr/>
        <p:txBody>
          <a:bodyPr>
            <a:normAutofit fontScale="90000"/>
          </a:bodyPr>
          <a:lstStyle/>
          <a:p>
            <a:pPr algn="ctr"/>
            <a:r>
              <a:rPr lang="en-US" sz="4400" dirty="0"/>
              <a:t>Application Review </a:t>
            </a:r>
            <a:r>
              <a:rPr lang="en-US" dirty="0"/>
              <a:t/>
            </a:r>
            <a:br>
              <a:rPr lang="en-US" dirty="0"/>
            </a:br>
            <a:endParaRPr lang="en-US" dirty="0"/>
          </a:p>
        </p:txBody>
      </p:sp>
      <p:sp>
        <p:nvSpPr>
          <p:cNvPr id="6" name="Text Placeholder 5"/>
          <p:cNvSpPr>
            <a:spLocks noGrp="1"/>
          </p:cNvSpPr>
          <p:nvPr>
            <p:ph type="body" sz="half" idx="2"/>
          </p:nvPr>
        </p:nvSpPr>
        <p:spPr>
          <a:xfrm>
            <a:off x="839788" y="2285263"/>
            <a:ext cx="3932237" cy="4129825"/>
          </a:xfrm>
        </p:spPr>
        <p:txBody>
          <a:bodyPr>
            <a:normAutofit/>
          </a:bodyPr>
          <a:lstStyle/>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Alignment with ESG Written Standards</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Need and Justification for program</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Project Description</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Measurable Outcomes</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Accessibility</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Experience/Past Performance</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Coordination of Services</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No duplication of benefits</a:t>
            </a:r>
          </a:p>
          <a:p>
            <a:pPr marL="285750" indent="-285750">
              <a:buFont typeface="Arial" panose="020B0604020202020204" pitchFamily="34" charset="0"/>
              <a:buChar char="•"/>
            </a:pPr>
            <a:r>
              <a:rPr lang="en-US" b="1" u="sng" dirty="0">
                <a:solidFill>
                  <a:schemeClr val="accent5">
                    <a:lumMod val="75000"/>
                  </a:schemeClr>
                </a:solidFill>
                <a:latin typeface="Gill Sans MT" panose="020B0502020104020203" pitchFamily="34" charset="0"/>
              </a:rPr>
              <a:t>Will the project request prevent, prepare for,  and respond to the coronavirus virus outbreak? </a:t>
            </a:r>
          </a:p>
          <a:p>
            <a:endParaRPr lang="en-US" dirty="0"/>
          </a:p>
        </p:txBody>
      </p:sp>
      <p:pic>
        <p:nvPicPr>
          <p:cNvPr id="8"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4125" y="6110288"/>
            <a:ext cx="609600" cy="609600"/>
          </a:xfrm>
          <a:prstGeom prst="rect">
            <a:avLst/>
          </a:prstGeom>
        </p:spPr>
      </p:pic>
    </p:spTree>
    <p:extLst>
      <p:ext uri="{BB962C8B-B14F-4D97-AF65-F5344CB8AC3E}">
        <p14:creationId xmlns:p14="http://schemas.microsoft.com/office/powerpoint/2010/main" val="2500748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3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22</a:t>
            </a:fld>
            <a:endParaRPr lang="ru-RU" dirty="0"/>
          </a:p>
        </p:txBody>
      </p:sp>
      <p:sp>
        <p:nvSpPr>
          <p:cNvPr id="4" name="Content Placeholder 3"/>
          <p:cNvSpPr>
            <a:spLocks noGrp="1"/>
          </p:cNvSpPr>
          <p:nvPr>
            <p:ph idx="1"/>
          </p:nvPr>
        </p:nvSpPr>
        <p:spPr>
          <a:xfrm>
            <a:off x="838200" y="1825625"/>
            <a:ext cx="10515600" cy="4688064"/>
          </a:xfrm>
        </p:spPr>
        <p:txBody>
          <a:bodyPr>
            <a:normAutofit/>
          </a:bodyPr>
          <a:lstStyle/>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Application Submission</a:t>
            </a:r>
          </a:p>
          <a:p>
            <a:r>
              <a:rPr lang="en-US" dirty="0">
                <a:solidFill>
                  <a:schemeClr val="accent5">
                    <a:lumMod val="75000"/>
                  </a:schemeClr>
                </a:solidFill>
                <a:latin typeface="Gill Sans MT" panose="020B0502020104020203" pitchFamily="34" charset="0"/>
              </a:rPr>
              <a:t>Applications are due by </a:t>
            </a:r>
            <a:r>
              <a:rPr lang="en-US" b="1" u="sng" dirty="0">
                <a:solidFill>
                  <a:schemeClr val="accent5">
                    <a:lumMod val="75000"/>
                  </a:schemeClr>
                </a:solidFill>
                <a:latin typeface="Gill Sans MT" panose="020B0502020104020203" pitchFamily="34" charset="0"/>
              </a:rPr>
              <a:t>11:59pm on June 26</a:t>
            </a:r>
            <a:r>
              <a:rPr lang="en-US" b="1" u="sng" baseline="30000" dirty="0">
                <a:solidFill>
                  <a:schemeClr val="accent5">
                    <a:lumMod val="75000"/>
                  </a:schemeClr>
                </a:solidFill>
                <a:latin typeface="Gill Sans MT" panose="020B0502020104020203" pitchFamily="34" charset="0"/>
              </a:rPr>
              <a:t>th</a:t>
            </a:r>
            <a:r>
              <a:rPr lang="en-US" b="1" u="sng" dirty="0">
                <a:solidFill>
                  <a:schemeClr val="accent5">
                    <a:lumMod val="75000"/>
                  </a:schemeClr>
                </a:solidFill>
                <a:latin typeface="Gill Sans MT" panose="020B0502020104020203" pitchFamily="34" charset="0"/>
              </a:rPr>
              <a:t> 2020. NO EXCEPTIONS.</a:t>
            </a:r>
            <a:r>
              <a:rPr lang="en-US" b="1" dirty="0">
                <a:solidFill>
                  <a:schemeClr val="accent5">
                    <a:lumMod val="75000"/>
                  </a:schemeClr>
                </a:solidFill>
                <a:latin typeface="Gill Sans MT" panose="020B0502020104020203" pitchFamily="34" charset="0"/>
              </a:rPr>
              <a:t> </a:t>
            </a:r>
            <a:r>
              <a:rPr lang="en-US" dirty="0">
                <a:solidFill>
                  <a:schemeClr val="accent5">
                    <a:lumMod val="75000"/>
                  </a:schemeClr>
                </a:solidFill>
                <a:latin typeface="Gill Sans MT" panose="020B0502020104020203" pitchFamily="34" charset="0"/>
              </a:rPr>
              <a:t>Incomplete applications </a:t>
            </a:r>
            <a:r>
              <a:rPr lang="en-US" u="sng" dirty="0">
                <a:solidFill>
                  <a:schemeClr val="accent5">
                    <a:lumMod val="75000"/>
                  </a:schemeClr>
                </a:solidFill>
                <a:latin typeface="Gill Sans MT" panose="020B0502020104020203" pitchFamily="34" charset="0"/>
              </a:rPr>
              <a:t>will not</a:t>
            </a:r>
            <a:r>
              <a:rPr lang="en-US" dirty="0">
                <a:solidFill>
                  <a:schemeClr val="accent5">
                    <a:lumMod val="75000"/>
                  </a:schemeClr>
                </a:solidFill>
                <a:latin typeface="Gill Sans MT" panose="020B0502020104020203" pitchFamily="34" charset="0"/>
              </a:rPr>
              <a:t> be considered. </a:t>
            </a:r>
          </a:p>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Approval</a:t>
            </a:r>
          </a:p>
          <a:p>
            <a:r>
              <a:rPr lang="en-US" dirty="0">
                <a:solidFill>
                  <a:schemeClr val="accent5">
                    <a:lumMod val="75000"/>
                  </a:schemeClr>
                </a:solidFill>
                <a:latin typeface="Gill Sans MT" panose="020B0502020104020203" pitchFamily="34" charset="0"/>
              </a:rPr>
              <a:t>All applicants will be notified via mail of their approval or denial of their grant application funding request. (Approximately 6-7 weeks) </a:t>
            </a:r>
          </a:p>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Written Agreements</a:t>
            </a:r>
          </a:p>
          <a:p>
            <a:r>
              <a:rPr lang="en-US" dirty="0">
                <a:solidFill>
                  <a:schemeClr val="accent5">
                    <a:lumMod val="75000"/>
                  </a:schemeClr>
                </a:solidFill>
                <a:latin typeface="Gill Sans MT" panose="020B0502020104020203" pitchFamily="34" charset="0"/>
              </a:rPr>
              <a:t>After receiving a notification of approval, securing a written agreement takes on average an additional 30 days to finalize. </a:t>
            </a:r>
          </a:p>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Post-award technical assistance</a:t>
            </a:r>
          </a:p>
          <a:p>
            <a:r>
              <a:rPr lang="en-US" dirty="0">
                <a:solidFill>
                  <a:schemeClr val="accent5">
                    <a:lumMod val="75000"/>
                  </a:schemeClr>
                </a:solidFill>
                <a:latin typeface="Gill Sans MT" panose="020B0502020104020203" pitchFamily="34" charset="0"/>
              </a:rPr>
              <a:t>Review of project lifecycle through Neighborly, on-site visits, desk monitoring's , etc.</a:t>
            </a:r>
          </a:p>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Grant reimbursement requests</a:t>
            </a:r>
          </a:p>
          <a:p>
            <a:r>
              <a:rPr lang="en-US" dirty="0">
                <a:solidFill>
                  <a:schemeClr val="accent5">
                    <a:lumMod val="75000"/>
                  </a:schemeClr>
                </a:solidFill>
                <a:latin typeface="Gill Sans MT" panose="020B0502020104020203" pitchFamily="34" charset="0"/>
              </a:rPr>
              <a:t>After signing their written agreement subrecipients may begin submitting requests for reimbursement for eligible costs. It is important to note that request can be back dated as of January 21</a:t>
            </a:r>
            <a:r>
              <a:rPr lang="en-US" baseline="30000" dirty="0">
                <a:solidFill>
                  <a:schemeClr val="accent5">
                    <a:lumMod val="75000"/>
                  </a:schemeClr>
                </a:solidFill>
                <a:latin typeface="Gill Sans MT" panose="020B0502020104020203" pitchFamily="34" charset="0"/>
              </a:rPr>
              <a:t>st</a:t>
            </a:r>
            <a:r>
              <a:rPr lang="en-US" dirty="0">
                <a:solidFill>
                  <a:schemeClr val="accent5">
                    <a:lumMod val="75000"/>
                  </a:schemeClr>
                </a:solidFill>
                <a:latin typeface="Gill Sans MT" panose="020B0502020104020203" pitchFamily="34" charset="0"/>
              </a:rPr>
              <a:t> 2020 for </a:t>
            </a:r>
            <a:r>
              <a:rPr lang="en-US" b="1" u="sng" dirty="0">
                <a:solidFill>
                  <a:schemeClr val="accent5">
                    <a:lumMod val="75000"/>
                  </a:schemeClr>
                </a:solidFill>
                <a:latin typeface="Gill Sans MT" panose="020B0502020104020203" pitchFamily="34" charset="0"/>
              </a:rPr>
              <a:t>coronavirus related and documentable activities only. </a:t>
            </a:r>
          </a:p>
          <a:p>
            <a:pPr marL="0" indent="0">
              <a:buNone/>
            </a:pPr>
            <a:endParaRPr lang="en-US" dirty="0"/>
          </a:p>
        </p:txBody>
      </p:sp>
      <p:sp>
        <p:nvSpPr>
          <p:cNvPr id="5" name="Title 4"/>
          <p:cNvSpPr>
            <a:spLocks noGrp="1"/>
          </p:cNvSpPr>
          <p:nvPr>
            <p:ph type="title"/>
          </p:nvPr>
        </p:nvSpPr>
        <p:spPr/>
        <p:txBody>
          <a:bodyPr/>
          <a:lstStyle/>
          <a:p>
            <a:pPr algn="ctr"/>
            <a:r>
              <a:rPr lang="en-US" dirty="0"/>
              <a:t>General information</a:t>
            </a:r>
          </a:p>
        </p:txBody>
      </p:sp>
      <p:pic>
        <p:nvPicPr>
          <p:cNvPr id="6"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181944"/>
            <a:ext cx="609600" cy="609600"/>
          </a:xfrm>
          <a:prstGeom prst="rect">
            <a:avLst/>
          </a:prstGeom>
        </p:spPr>
      </p:pic>
    </p:spTree>
    <p:extLst>
      <p:ext uri="{BB962C8B-B14F-4D97-AF65-F5344CB8AC3E}">
        <p14:creationId xmlns:p14="http://schemas.microsoft.com/office/powerpoint/2010/main" val="1372400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24B6-BECF-4BE6-9971-53768392C0BB}"/>
              </a:ext>
            </a:extLst>
          </p:cNvPr>
          <p:cNvSpPr>
            <a:spLocks noGrp="1"/>
          </p:cNvSpPr>
          <p:nvPr>
            <p:ph type="title"/>
          </p:nvPr>
        </p:nvSpPr>
        <p:spPr>
          <a:xfrm>
            <a:off x="826975" y="314551"/>
            <a:ext cx="10515600" cy="1325563"/>
          </a:xfrm>
        </p:spPr>
        <p:txBody>
          <a:bodyPr/>
          <a:lstStyle/>
          <a:p>
            <a:r>
              <a:rPr lang="en-US" dirty="0"/>
              <a:t>THANK YOU!</a:t>
            </a:r>
            <a:endParaRPr lang="ru-RU" dirty="0"/>
          </a:p>
        </p:txBody>
      </p:sp>
      <p:pic>
        <p:nvPicPr>
          <p:cNvPr id="16" name="Picture Placeholder 15">
            <a:extLst>
              <a:ext uri="{FF2B5EF4-FFF2-40B4-BE49-F238E27FC236}">
                <a16:creationId xmlns:a16="http://schemas.microsoft.com/office/drawing/2014/main" id="{9AE9B74E-83A6-4E11-8B41-300A15318533}"/>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tretch>
            <a:fillRect/>
          </a:stretch>
        </p:blipFill>
        <p:spPr>
          <a:xfrm>
            <a:off x="5245189" y="653595"/>
            <a:ext cx="6943003" cy="5241879"/>
          </a:xfrm>
        </p:spPr>
      </p:pic>
      <p:sp>
        <p:nvSpPr>
          <p:cNvPr id="15" name="TextBox 14"/>
          <p:cNvSpPr txBox="1"/>
          <p:nvPr/>
        </p:nvSpPr>
        <p:spPr>
          <a:xfrm>
            <a:off x="943216" y="3260558"/>
            <a:ext cx="3484405"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lumMod val="75000"/>
                  </a:schemeClr>
                </a:solidFill>
                <a:effectLst/>
                <a:uLnTx/>
                <a:uFillTx/>
                <a:latin typeface="Gill Sans MT" panose="020B0502020104020203" pitchFamily="34" charset="0"/>
              </a:rPr>
              <a:t>Catherine Duarte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Senior Analyst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City of Colorado Springs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Community Development Division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hlinkClick r:id="rId6"/>
              </a:rPr>
              <a:t>catherine.duarte@coloradosprings.gov</a:t>
            </a: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Office: 719-385-6876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17" name="TextBox 16"/>
          <p:cNvSpPr txBox="1"/>
          <p:nvPr/>
        </p:nvSpPr>
        <p:spPr>
          <a:xfrm>
            <a:off x="943216" y="4841749"/>
            <a:ext cx="4876800"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Gill Sans MT" panose="020B0502020104020203" pitchFamily="34" charset="0"/>
              </a:rPr>
              <a:t>Rose Lyda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Compliance project manager/Analyst 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City of Colorado Springs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Community Development Division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70C0"/>
                </a:solidFill>
                <a:effectLst/>
                <a:uLnTx/>
                <a:uFillTx/>
                <a:latin typeface="Gill Sans MT" panose="020B0502020104020203" pitchFamily="34" charset="0"/>
                <a:hlinkClick r:id="rId7"/>
              </a:rPr>
              <a:t>rose.lyda@coloradosprings.gov</a:t>
            </a:r>
            <a:r>
              <a:rPr kumimoji="0" lang="en-US" sz="1400" b="0" i="0" u="none" strike="noStrike" kern="1200" cap="none" spc="0" normalizeH="0" baseline="0" noProof="0" dirty="0">
                <a:ln>
                  <a:noFill/>
                </a:ln>
                <a:solidFill>
                  <a:srgbClr val="0070C0"/>
                </a:solidFill>
                <a:effectLst/>
                <a:uLnTx/>
                <a:uFillTx/>
                <a:latin typeface="Gill Sans MT" panose="020B0502020104020203"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Office:719-385-5340</a:t>
            </a:r>
          </a:p>
        </p:txBody>
      </p:sp>
      <p:sp>
        <p:nvSpPr>
          <p:cNvPr id="18" name="TextBox 17"/>
          <p:cNvSpPr txBox="1"/>
          <p:nvPr/>
        </p:nvSpPr>
        <p:spPr>
          <a:xfrm>
            <a:off x="943216" y="1811514"/>
            <a:ext cx="3604721"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tx2">
                    <a:lumMod val="75000"/>
                  </a:schemeClr>
                </a:solidFill>
                <a:effectLst/>
                <a:uLnTx/>
                <a:uFillTx/>
                <a:latin typeface="Gill Sans MT" panose="020B0502020104020203" pitchFamily="34" charset="0"/>
              </a:rPr>
              <a:t>Naomi Clark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Compliance Analyst II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City of Colorado Springs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Community Development Division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hlinkClick r:id="rId8"/>
              </a:rPr>
              <a:t>naomi.clark@coloradosprings.gov</a:t>
            </a: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rPr>
              <a:t>Office: 719-385-6609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7375" y="6226744"/>
            <a:ext cx="609600" cy="609600"/>
          </a:xfrm>
          <a:prstGeom prst="rect">
            <a:avLst/>
          </a:prstGeom>
        </p:spPr>
      </p:pic>
    </p:spTree>
    <p:extLst>
      <p:ext uri="{BB962C8B-B14F-4D97-AF65-F5344CB8AC3E}">
        <p14:creationId xmlns:p14="http://schemas.microsoft.com/office/powerpoint/2010/main" val="1316663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4ED1216-A221-4C9B-B39B-71A3E4D9E409}"/>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tretch>
            <a:fillRect/>
          </a:stretch>
        </p:blipFill>
        <p:spPr>
          <a:xfrm>
            <a:off x="0" y="1"/>
            <a:ext cx="12191999" cy="5569499"/>
          </a:xfrm>
        </p:spPr>
      </p:pic>
      <p:sp>
        <p:nvSpPr>
          <p:cNvPr id="5" name="Text Placeholder 4">
            <a:extLst>
              <a:ext uri="{FF2B5EF4-FFF2-40B4-BE49-F238E27FC236}">
                <a16:creationId xmlns:a16="http://schemas.microsoft.com/office/drawing/2014/main" id="{53BA5B48-F9FF-45FC-A3F7-5CEF9A012980}"/>
              </a:ext>
            </a:extLst>
          </p:cNvPr>
          <p:cNvSpPr>
            <a:spLocks noGrp="1"/>
          </p:cNvSpPr>
          <p:nvPr>
            <p:ph type="body" sz="quarter" idx="16"/>
          </p:nvPr>
        </p:nvSpPr>
        <p:spPr>
          <a:xfrm>
            <a:off x="2412987" y="5569500"/>
            <a:ext cx="7366026" cy="1288500"/>
          </a:xfrm>
        </p:spPr>
        <p:txBody>
          <a:bodyPr/>
          <a:lstStyle/>
          <a:p>
            <a:r>
              <a:rPr lang="en-US" sz="1200" b="0" dirty="0">
                <a:solidFill>
                  <a:schemeClr val="tx1"/>
                </a:solidFill>
                <a:latin typeface="Gill Sans MT" panose="020B0502020104020203" pitchFamily="34" charset="0"/>
              </a:rPr>
              <a:t>The Community Development Division greatly appreciates the efforts and impact our community partners have on the citizens of Colorado Springs. Please feel free to reach out to </a:t>
            </a:r>
            <a:r>
              <a:rPr lang="en-US" sz="1200" u="sng" dirty="0">
                <a:latin typeface="Gill Sans MT" panose="020B0502020104020203" pitchFamily="34" charset="0"/>
                <a:hlinkClick r:id="rId3"/>
              </a:rPr>
              <a:t>naomi.clark@coloradosprings.gov</a:t>
            </a:r>
            <a:r>
              <a:rPr lang="en-US" sz="1200" b="0" dirty="0">
                <a:latin typeface="Gill Sans MT" panose="020B0502020104020203" pitchFamily="34" charset="0"/>
              </a:rPr>
              <a:t> </a:t>
            </a:r>
            <a:r>
              <a:rPr lang="en-US" sz="1200" b="0" dirty="0">
                <a:solidFill>
                  <a:schemeClr val="tx1"/>
                </a:solidFill>
                <a:latin typeface="Gill Sans MT" panose="020B0502020104020203" pitchFamily="34" charset="0"/>
              </a:rPr>
              <a:t>with any grant application inquiries. </a:t>
            </a:r>
            <a:endParaRPr lang="en-US" sz="1200" dirty="0">
              <a:solidFill>
                <a:schemeClr val="tx1"/>
              </a:solidFill>
              <a:latin typeface="Gill Sans MT" panose="020B0502020104020203" pitchFamily="34" charset="0"/>
            </a:endParaRPr>
          </a:p>
          <a:p>
            <a:r>
              <a:rPr lang="en-US" sz="1200" b="0" dirty="0">
                <a:solidFill>
                  <a:schemeClr val="tx1"/>
                </a:solidFill>
                <a:latin typeface="Gill Sans MT" panose="020B0502020104020203" pitchFamily="34" charset="0"/>
              </a:rPr>
              <a:t>For more information and resource guidance on the City of Colorado Springs coronavirus response please visit: </a:t>
            </a:r>
            <a:r>
              <a:rPr lang="en-US" sz="1200" u="sng" dirty="0">
                <a:latin typeface="Gill Sans MT" panose="020B0502020104020203" pitchFamily="34" charset="0"/>
                <a:hlinkClick r:id="rId4"/>
              </a:rPr>
              <a:t>https://coloradosprings.gov/economic-development/page/covid-19-response-helping-businesses</a:t>
            </a:r>
            <a:endParaRPr lang="en-US" sz="1200" dirty="0">
              <a:latin typeface="Gill Sans MT" panose="020B0502020104020203" pitchFamily="34" charset="0"/>
            </a:endParaRPr>
          </a:p>
          <a:p>
            <a:endParaRPr lang="ru-RU" dirty="0"/>
          </a:p>
        </p:txBody>
      </p:sp>
      <p:sp>
        <p:nvSpPr>
          <p:cNvPr id="4" name="Slide Number Placeholder 3">
            <a:extLst>
              <a:ext uri="{FF2B5EF4-FFF2-40B4-BE49-F238E27FC236}">
                <a16:creationId xmlns:a16="http://schemas.microsoft.com/office/drawing/2014/main" id="{CDDE29B3-D5FF-478A-848A-934E75A49FD3}"/>
              </a:ext>
            </a:extLst>
          </p:cNvPr>
          <p:cNvSpPr>
            <a:spLocks noGrp="1"/>
          </p:cNvSpPr>
          <p:nvPr>
            <p:ph type="sldNum" sz="quarter" idx="12"/>
          </p:nvPr>
        </p:nvSpPr>
        <p:spPr/>
        <p:txBody>
          <a:bodyPr/>
          <a:lstStyle/>
          <a:p>
            <a:fld id="{D495E168-DA5E-4888-8D8A-92B118324C14}" type="slidenum">
              <a:rPr lang="ru-RU" smtClean="0"/>
              <a:pPr/>
              <a:t>24</a:t>
            </a:fld>
            <a:endParaRPr lang="ru-RU" dirty="0"/>
          </a:p>
        </p:txBody>
      </p:sp>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332122" y="5718810"/>
            <a:ext cx="1833562" cy="946531"/>
          </a:xfrm>
          <a:prstGeom prst="rect">
            <a:avLst/>
          </a:prstGeom>
        </p:spPr>
      </p:pic>
    </p:spTree>
    <p:extLst>
      <p:ext uri="{BB962C8B-B14F-4D97-AF65-F5344CB8AC3E}">
        <p14:creationId xmlns:p14="http://schemas.microsoft.com/office/powerpoint/2010/main" val="1935360244"/>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9155-1F5E-4F48-B50E-F00D8FC535D9}"/>
              </a:ext>
            </a:extLst>
          </p:cNvPr>
          <p:cNvSpPr>
            <a:spLocks noGrp="1"/>
          </p:cNvSpPr>
          <p:nvPr>
            <p:ph type="title"/>
          </p:nvPr>
        </p:nvSpPr>
        <p:spPr>
          <a:xfrm>
            <a:off x="831850" y="398586"/>
            <a:ext cx="10515600" cy="1058740"/>
          </a:xfrm>
        </p:spPr>
        <p:txBody>
          <a:bodyPr>
            <a:noAutofit/>
          </a:bodyPr>
          <a:lstStyle/>
          <a:p>
            <a:r>
              <a:rPr lang="en-US" sz="3600" dirty="0">
                <a:latin typeface="Gill Sans MT" panose="020B0502020104020203" pitchFamily="34" charset="0"/>
                <a:ea typeface="Cambria Math" panose="02040503050406030204" pitchFamily="18" charset="0"/>
              </a:rPr>
              <a:t>Introduction </a:t>
            </a:r>
            <a:endParaRPr lang="ru-RU" sz="3600" dirty="0">
              <a:latin typeface="Gill Sans MT" panose="020B0502020104020203" pitchFamily="34" charset="0"/>
              <a:ea typeface="Cambria Math" panose="02040503050406030204" pitchFamily="18" charset="0"/>
            </a:endParaRPr>
          </a:p>
        </p:txBody>
      </p:sp>
      <p:sp>
        <p:nvSpPr>
          <p:cNvPr id="6" name="Text Placeholder 5">
            <a:extLst>
              <a:ext uri="{FF2B5EF4-FFF2-40B4-BE49-F238E27FC236}">
                <a16:creationId xmlns:a16="http://schemas.microsoft.com/office/drawing/2014/main" id="{55C6D235-86D2-43F6-A7D1-0DD3DC936D3D}"/>
              </a:ext>
            </a:extLst>
          </p:cNvPr>
          <p:cNvSpPr>
            <a:spLocks noGrp="1"/>
          </p:cNvSpPr>
          <p:nvPr>
            <p:ph type="body" sz="quarter" idx="16"/>
          </p:nvPr>
        </p:nvSpPr>
        <p:spPr>
          <a:xfrm>
            <a:off x="830066" y="1898650"/>
            <a:ext cx="10515599" cy="1160639"/>
          </a:xfrm>
        </p:spPr>
        <p:txBody>
          <a:bodyPr/>
          <a:lstStyle/>
          <a:p>
            <a:pPr>
              <a:lnSpc>
                <a:spcPct val="100000"/>
              </a:lnSpc>
              <a:spcBef>
                <a:spcPts val="600"/>
              </a:spcBef>
            </a:pPr>
            <a:r>
              <a:rPr lang="en-US" sz="1600" dirty="0">
                <a:solidFill>
                  <a:schemeClr val="accent5">
                    <a:lumMod val="75000"/>
                  </a:schemeClr>
                </a:solidFill>
                <a:latin typeface="Gill Sans MT" panose="020B0502020104020203" pitchFamily="34" charset="0"/>
                <a:ea typeface="Cambria Math" panose="02040503050406030204" pitchFamily="18" charset="0"/>
              </a:rPr>
              <a:t>CARES Act: $2.2 trillion</a:t>
            </a:r>
          </a:p>
          <a:p>
            <a:pPr>
              <a:lnSpc>
                <a:spcPct val="100000"/>
              </a:lnSpc>
              <a:spcBef>
                <a:spcPts val="600"/>
              </a:spcBef>
            </a:pPr>
            <a:r>
              <a:rPr lang="en-US" sz="1600" dirty="0">
                <a:solidFill>
                  <a:schemeClr val="accent5">
                    <a:lumMod val="75000"/>
                  </a:schemeClr>
                </a:solidFill>
                <a:latin typeface="Gill Sans MT" panose="020B0502020104020203" pitchFamily="34" charset="0"/>
                <a:ea typeface="Cambria Math" panose="02040503050406030204" pitchFamily="18" charset="0"/>
              </a:rPr>
              <a:t>HUD: $12 billion</a:t>
            </a:r>
          </a:p>
          <a:p>
            <a:pPr>
              <a:lnSpc>
                <a:spcPct val="100000"/>
              </a:lnSpc>
              <a:spcBef>
                <a:spcPts val="600"/>
              </a:spcBef>
            </a:pPr>
            <a:r>
              <a:rPr lang="en-US" sz="1600" dirty="0">
                <a:solidFill>
                  <a:schemeClr val="accent5">
                    <a:lumMod val="75000"/>
                  </a:schemeClr>
                </a:solidFill>
                <a:latin typeface="Gill Sans MT" panose="020B0502020104020203" pitchFamily="34" charset="0"/>
                <a:ea typeface="Cambria Math" panose="02040503050406030204" pitchFamily="18" charset="0"/>
              </a:rPr>
              <a:t>Community Development Block Grant (CDBG-CV): $5 billion  </a:t>
            </a:r>
            <a:r>
              <a:rPr lang="en-US" sz="1600" dirty="0">
                <a:solidFill>
                  <a:schemeClr val="accent5">
                    <a:lumMod val="75000"/>
                  </a:schemeClr>
                </a:solidFill>
                <a:latin typeface="Gill Sans MT" panose="020B0502020104020203" pitchFamily="34" charset="0"/>
                <a:ea typeface="Cambria Math" panose="02040503050406030204" pitchFamily="18" charset="0"/>
                <a:sym typeface="Wingdings" panose="05000000000000000000" pitchFamily="2" charset="2"/>
              </a:rPr>
              <a:t> City of Colorado Springs: $1.8 million</a:t>
            </a:r>
            <a:endParaRPr lang="en-US" sz="1600" dirty="0">
              <a:solidFill>
                <a:schemeClr val="accent5">
                  <a:lumMod val="75000"/>
                </a:schemeClr>
              </a:solidFill>
              <a:latin typeface="Gill Sans MT" panose="020B0502020104020203" pitchFamily="34" charset="0"/>
              <a:ea typeface="Cambria Math" panose="02040503050406030204" pitchFamily="18" charset="0"/>
            </a:endParaRPr>
          </a:p>
          <a:p>
            <a:pPr>
              <a:lnSpc>
                <a:spcPct val="100000"/>
              </a:lnSpc>
              <a:spcBef>
                <a:spcPts val="600"/>
              </a:spcBef>
            </a:pPr>
            <a:r>
              <a:rPr lang="en-US" sz="1600" dirty="0">
                <a:solidFill>
                  <a:schemeClr val="accent5">
                    <a:lumMod val="75000"/>
                  </a:schemeClr>
                </a:solidFill>
                <a:latin typeface="Gill Sans MT" panose="020B0502020104020203" pitchFamily="34" charset="0"/>
                <a:ea typeface="Cambria Math" panose="02040503050406030204" pitchFamily="18" charset="0"/>
              </a:rPr>
              <a:t>Emergency Solutions Grant (ESG-CV): $4 billion  </a:t>
            </a:r>
            <a:r>
              <a:rPr lang="en-US" sz="1600" dirty="0">
                <a:solidFill>
                  <a:schemeClr val="accent5">
                    <a:lumMod val="75000"/>
                  </a:schemeClr>
                </a:solidFill>
                <a:latin typeface="Gill Sans MT" panose="020B0502020104020203" pitchFamily="34" charset="0"/>
                <a:ea typeface="Cambria Math" panose="02040503050406030204" pitchFamily="18" charset="0"/>
                <a:sym typeface="Wingdings" panose="05000000000000000000" pitchFamily="2" charset="2"/>
              </a:rPr>
              <a:t> City of Colorado Springs: $887k</a:t>
            </a:r>
            <a:endParaRPr lang="en-US" sz="1600" dirty="0">
              <a:solidFill>
                <a:schemeClr val="accent5">
                  <a:lumMod val="75000"/>
                </a:schemeClr>
              </a:solidFill>
              <a:latin typeface="Gill Sans MT" panose="020B0502020104020203" pitchFamily="34" charset="0"/>
              <a:ea typeface="Cambria Math" panose="02040503050406030204" pitchFamily="18" charset="0"/>
            </a:endParaRPr>
          </a:p>
          <a:p>
            <a:endParaRPr lang="ru-RU" sz="1600" dirty="0">
              <a:solidFill>
                <a:schemeClr val="tx2">
                  <a:lumMod val="75000"/>
                </a:schemeClr>
              </a:solidFill>
              <a:latin typeface="Cambria Math" panose="02040503050406030204" pitchFamily="18" charset="0"/>
              <a:ea typeface="Cambria Math" panose="02040503050406030204" pitchFamily="18" charset="0"/>
            </a:endParaRPr>
          </a:p>
        </p:txBody>
      </p:sp>
      <p:sp>
        <p:nvSpPr>
          <p:cNvPr id="3" name="Text Placeholder 2">
            <a:extLst>
              <a:ext uri="{FF2B5EF4-FFF2-40B4-BE49-F238E27FC236}">
                <a16:creationId xmlns:a16="http://schemas.microsoft.com/office/drawing/2014/main" id="{C9DF92D8-1371-40FE-AB90-C65DFF928F5D}"/>
              </a:ext>
            </a:extLst>
          </p:cNvPr>
          <p:cNvSpPr>
            <a:spLocks noGrp="1"/>
          </p:cNvSpPr>
          <p:nvPr>
            <p:ph type="body" idx="1"/>
          </p:nvPr>
        </p:nvSpPr>
        <p:spPr>
          <a:xfrm>
            <a:off x="979738" y="3528604"/>
            <a:ext cx="4183650" cy="365125"/>
          </a:xfrm>
        </p:spPr>
        <p:txBody>
          <a:bodyPr>
            <a:normAutofit fontScale="92500" lnSpcReduction="20000"/>
          </a:bodyPr>
          <a:lstStyle/>
          <a:p>
            <a:pPr algn="ctr"/>
            <a:r>
              <a:rPr lang="en-US"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Who is eligible? </a:t>
            </a:r>
            <a:endParaRPr lang="ru-RU"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endParaRPr>
          </a:p>
        </p:txBody>
      </p:sp>
      <p:sp>
        <p:nvSpPr>
          <p:cNvPr id="7" name="Text Placeholder 6">
            <a:extLst>
              <a:ext uri="{FF2B5EF4-FFF2-40B4-BE49-F238E27FC236}">
                <a16:creationId xmlns:a16="http://schemas.microsoft.com/office/drawing/2014/main" id="{B0CA970E-796E-4258-8457-D1CEF7B4B866}"/>
              </a:ext>
            </a:extLst>
          </p:cNvPr>
          <p:cNvSpPr>
            <a:spLocks noGrp="1"/>
          </p:cNvSpPr>
          <p:nvPr>
            <p:ph type="body" idx="20"/>
          </p:nvPr>
        </p:nvSpPr>
        <p:spPr>
          <a:xfrm>
            <a:off x="797763" y="4072422"/>
            <a:ext cx="4365625" cy="2333625"/>
          </a:xfrm>
        </p:spPr>
        <p:txBody>
          <a:bodyPr>
            <a:noAutofit/>
          </a:bodyPr>
          <a:lstStyle/>
          <a:p>
            <a:pPr marL="0" indent="0" algn="ctr">
              <a:buNone/>
            </a:pPr>
            <a:r>
              <a:rPr lang="en-US" sz="1800" dirty="0">
                <a:solidFill>
                  <a:schemeClr val="tx2">
                    <a:lumMod val="75000"/>
                  </a:schemeClr>
                </a:solidFill>
                <a:latin typeface="Gill Sans MT" panose="020B0502020104020203" pitchFamily="34" charset="0"/>
                <a:ea typeface="Cambria Math" panose="02040503050406030204" pitchFamily="18" charset="0"/>
              </a:rPr>
              <a:t>The Community Development Division has opened applications for the CDBG-CV and ESG-CV funding to help organizations </a:t>
            </a:r>
            <a:r>
              <a:rPr lang="en-US" sz="1800" b="1" dirty="0">
                <a:solidFill>
                  <a:schemeClr val="tx2">
                    <a:lumMod val="75000"/>
                  </a:schemeClr>
                </a:solidFill>
                <a:latin typeface="Gill Sans MT" panose="020B0502020104020203" pitchFamily="34" charset="0"/>
                <a:ea typeface="Cambria Math" panose="02040503050406030204" pitchFamily="18" charset="0"/>
              </a:rPr>
              <a:t>prevent, prepare for, and respond to the coronavirus. </a:t>
            </a:r>
          </a:p>
          <a:p>
            <a:pPr algn="ctr"/>
            <a:endParaRPr lang="en-US" sz="1800" dirty="0">
              <a:solidFill>
                <a:schemeClr val="tx2">
                  <a:lumMod val="75000"/>
                </a:schemeClr>
              </a:solidFill>
              <a:latin typeface="Gill Sans MT" panose="020B0502020104020203" pitchFamily="34" charset="0"/>
              <a:ea typeface="Cambria Math" panose="02040503050406030204" pitchFamily="18" charset="0"/>
            </a:endParaRPr>
          </a:p>
          <a:p>
            <a:pPr marL="0" indent="0" algn="ctr">
              <a:buNone/>
            </a:pPr>
            <a:r>
              <a:rPr lang="en-US" sz="1800" dirty="0">
                <a:solidFill>
                  <a:schemeClr val="tx2">
                    <a:lumMod val="75000"/>
                  </a:schemeClr>
                </a:solidFill>
                <a:latin typeface="Gill Sans MT" panose="020B0502020104020203" pitchFamily="34" charset="0"/>
                <a:ea typeface="Cambria Math" panose="02040503050406030204" pitchFamily="18" charset="0"/>
              </a:rPr>
              <a:t>Non-profit organizations, faith based organizations, and public agencies are invited to apply. </a:t>
            </a:r>
            <a:endParaRPr lang="ru-RU" sz="1800" dirty="0">
              <a:solidFill>
                <a:schemeClr val="tx2">
                  <a:lumMod val="75000"/>
                </a:schemeClr>
              </a:solidFill>
              <a:latin typeface="Cambria Math" panose="02040503050406030204" pitchFamily="18" charset="0"/>
              <a:ea typeface="Cambria Math" panose="02040503050406030204" pitchFamily="18" charset="0"/>
            </a:endParaRPr>
          </a:p>
        </p:txBody>
      </p:sp>
      <p:sp>
        <p:nvSpPr>
          <p:cNvPr id="8" name="Text Placeholder 7">
            <a:extLst>
              <a:ext uri="{FF2B5EF4-FFF2-40B4-BE49-F238E27FC236}">
                <a16:creationId xmlns:a16="http://schemas.microsoft.com/office/drawing/2014/main" id="{E3AB4F18-AE38-4488-9473-A828459DA8A4}"/>
              </a:ext>
            </a:extLst>
          </p:cNvPr>
          <p:cNvSpPr>
            <a:spLocks noGrp="1"/>
          </p:cNvSpPr>
          <p:nvPr>
            <p:ph type="body" idx="18"/>
          </p:nvPr>
        </p:nvSpPr>
        <p:spPr>
          <a:xfrm>
            <a:off x="6166887" y="3528604"/>
            <a:ext cx="4183650" cy="365125"/>
          </a:xfrm>
        </p:spPr>
        <p:txBody>
          <a:bodyPr>
            <a:normAutofit fontScale="92500" lnSpcReduction="20000"/>
          </a:bodyPr>
          <a:lstStyle/>
          <a:p>
            <a:pPr algn="ctr"/>
            <a:r>
              <a:rPr lang="en-US"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Funding Information </a:t>
            </a:r>
            <a:endParaRPr lang="ru-RU"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endParaRPr>
          </a:p>
        </p:txBody>
      </p:sp>
      <p:sp>
        <p:nvSpPr>
          <p:cNvPr id="17" name="Text Placeholder 16">
            <a:extLst>
              <a:ext uri="{FF2B5EF4-FFF2-40B4-BE49-F238E27FC236}">
                <a16:creationId xmlns:a16="http://schemas.microsoft.com/office/drawing/2014/main" id="{663B63A5-075F-4429-8F7A-8E50D3497170}"/>
              </a:ext>
            </a:extLst>
          </p:cNvPr>
          <p:cNvSpPr>
            <a:spLocks noGrp="1"/>
          </p:cNvSpPr>
          <p:nvPr>
            <p:ph type="body" sz="quarter" idx="21"/>
          </p:nvPr>
        </p:nvSpPr>
        <p:spPr>
          <a:xfrm>
            <a:off x="5905890" y="3898905"/>
            <a:ext cx="4365625" cy="2507142"/>
          </a:xfrm>
        </p:spPr>
        <p:txBody>
          <a:bodyPr>
            <a:normAutofit fontScale="70000" lnSpcReduction="20000"/>
          </a:bodyPr>
          <a:lstStyle/>
          <a:p>
            <a:pPr marL="0" indent="0" algn="ctr">
              <a:buNone/>
            </a:pPr>
            <a:r>
              <a:rPr lang="en-US" sz="2600" dirty="0">
                <a:solidFill>
                  <a:schemeClr val="tx2">
                    <a:lumMod val="75000"/>
                  </a:schemeClr>
                </a:solidFill>
                <a:latin typeface="Gill Sans MT" panose="020B0502020104020203" pitchFamily="34" charset="0"/>
                <a:ea typeface="Cambria Math" panose="02040503050406030204" pitchFamily="18" charset="0"/>
              </a:rPr>
              <a:t>Community Development Block Grant (CDBG-CV)</a:t>
            </a:r>
          </a:p>
          <a:p>
            <a:pPr marL="0" indent="0" algn="ctr">
              <a:buNone/>
            </a:pPr>
            <a:r>
              <a:rPr lang="en-US" sz="2600" b="1" dirty="0">
                <a:solidFill>
                  <a:schemeClr val="tx2">
                    <a:lumMod val="75000"/>
                  </a:schemeClr>
                </a:solidFill>
                <a:latin typeface="Gill Sans MT" panose="020B0502020104020203" pitchFamily="34" charset="0"/>
                <a:ea typeface="Cambria Math" panose="02040503050406030204" pitchFamily="18" charset="0"/>
              </a:rPr>
              <a:t>$ 1 million</a:t>
            </a:r>
          </a:p>
          <a:p>
            <a:pPr marL="0" indent="0" algn="ctr">
              <a:buNone/>
            </a:pPr>
            <a:endParaRPr lang="en-US" sz="2600" dirty="0">
              <a:solidFill>
                <a:schemeClr val="tx2">
                  <a:lumMod val="75000"/>
                </a:schemeClr>
              </a:solidFill>
              <a:latin typeface="Gill Sans MT" panose="020B0502020104020203" pitchFamily="34" charset="0"/>
              <a:ea typeface="Cambria Math" panose="02040503050406030204" pitchFamily="18" charset="0"/>
            </a:endParaRPr>
          </a:p>
          <a:p>
            <a:pPr marL="0" indent="0" algn="ctr">
              <a:buNone/>
            </a:pPr>
            <a:r>
              <a:rPr lang="en-US" sz="2600" dirty="0">
                <a:solidFill>
                  <a:schemeClr val="tx2">
                    <a:lumMod val="75000"/>
                  </a:schemeClr>
                </a:solidFill>
                <a:latin typeface="Gill Sans MT" panose="020B0502020104020203" pitchFamily="34" charset="0"/>
                <a:ea typeface="Cambria Math" panose="02040503050406030204" pitchFamily="18" charset="0"/>
              </a:rPr>
              <a:t>Emergency Solutions Grant (ESG-CV)</a:t>
            </a:r>
          </a:p>
          <a:p>
            <a:pPr marL="0" indent="0" algn="ctr">
              <a:buNone/>
            </a:pPr>
            <a:r>
              <a:rPr lang="en-US" sz="2600" b="1" dirty="0">
                <a:solidFill>
                  <a:schemeClr val="tx2">
                    <a:lumMod val="75000"/>
                  </a:schemeClr>
                </a:solidFill>
                <a:latin typeface="Gill Sans MT" panose="020B0502020104020203" pitchFamily="34" charset="0"/>
                <a:ea typeface="Cambria Math" panose="02040503050406030204" pitchFamily="18" charset="0"/>
              </a:rPr>
              <a:t>$400,000</a:t>
            </a:r>
          </a:p>
          <a:p>
            <a:pPr marL="0" indent="0" algn="ctr">
              <a:buNone/>
            </a:pPr>
            <a:endParaRPr lang="en-US" sz="2600" dirty="0">
              <a:solidFill>
                <a:schemeClr val="tx2">
                  <a:lumMod val="75000"/>
                </a:schemeClr>
              </a:solidFill>
              <a:latin typeface="Gill Sans MT" panose="020B0502020104020203" pitchFamily="34" charset="0"/>
              <a:ea typeface="Cambria Math" panose="02040503050406030204" pitchFamily="18" charset="0"/>
            </a:endParaRPr>
          </a:p>
          <a:p>
            <a:pPr marL="0" indent="0" algn="ctr">
              <a:buNone/>
            </a:pPr>
            <a:r>
              <a:rPr lang="en-US" sz="2600" dirty="0">
                <a:solidFill>
                  <a:schemeClr val="tx2">
                    <a:lumMod val="75000"/>
                  </a:schemeClr>
                </a:solidFill>
                <a:latin typeface="Gill Sans MT" panose="020B0502020104020203" pitchFamily="34" charset="0"/>
                <a:ea typeface="Cambria Math" panose="02040503050406030204" pitchFamily="18" charset="0"/>
              </a:rPr>
              <a:t>Minimum request amount</a:t>
            </a:r>
          </a:p>
          <a:p>
            <a:pPr marL="0" indent="0" algn="ctr">
              <a:buNone/>
            </a:pPr>
            <a:r>
              <a:rPr lang="en-US" sz="2600" b="1" dirty="0">
                <a:solidFill>
                  <a:schemeClr val="tx2">
                    <a:lumMod val="75000"/>
                  </a:schemeClr>
                </a:solidFill>
                <a:latin typeface="Gill Sans MT" panose="020B0502020104020203" pitchFamily="34" charset="0"/>
                <a:ea typeface="Cambria Math" panose="02040503050406030204" pitchFamily="18" charset="0"/>
              </a:rPr>
              <a:t>$50,000 </a:t>
            </a:r>
            <a:r>
              <a:rPr lang="en-US" sz="2600" dirty="0">
                <a:solidFill>
                  <a:schemeClr val="tx2">
                    <a:lumMod val="75000"/>
                  </a:schemeClr>
                </a:solidFill>
                <a:latin typeface="Gill Sans MT" panose="020B0502020104020203" pitchFamily="34" charset="0"/>
                <a:ea typeface="Cambria Math" panose="02040503050406030204" pitchFamily="18" charset="0"/>
              </a:rPr>
              <a:t>(both programs) </a:t>
            </a:r>
          </a:p>
          <a:p>
            <a:pPr marL="0" indent="0">
              <a:buNone/>
            </a:pPr>
            <a:endParaRPr lang="en-US" dirty="0"/>
          </a:p>
          <a:p>
            <a:endParaRPr lang="ru-RU" dirty="0"/>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3</a:t>
            </a:fld>
            <a:endParaRPr lang="ru-RU"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66715" y="6101247"/>
            <a:ext cx="609600" cy="609600"/>
          </a:xfrm>
          <a:prstGeom prst="rect">
            <a:avLst/>
          </a:prstGeom>
        </p:spPr>
      </p:pic>
    </p:spTree>
    <p:extLst>
      <p:ext uri="{BB962C8B-B14F-4D97-AF65-F5344CB8AC3E}">
        <p14:creationId xmlns:p14="http://schemas.microsoft.com/office/powerpoint/2010/main" val="3953500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815853" y="302859"/>
            <a:ext cx="5579123" cy="1711679"/>
          </a:xfrm>
        </p:spPr>
        <p:txBody>
          <a:bodyPr>
            <a:normAutofit/>
          </a:bodyPr>
          <a:lstStyle/>
          <a:p>
            <a:pPr algn="ctr"/>
            <a:r>
              <a:rPr lang="en-US" sz="3600" dirty="0">
                <a:latin typeface="Gill Sans MT" panose="020B0502020104020203" pitchFamily="34" charset="0"/>
                <a:ea typeface="Cambria Math" panose="02040503050406030204" pitchFamily="18" charset="0"/>
              </a:rPr>
              <a:t>Emergency Solutions Grant (ESG)</a:t>
            </a:r>
            <a:endParaRPr lang="ru-RU" sz="3600" dirty="0">
              <a:latin typeface="Cambria Math" panose="02040503050406030204" pitchFamily="18" charset="0"/>
              <a:ea typeface="Cambria Math" panose="02040503050406030204" pitchFamily="18" charset="0"/>
            </a:endParaRPr>
          </a:p>
        </p:txBody>
      </p:sp>
      <p:sp>
        <p:nvSpPr>
          <p:cNvPr id="24" name="Text Placeholder 23">
            <a:extLst>
              <a:ext uri="{FF2B5EF4-FFF2-40B4-BE49-F238E27FC236}">
                <a16:creationId xmlns:a16="http://schemas.microsoft.com/office/drawing/2014/main" id="{DA95CB00-346A-4BCB-AB0E-28FBDAD2E1ED}"/>
              </a:ext>
            </a:extLst>
          </p:cNvPr>
          <p:cNvSpPr>
            <a:spLocks noGrp="1"/>
          </p:cNvSpPr>
          <p:nvPr>
            <p:ph type="body" sz="quarter" idx="16"/>
          </p:nvPr>
        </p:nvSpPr>
        <p:spPr/>
        <p:txBody>
          <a:bodyPr/>
          <a:lstStyle/>
          <a:p>
            <a:pPr algn="ctr"/>
            <a:r>
              <a:rPr lang="en-US" sz="3200" b="0" dirty="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About ESG </a:t>
            </a:r>
          </a:p>
        </p:txBody>
      </p:sp>
      <p:sp>
        <p:nvSpPr>
          <p:cNvPr id="25" name="Text Placeholder 24">
            <a:extLst>
              <a:ext uri="{FF2B5EF4-FFF2-40B4-BE49-F238E27FC236}">
                <a16:creationId xmlns:a16="http://schemas.microsoft.com/office/drawing/2014/main" id="{37B0312A-C970-4CA1-A36F-1BB0C930FBEF}"/>
              </a:ext>
            </a:extLst>
          </p:cNvPr>
          <p:cNvSpPr>
            <a:spLocks noGrp="1"/>
          </p:cNvSpPr>
          <p:nvPr>
            <p:ph type="body" sz="quarter" idx="17"/>
          </p:nvPr>
        </p:nvSpPr>
        <p:spPr>
          <a:xfrm>
            <a:off x="811115" y="3026128"/>
            <a:ext cx="4583113" cy="3494988"/>
          </a:xfrm>
        </p:spPr>
        <p:txBody>
          <a:bodyPr>
            <a:noAutofit/>
          </a:bodyPr>
          <a:lstStyle/>
          <a:p>
            <a:r>
              <a:rPr lang="en-US" sz="1600" dirty="0">
                <a:solidFill>
                  <a:schemeClr val="tx2">
                    <a:lumMod val="75000"/>
                  </a:schemeClr>
                </a:solidFill>
                <a:latin typeface="Gill Sans MT" panose="020B0502020104020203" pitchFamily="34" charset="0"/>
              </a:rPr>
              <a:t>The Emergency Solutions Grant (ESG) program was a result of a revised program from the Homeless Emergency Assistance and Rapid Transition to Housing Act of 2009. The ESG Interim Rule took effect on January 4</a:t>
            </a:r>
            <a:r>
              <a:rPr lang="en-US" sz="1600" baseline="30000" dirty="0">
                <a:solidFill>
                  <a:schemeClr val="tx2">
                    <a:lumMod val="75000"/>
                  </a:schemeClr>
                </a:solidFill>
                <a:latin typeface="Gill Sans MT" panose="020B0502020104020203" pitchFamily="34" charset="0"/>
              </a:rPr>
              <a:t>th</a:t>
            </a:r>
            <a:r>
              <a:rPr lang="en-US" sz="1600" dirty="0">
                <a:solidFill>
                  <a:schemeClr val="tx2">
                    <a:lumMod val="75000"/>
                  </a:schemeClr>
                </a:solidFill>
                <a:latin typeface="Gill Sans MT" panose="020B0502020104020203" pitchFamily="34" charset="0"/>
              </a:rPr>
              <a:t> 2012 and reflected the change in the programs focus to assisting people to quickly regain stability in permanent housing after experiencing a housing crisis and/or homelessness.</a:t>
            </a:r>
            <a:endParaRPr lang="en-US" sz="1600" dirty="0">
              <a:solidFill>
                <a:schemeClr val="tx2">
                  <a:lumMod val="75000"/>
                </a:schemeClr>
              </a:solidFill>
              <a:latin typeface="Gill Sans MT" panose="020B0502020104020203" pitchFamily="34" charset="0"/>
              <a:ea typeface="Cambria Math" panose="02040503050406030204" pitchFamily="18" charset="0"/>
            </a:endParaRPr>
          </a:p>
          <a:p>
            <a:r>
              <a:rPr lang="en-US" sz="1600" dirty="0">
                <a:solidFill>
                  <a:schemeClr val="tx2">
                    <a:lumMod val="75000"/>
                  </a:schemeClr>
                </a:solidFill>
                <a:latin typeface="Gill Sans MT" panose="020B0502020104020203" pitchFamily="34" charset="0"/>
                <a:ea typeface="Cambria Math" panose="02040503050406030204" pitchFamily="18" charset="0"/>
              </a:rPr>
              <a:t>The Community Development Division manages the City of Colorado Springs entitlement funds from the U.S. Department of housing and Urban Development. Our mission is to create strong, sustainable, inclusive communities and quality affordable homes for all people in Colorado Springs. </a:t>
            </a:r>
          </a:p>
        </p:txBody>
      </p:sp>
      <p:pic>
        <p:nvPicPr>
          <p:cNvPr id="14" name="Picture Placeholder 13">
            <a:extLst>
              <a:ext uri="{FF2B5EF4-FFF2-40B4-BE49-F238E27FC236}">
                <a16:creationId xmlns:a16="http://schemas.microsoft.com/office/drawing/2014/main" id="{6D2A2984-909C-46E6-BA11-B06EBD98F0D9}"/>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tretch>
            <a:fillRect/>
          </a:stretch>
        </p:blipFill>
        <p:spPr>
          <a:xfrm>
            <a:off x="6533147" y="1656487"/>
            <a:ext cx="5658853" cy="3092803"/>
          </a:xfrm>
        </p:spPr>
      </p:pic>
      <p:sp>
        <p:nvSpPr>
          <p:cNvPr id="3" name="Footer Placeholder 2">
            <a:extLst>
              <a:ext uri="{FF2B5EF4-FFF2-40B4-BE49-F238E27FC236}">
                <a16:creationId xmlns:a16="http://schemas.microsoft.com/office/drawing/2014/main" id="{56F8E1FB-FE5C-46BC-83C4-88721E70C4E1}"/>
              </a:ext>
            </a:extLst>
          </p:cNvPr>
          <p:cNvSpPr>
            <a:spLocks noGrp="1"/>
          </p:cNvSpPr>
          <p:nvPr>
            <p:ph type="ftr" sz="quarter" idx="11"/>
          </p:nvPr>
        </p:nvSpPr>
        <p:spPr>
          <a:xfrm>
            <a:off x="5257800" y="6263125"/>
            <a:ext cx="8049993" cy="659539"/>
          </a:xfrm>
        </p:spPr>
        <p:txBody>
          <a:bodyPr/>
          <a:lstStyle/>
          <a:p>
            <a:r>
              <a:rPr lang="en-US" sz="1600" b="1" dirty="0">
                <a:solidFill>
                  <a:schemeClr val="accent5">
                    <a:lumMod val="75000"/>
                  </a:schemeClr>
                </a:solidFill>
                <a:latin typeface="Gill Sans MT" panose="020B0502020104020203" pitchFamily="34" charset="0"/>
                <a:ea typeface="Cambria Math" panose="02040503050406030204" pitchFamily="18" charset="0"/>
              </a:rPr>
              <a:t>For more information about the ESG Program please visit: </a:t>
            </a:r>
          </a:p>
          <a:p>
            <a:r>
              <a:rPr lang="en-US" sz="1600" dirty="0">
                <a:latin typeface="Gill Sans MT" panose="020B0502020104020203" pitchFamily="34" charset="0"/>
                <a:hlinkClick r:id="rId6"/>
              </a:rPr>
              <a:t>https://www.hudexchange.info/programs/esg/</a:t>
            </a:r>
            <a:endParaRPr lang="ru-RU" sz="1600" dirty="0"/>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4</a:t>
            </a:fld>
            <a:endParaRPr lang="ru-RU" dirty="0"/>
          </a:p>
        </p:txBody>
      </p:sp>
      <p:pic>
        <p:nvPicPr>
          <p:cNvPr id="5"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48487" y="5512019"/>
            <a:ext cx="609600" cy="609600"/>
          </a:xfrm>
          <a:prstGeom prst="rect">
            <a:avLst/>
          </a:prstGeom>
        </p:spPr>
      </p:pic>
    </p:spTree>
    <p:extLst>
      <p:ext uri="{BB962C8B-B14F-4D97-AF65-F5344CB8AC3E}">
        <p14:creationId xmlns:p14="http://schemas.microsoft.com/office/powerpoint/2010/main" val="2023535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a:t>
            </a:fld>
            <a:endParaRPr lang="ru-RU" dirty="0"/>
          </a:p>
        </p:txBody>
      </p:sp>
      <p:sp>
        <p:nvSpPr>
          <p:cNvPr id="4" name="Title 3"/>
          <p:cNvSpPr>
            <a:spLocks noGrp="1"/>
          </p:cNvSpPr>
          <p:nvPr>
            <p:ph type="title"/>
          </p:nvPr>
        </p:nvSpPr>
        <p:spPr>
          <a:xfrm>
            <a:off x="363416" y="457200"/>
            <a:ext cx="4408610" cy="1442729"/>
          </a:xfrm>
        </p:spPr>
        <p:txBody>
          <a:bodyPr>
            <a:noAutofit/>
          </a:bodyPr>
          <a:lstStyle/>
          <a:p>
            <a:pPr algn="ctr"/>
            <a:r>
              <a:rPr lang="en-US" sz="3600" i="1" dirty="0">
                <a:latin typeface="Gill Sans MT" panose="020B0502020104020203" pitchFamily="34" charset="0"/>
                <a:ea typeface="Cambria Math" panose="02040503050406030204" pitchFamily="18" charset="0"/>
              </a:rPr>
              <a:t>Emergency Solutions Grant (ESG)</a:t>
            </a:r>
          </a:p>
        </p:txBody>
      </p:sp>
      <p:sp>
        <p:nvSpPr>
          <p:cNvPr id="5" name="Text Placeholder 4"/>
          <p:cNvSpPr>
            <a:spLocks noGrp="1"/>
          </p:cNvSpPr>
          <p:nvPr>
            <p:ph type="body" sz="half" idx="2"/>
          </p:nvPr>
        </p:nvSpPr>
        <p:spPr>
          <a:xfrm>
            <a:off x="768351" y="2502568"/>
            <a:ext cx="3932237" cy="3801979"/>
          </a:xfrm>
        </p:spPr>
        <p:txBody>
          <a:bodyPr>
            <a:normAutofit fontScale="92500" lnSpcReduction="20000"/>
          </a:bodyPr>
          <a:lstStyle/>
          <a:p>
            <a:pPr algn="ctr"/>
            <a:r>
              <a:rPr lang="en-US" sz="2000" b="1" dirty="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Purpose</a:t>
            </a:r>
          </a:p>
          <a:p>
            <a:r>
              <a:rPr lang="en-US" sz="1900" b="1" dirty="0">
                <a:solidFill>
                  <a:schemeClr val="tx2">
                    <a:lumMod val="75000"/>
                  </a:schemeClr>
                </a:solidFill>
                <a:latin typeface="Gill Sans MT" panose="020B0502020104020203" pitchFamily="34" charset="0"/>
              </a:rPr>
              <a:t>The program provides funding to: </a:t>
            </a:r>
          </a:p>
          <a:p>
            <a:pPr marL="342900" indent="-342900">
              <a:buFont typeface="+mj-lt"/>
              <a:buAutoNum type="arabicPeriod"/>
            </a:pPr>
            <a:r>
              <a:rPr lang="en-US" sz="1900" dirty="0">
                <a:solidFill>
                  <a:schemeClr val="tx2">
                    <a:lumMod val="75000"/>
                  </a:schemeClr>
                </a:solidFill>
                <a:latin typeface="Gill Sans MT" panose="020B0502020104020203" pitchFamily="34" charset="0"/>
              </a:rPr>
              <a:t>Engage homeless individuals and families living on the street;</a:t>
            </a:r>
          </a:p>
          <a:p>
            <a:pPr marL="342900" indent="-342900">
              <a:buFont typeface="+mj-lt"/>
              <a:buAutoNum type="arabicPeriod"/>
            </a:pPr>
            <a:r>
              <a:rPr lang="en-US" sz="1900" dirty="0">
                <a:solidFill>
                  <a:schemeClr val="tx2">
                    <a:lumMod val="75000"/>
                  </a:schemeClr>
                </a:solidFill>
                <a:latin typeface="Gill Sans MT" panose="020B0502020104020203" pitchFamily="34" charset="0"/>
              </a:rPr>
              <a:t>Improve the number and quality of emergency shelters for homeless individuals and families;</a:t>
            </a:r>
          </a:p>
          <a:p>
            <a:pPr marL="342900" indent="-342900">
              <a:buFont typeface="+mj-lt"/>
              <a:buAutoNum type="arabicPeriod"/>
            </a:pPr>
            <a:r>
              <a:rPr lang="en-US" sz="1900" dirty="0">
                <a:solidFill>
                  <a:schemeClr val="tx2">
                    <a:lumMod val="75000"/>
                  </a:schemeClr>
                </a:solidFill>
                <a:latin typeface="Gill Sans MT" panose="020B0502020104020203" pitchFamily="34" charset="0"/>
              </a:rPr>
              <a:t>Help operate these shelters;</a:t>
            </a:r>
          </a:p>
          <a:p>
            <a:pPr marL="342900" indent="-342900">
              <a:buFont typeface="+mj-lt"/>
              <a:buAutoNum type="arabicPeriod"/>
            </a:pPr>
            <a:r>
              <a:rPr lang="en-US" sz="1900" dirty="0">
                <a:solidFill>
                  <a:schemeClr val="tx2">
                    <a:lumMod val="75000"/>
                  </a:schemeClr>
                </a:solidFill>
                <a:latin typeface="Gill Sans MT" panose="020B0502020104020203" pitchFamily="34" charset="0"/>
              </a:rPr>
              <a:t>Provide essential services to shelter residents;</a:t>
            </a:r>
          </a:p>
          <a:p>
            <a:pPr marL="342900" indent="-342900">
              <a:buFont typeface="+mj-lt"/>
              <a:buAutoNum type="arabicPeriod"/>
            </a:pPr>
            <a:r>
              <a:rPr lang="en-US" sz="1900" dirty="0">
                <a:solidFill>
                  <a:schemeClr val="tx2">
                    <a:lumMod val="75000"/>
                  </a:schemeClr>
                </a:solidFill>
                <a:latin typeface="Gill Sans MT" panose="020B0502020104020203" pitchFamily="34" charset="0"/>
              </a:rPr>
              <a:t>Rapidly re-house homeless individuals and families; and</a:t>
            </a:r>
          </a:p>
          <a:p>
            <a:pPr marL="342900" indent="-342900">
              <a:buFont typeface="+mj-lt"/>
              <a:buAutoNum type="arabicPeriod"/>
            </a:pPr>
            <a:r>
              <a:rPr lang="en-US" sz="1900" dirty="0">
                <a:solidFill>
                  <a:schemeClr val="tx2">
                    <a:lumMod val="75000"/>
                  </a:schemeClr>
                </a:solidFill>
                <a:latin typeface="Gill Sans MT" panose="020B0502020104020203" pitchFamily="34" charset="0"/>
              </a:rPr>
              <a:t>Prevent families and individuals from becoming homeless.</a:t>
            </a:r>
          </a:p>
          <a:p>
            <a:endParaRPr lang="en-US" dirty="0"/>
          </a:p>
          <a:p>
            <a:endParaRPr lang="en-US" dirty="0"/>
          </a:p>
        </p:txBody>
      </p:sp>
      <p:sp>
        <p:nvSpPr>
          <p:cNvPr id="6" name="Content Placeholder 5"/>
          <p:cNvSpPr>
            <a:spLocks noGrp="1"/>
          </p:cNvSpPr>
          <p:nvPr>
            <p:ph idx="1"/>
          </p:nvPr>
        </p:nvSpPr>
        <p:spPr>
          <a:xfrm>
            <a:off x="4772026" y="457200"/>
            <a:ext cx="6653212" cy="6115050"/>
          </a:xfrm>
        </p:spPr>
        <p:txBody>
          <a:bodyPr>
            <a:normAutofit/>
          </a:bodyPr>
          <a:lstStyle/>
          <a:p>
            <a:pPr marL="0" indent="0">
              <a:buNone/>
            </a:pPr>
            <a:endParaRPr lang="en-US" sz="1600" b="1" dirty="0">
              <a:solidFill>
                <a:schemeClr val="accent2">
                  <a:lumMod val="75000"/>
                </a:schemeClr>
              </a:solidFill>
              <a:latin typeface="Gill Sans MT" panose="020B0502020104020203" pitchFamily="34" charset="0"/>
            </a:endParaRPr>
          </a:p>
          <a:p>
            <a:pPr marL="0" indent="0">
              <a:buNone/>
            </a:pPr>
            <a:r>
              <a:rPr lang="en-US" sz="1600" b="1" dirty="0">
                <a:ln w="0"/>
                <a:effectLst>
                  <a:outerShdw blurRad="38100" dist="25400" dir="5400000" algn="ctr" rotWithShape="0">
                    <a:srgbClr val="6E747A">
                      <a:alpha val="43000"/>
                    </a:srgbClr>
                  </a:outerShdw>
                </a:effectLst>
                <a:latin typeface="Gill Sans MT" panose="020B0502020104020203" pitchFamily="34" charset="0"/>
              </a:rPr>
              <a:t>Program components of the ESG program </a:t>
            </a:r>
          </a:p>
          <a:p>
            <a:r>
              <a:rPr lang="en-US" sz="1600" dirty="0">
                <a:solidFill>
                  <a:schemeClr val="tx2">
                    <a:lumMod val="75000"/>
                  </a:schemeClr>
                </a:solidFill>
                <a:latin typeface="Gill Sans MT" panose="020B0502020104020203" pitchFamily="34" charset="0"/>
              </a:rPr>
              <a:t>Street Outreach</a:t>
            </a:r>
          </a:p>
          <a:p>
            <a:r>
              <a:rPr lang="en-US" sz="1600" dirty="0">
                <a:solidFill>
                  <a:schemeClr val="tx2">
                    <a:lumMod val="75000"/>
                  </a:schemeClr>
                </a:solidFill>
                <a:latin typeface="Gill Sans MT" panose="020B0502020104020203" pitchFamily="34" charset="0"/>
              </a:rPr>
              <a:t>Emergency Shelter</a:t>
            </a:r>
          </a:p>
          <a:p>
            <a:r>
              <a:rPr lang="en-US" sz="1600" dirty="0">
                <a:solidFill>
                  <a:schemeClr val="tx2">
                    <a:lumMod val="75000"/>
                  </a:schemeClr>
                </a:solidFill>
                <a:latin typeface="Gill Sans MT" panose="020B0502020104020203" pitchFamily="34" charset="0"/>
              </a:rPr>
              <a:t>Homelessness Prevention </a:t>
            </a:r>
          </a:p>
          <a:p>
            <a:r>
              <a:rPr lang="en-US" sz="1600" dirty="0">
                <a:solidFill>
                  <a:schemeClr val="tx2">
                    <a:lumMod val="75000"/>
                  </a:schemeClr>
                </a:solidFill>
                <a:latin typeface="Gill Sans MT" panose="020B0502020104020203" pitchFamily="34" charset="0"/>
              </a:rPr>
              <a:t>Rapid Re-housing</a:t>
            </a:r>
          </a:p>
          <a:p>
            <a:r>
              <a:rPr lang="en-US" sz="1600" dirty="0">
                <a:solidFill>
                  <a:schemeClr val="tx2">
                    <a:lumMod val="75000"/>
                  </a:schemeClr>
                </a:solidFill>
                <a:latin typeface="Gill Sans MT" panose="020B0502020104020203" pitchFamily="34" charset="0"/>
              </a:rPr>
              <a:t>Data collection</a:t>
            </a:r>
          </a:p>
          <a:p>
            <a:pPr marL="0" indent="0">
              <a:buNone/>
            </a:pPr>
            <a:endParaRPr lang="en-US" sz="1600" b="1" dirty="0">
              <a:solidFill>
                <a:schemeClr val="tx2">
                  <a:lumMod val="75000"/>
                </a:schemeClr>
              </a:solidFill>
              <a:latin typeface="Gill Sans MT" panose="020B0502020104020203" pitchFamily="34" charset="0"/>
            </a:endParaRPr>
          </a:p>
          <a:p>
            <a:pPr marL="0" indent="0">
              <a:buNone/>
            </a:pPr>
            <a:r>
              <a:rPr lang="en-US" sz="1600" b="1" dirty="0">
                <a:ln w="0"/>
                <a:effectLst>
                  <a:outerShdw blurRad="38100" dist="25400" dir="5400000" algn="ctr" rotWithShape="0">
                    <a:srgbClr val="6E747A">
                      <a:alpha val="43000"/>
                    </a:srgbClr>
                  </a:outerShdw>
                </a:effectLst>
                <a:latin typeface="Gill Sans MT" panose="020B0502020104020203" pitchFamily="34" charset="0"/>
              </a:rPr>
              <a:t>What types of activities are eligible for ESG program funds? </a:t>
            </a:r>
          </a:p>
          <a:p>
            <a:pPr marL="0" indent="0">
              <a:buNone/>
            </a:pPr>
            <a:r>
              <a:rPr lang="en-US" sz="1600" dirty="0">
                <a:solidFill>
                  <a:schemeClr val="tx2">
                    <a:lumMod val="75000"/>
                  </a:schemeClr>
                </a:solidFill>
                <a:latin typeface="Gill Sans MT" panose="020B0502020104020203" pitchFamily="34" charset="0"/>
              </a:rPr>
              <a:t>Under the program components of ESG funds eligible activities can include shelter operations, rental/utility assistance, housing relocation and stabilization services, costs for managing the HMIS database, and more. </a:t>
            </a:r>
          </a:p>
          <a:p>
            <a:pPr marL="0" indent="0">
              <a:buNone/>
            </a:pPr>
            <a:endParaRPr lang="en-US" sz="1600" dirty="0">
              <a:solidFill>
                <a:schemeClr val="tx2">
                  <a:lumMod val="75000"/>
                </a:schemeClr>
              </a:solidFill>
              <a:latin typeface="Gill Sans MT" panose="020B0502020104020203" pitchFamily="34" charset="0"/>
            </a:endParaRPr>
          </a:p>
          <a:p>
            <a:pPr marL="0" indent="0">
              <a:buNone/>
            </a:pPr>
            <a:endParaRPr lang="en-US" sz="1600" dirty="0">
              <a:solidFill>
                <a:schemeClr val="tx2">
                  <a:lumMod val="75000"/>
                </a:schemeClr>
              </a:solidFill>
              <a:latin typeface="Gill Sans MT" panose="020B0502020104020203" pitchFamily="34" charset="0"/>
            </a:endParaRPr>
          </a:p>
          <a:p>
            <a:pPr marL="0" indent="0">
              <a:buNone/>
            </a:pPr>
            <a:endParaRPr lang="en-US" sz="1600" dirty="0">
              <a:solidFill>
                <a:schemeClr val="tx2">
                  <a:lumMod val="75000"/>
                </a:schemeClr>
              </a:solidFill>
              <a:latin typeface="Gill Sans MT" panose="020B0502020104020203" pitchFamily="34" charset="0"/>
            </a:endParaRPr>
          </a:p>
          <a:p>
            <a:pPr marL="0" indent="0">
              <a:buNone/>
            </a:pPr>
            <a:r>
              <a:rPr lang="en-US" sz="1600" dirty="0">
                <a:solidFill>
                  <a:schemeClr val="tx2">
                    <a:lumMod val="75000"/>
                  </a:schemeClr>
                </a:solidFill>
                <a:latin typeface="Gill Sans MT" panose="020B0502020104020203" pitchFamily="34" charset="0"/>
              </a:rPr>
              <a:t>**For the 2020 ESG-CV all the above program components will be considered for funding. **</a:t>
            </a:r>
          </a:p>
        </p:txBody>
      </p:sp>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7400" y="6181944"/>
            <a:ext cx="609600" cy="609600"/>
          </a:xfrm>
          <a:prstGeom prst="rect">
            <a:avLst/>
          </a:prstGeom>
        </p:spPr>
      </p:pic>
    </p:spTree>
    <p:extLst>
      <p:ext uri="{BB962C8B-B14F-4D97-AF65-F5344CB8AC3E}">
        <p14:creationId xmlns:p14="http://schemas.microsoft.com/office/powerpoint/2010/main" val="2328099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latin typeface="Gill Sans MT" panose="020B0502020104020203" pitchFamily="34" charset="0"/>
              </a:rPr>
              <a:t>Coordinated Entry</a:t>
            </a:r>
          </a:p>
        </p:txBody>
      </p:sp>
      <p:sp>
        <p:nvSpPr>
          <p:cNvPr id="3" name="Text Placeholder 2"/>
          <p:cNvSpPr>
            <a:spLocks noGrp="1"/>
          </p:cNvSpPr>
          <p:nvPr>
            <p:ph type="body" idx="1"/>
          </p:nvPr>
        </p:nvSpPr>
        <p:spPr>
          <a:xfrm>
            <a:off x="820688" y="3139716"/>
            <a:ext cx="4346870" cy="613786"/>
          </a:xfrm>
        </p:spPr>
        <p:txBody>
          <a:bodyPr>
            <a:noAutofit/>
          </a:bodyPr>
          <a:lstStyle/>
          <a:p>
            <a:pPr algn="ctr"/>
            <a:r>
              <a:rPr lang="en-US" sz="1600"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The City Requires that all subrecipient service providers will: </a:t>
            </a:r>
          </a:p>
        </p:txBody>
      </p:sp>
      <p:sp>
        <p:nvSpPr>
          <p:cNvPr id="5" name="Slide Number Placeholder 4"/>
          <p:cNvSpPr>
            <a:spLocks noGrp="1"/>
          </p:cNvSpPr>
          <p:nvPr>
            <p:ph type="sldNum" sz="quarter" idx="12"/>
          </p:nvPr>
        </p:nvSpPr>
        <p:spPr/>
        <p:txBody>
          <a:bodyPr/>
          <a:lstStyle/>
          <a:p>
            <a:fld id="{D495E168-DA5E-4888-8D8A-92B118324C14}" type="slidenum">
              <a:rPr lang="ru-RU" smtClean="0"/>
              <a:t>6</a:t>
            </a:fld>
            <a:endParaRPr lang="ru-RU" dirty="0"/>
          </a:p>
        </p:txBody>
      </p:sp>
      <p:sp>
        <p:nvSpPr>
          <p:cNvPr id="6" name="Text Placeholder 5"/>
          <p:cNvSpPr>
            <a:spLocks noGrp="1"/>
          </p:cNvSpPr>
          <p:nvPr>
            <p:ph type="body" sz="quarter" idx="16"/>
          </p:nvPr>
        </p:nvSpPr>
        <p:spPr>
          <a:xfrm>
            <a:off x="830066" y="1898650"/>
            <a:ext cx="10515599" cy="1168328"/>
          </a:xfrm>
        </p:spPr>
        <p:txBody>
          <a:bodyPr/>
          <a:lstStyle/>
          <a:p>
            <a:r>
              <a:rPr lang="en-US" sz="1600" dirty="0">
                <a:solidFill>
                  <a:schemeClr val="tx2"/>
                </a:solidFill>
                <a:latin typeface="Gill Sans MT" panose="020B0502020104020203" pitchFamily="34" charset="0"/>
              </a:rPr>
              <a:t>In compliance with section 576.400(b) of the ESG Interim Rule, all ESG subrecipients within the PPCoC service area must coordinate and integrate, to the maximum extent practicable, ESG-funded activities with other programs targeted to people experiencing homelessness in the PPCoC area to provide a strategic, community-wide system to prevent and end homelessness. </a:t>
            </a:r>
          </a:p>
          <a:p>
            <a:endParaRPr lang="en-US" dirty="0"/>
          </a:p>
        </p:txBody>
      </p:sp>
      <p:sp>
        <p:nvSpPr>
          <p:cNvPr id="7" name="Text Placeholder 6"/>
          <p:cNvSpPr>
            <a:spLocks noGrp="1"/>
          </p:cNvSpPr>
          <p:nvPr>
            <p:ph type="body" idx="18"/>
          </p:nvPr>
        </p:nvSpPr>
        <p:spPr>
          <a:xfrm>
            <a:off x="6155960" y="3156124"/>
            <a:ext cx="4183650" cy="597378"/>
          </a:xfrm>
        </p:spPr>
        <p:txBody>
          <a:bodyPr>
            <a:noAutofit/>
          </a:bodyPr>
          <a:lstStyle/>
          <a:p>
            <a:pPr algn="ctr"/>
            <a:r>
              <a:rPr lang="en-US" sz="1600" dirty="0">
                <a:ln w="0"/>
                <a:solidFill>
                  <a:schemeClr val="accent1"/>
                </a:solidFill>
                <a:effectLst>
                  <a:outerShdw blurRad="38100" dist="25400" dir="5400000" algn="ctr" rotWithShape="0">
                    <a:srgbClr val="6E747A">
                      <a:alpha val="43000"/>
                    </a:srgbClr>
                  </a:outerShdw>
                </a:effectLst>
              </a:rPr>
              <a:t>Exceptions to Coordinated Entry requirement: </a:t>
            </a:r>
          </a:p>
        </p:txBody>
      </p:sp>
      <p:sp>
        <p:nvSpPr>
          <p:cNvPr id="8" name="Text Placeholder 7"/>
          <p:cNvSpPr>
            <a:spLocks noGrp="1"/>
          </p:cNvSpPr>
          <p:nvPr>
            <p:ph type="body" sz="quarter" idx="20"/>
          </p:nvPr>
        </p:nvSpPr>
        <p:spPr>
          <a:xfrm>
            <a:off x="820688" y="3753677"/>
            <a:ext cx="4365625" cy="2442410"/>
          </a:xfrm>
        </p:spPr>
        <p:txBody>
          <a:bodyPr/>
          <a:lstStyle/>
          <a:p>
            <a:r>
              <a:rPr lang="en-US" sz="1600" dirty="0">
                <a:solidFill>
                  <a:schemeClr val="tx2"/>
                </a:solidFill>
                <a:latin typeface="Gill Sans MT" panose="020B0502020104020203" pitchFamily="34" charset="0"/>
              </a:rPr>
              <a:t>Participate in the coordinated assessment system </a:t>
            </a:r>
          </a:p>
          <a:p>
            <a:r>
              <a:rPr lang="en-US" sz="1600" dirty="0">
                <a:solidFill>
                  <a:schemeClr val="tx2"/>
                </a:solidFill>
                <a:latin typeface="Gill Sans MT" panose="020B0502020104020203" pitchFamily="34" charset="0"/>
              </a:rPr>
              <a:t>Establish a staff member as a point of contact for other case managers and members of the PPCoC (Pikes Peak Continuum of Care). </a:t>
            </a:r>
          </a:p>
          <a:p>
            <a:r>
              <a:rPr lang="en-US" sz="1600" dirty="0">
                <a:solidFill>
                  <a:schemeClr val="tx2"/>
                </a:solidFill>
                <a:latin typeface="Gill Sans MT" panose="020B0502020104020203" pitchFamily="34" charset="0"/>
              </a:rPr>
              <a:t>Attend all coordinated training for case managers within the homeless provider system. </a:t>
            </a:r>
          </a:p>
          <a:p>
            <a:endParaRPr lang="en-US" dirty="0"/>
          </a:p>
        </p:txBody>
      </p:sp>
      <p:sp>
        <p:nvSpPr>
          <p:cNvPr id="9" name="Text Placeholder 8"/>
          <p:cNvSpPr>
            <a:spLocks noGrp="1"/>
          </p:cNvSpPr>
          <p:nvPr>
            <p:ph type="body" sz="quarter" idx="21"/>
          </p:nvPr>
        </p:nvSpPr>
        <p:spPr>
          <a:xfrm>
            <a:off x="5973985" y="3753502"/>
            <a:ext cx="4365625" cy="1275347"/>
          </a:xfrm>
        </p:spPr>
        <p:txBody>
          <a:bodyPr/>
          <a:lstStyle/>
          <a:p>
            <a:r>
              <a:rPr lang="en-US" sz="1600" dirty="0">
                <a:solidFill>
                  <a:schemeClr val="tx2"/>
                </a:solidFill>
                <a:latin typeface="Gill Sans MT" panose="020B0502020104020203" pitchFamily="34" charset="0"/>
              </a:rPr>
              <a:t>Domestic violence service providers </a:t>
            </a:r>
            <a:endParaRPr lang="en-US" sz="1600" i="1" dirty="0">
              <a:solidFill>
                <a:schemeClr val="tx2"/>
              </a:solidFill>
              <a:latin typeface="Gill Sans MT" panose="020B0502020104020203" pitchFamily="34" charset="0"/>
            </a:endParaRPr>
          </a:p>
          <a:p>
            <a:r>
              <a:rPr lang="en-US" sz="1600" dirty="0">
                <a:solidFill>
                  <a:schemeClr val="tx2"/>
                </a:solidFill>
                <a:latin typeface="Gill Sans MT" panose="020B0502020104020203" pitchFamily="34" charset="0"/>
              </a:rPr>
              <a:t>Homelessness prevention programs </a:t>
            </a:r>
          </a:p>
          <a:p>
            <a:endParaRPr lang="en-US" dirty="0"/>
          </a:p>
        </p:txBody>
      </p:sp>
      <p:sp>
        <p:nvSpPr>
          <p:cNvPr id="10" name="TextBox 9"/>
          <p:cNvSpPr txBox="1"/>
          <p:nvPr/>
        </p:nvSpPr>
        <p:spPr>
          <a:xfrm>
            <a:off x="6087865" y="5524431"/>
            <a:ext cx="5791398" cy="584775"/>
          </a:xfrm>
          <a:prstGeom prst="rect">
            <a:avLst/>
          </a:prstGeom>
          <a:noFill/>
        </p:spPr>
        <p:txBody>
          <a:bodyPr wrap="square" rtlCol="0">
            <a:spAutoFit/>
          </a:bodyPr>
          <a:lstStyle/>
          <a:p>
            <a:r>
              <a:rPr lang="en-US" sz="1600" dirty="0">
                <a:solidFill>
                  <a:schemeClr val="tx2"/>
                </a:solidFill>
                <a:latin typeface="Gill Sans MT" panose="020B0502020104020203" pitchFamily="34" charset="0"/>
              </a:rPr>
              <a:t>For questions about PPCoC membership please visit: </a:t>
            </a:r>
            <a:r>
              <a:rPr lang="en-US" sz="1600" dirty="0">
                <a:solidFill>
                  <a:schemeClr val="tx2"/>
                </a:solidFill>
                <a:latin typeface="Gill Sans MT" panose="020B0502020104020203" pitchFamily="34" charset="0"/>
                <a:hlinkClick r:id="rId5"/>
              </a:rPr>
              <a:t>www.ppchp.org/members/</a:t>
            </a:r>
            <a:r>
              <a:rPr lang="en-US" sz="1600" dirty="0">
                <a:solidFill>
                  <a:schemeClr val="tx2"/>
                </a:solidFill>
                <a:latin typeface="Gill Sans MT" panose="020B0502020104020203" pitchFamily="34" charset="0"/>
              </a:rPr>
              <a:t> </a:t>
            </a:r>
          </a:p>
        </p:txBody>
      </p:sp>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5266" y="6181944"/>
            <a:ext cx="609600" cy="609600"/>
          </a:xfrm>
          <a:prstGeom prst="rect">
            <a:avLst/>
          </a:prstGeom>
        </p:spPr>
      </p:pic>
    </p:spTree>
    <p:extLst>
      <p:ext uri="{BB962C8B-B14F-4D97-AF65-F5344CB8AC3E}">
        <p14:creationId xmlns:p14="http://schemas.microsoft.com/office/powerpoint/2010/main" val="831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a:t>
            </a:fld>
            <a:endParaRPr lang="ru-RU" dirty="0"/>
          </a:p>
        </p:txBody>
      </p:sp>
      <p:sp>
        <p:nvSpPr>
          <p:cNvPr id="4" name="Content Placeholder 3"/>
          <p:cNvSpPr>
            <a:spLocks noGrp="1"/>
          </p:cNvSpPr>
          <p:nvPr>
            <p:ph idx="1"/>
          </p:nvPr>
        </p:nvSpPr>
        <p:spPr>
          <a:xfrm>
            <a:off x="838200" y="1825625"/>
            <a:ext cx="10515600" cy="4466891"/>
          </a:xfrm>
        </p:spPr>
        <p:txBody>
          <a:bodyPr>
            <a:normAutofit/>
          </a:bodyPr>
          <a:lstStyle/>
          <a:p>
            <a:pPr marL="0" indent="0">
              <a:buNone/>
            </a:pPr>
            <a:r>
              <a:rPr lang="en-US" sz="1800"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Client Eligibility</a:t>
            </a:r>
          </a:p>
          <a:p>
            <a:pPr marL="0" indent="0">
              <a:buNone/>
            </a:pPr>
            <a:r>
              <a:rPr lang="en-US" dirty="0">
                <a:solidFill>
                  <a:schemeClr val="tx2">
                    <a:lumMod val="75000"/>
                  </a:schemeClr>
                </a:solidFill>
                <a:latin typeface="Gill Sans MT" panose="020B0502020104020203" pitchFamily="34" charset="0"/>
              </a:rPr>
              <a:t>All applicants must be assessed to determine eligibility for receipt of ESG-funded services. Client assessment and determination of ESG eligibility includes the cost of staff time to complete an intake and/or assessment even if it’s determined from the evaluation the applicant is not eligible for ESG program assistance.</a:t>
            </a:r>
          </a:p>
          <a:p>
            <a:pPr marL="0" indent="0">
              <a:buNone/>
            </a:pPr>
            <a:endParaRPr lang="en-US" dirty="0">
              <a:solidFill>
                <a:schemeClr val="tx2"/>
              </a:solidFill>
              <a:latin typeface="Gill Sans MT" panose="020B0502020104020203" pitchFamily="34" charset="0"/>
            </a:endParaRPr>
          </a:p>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Some important things to note: </a:t>
            </a:r>
          </a:p>
          <a:p>
            <a:r>
              <a:rPr lang="en-US" dirty="0">
                <a:solidFill>
                  <a:schemeClr val="tx2">
                    <a:lumMod val="75000"/>
                  </a:schemeClr>
                </a:solidFill>
                <a:latin typeface="Gill Sans MT" panose="020B0502020104020203" pitchFamily="34" charset="0"/>
              </a:rPr>
              <a:t>Subrecipients are responsible for determining and documenting client eligibility</a:t>
            </a:r>
          </a:p>
          <a:p>
            <a:r>
              <a:rPr lang="en-US" dirty="0">
                <a:solidFill>
                  <a:schemeClr val="tx2">
                    <a:lumMod val="75000"/>
                  </a:schemeClr>
                </a:solidFill>
                <a:latin typeface="Gill Sans MT" panose="020B0502020104020203" pitchFamily="34" charset="0"/>
              </a:rPr>
              <a:t>The City of Colorado Springs will not reimburse an agency for funds expended on clients that are found to be ineligible for ESG</a:t>
            </a:r>
          </a:p>
          <a:p>
            <a:r>
              <a:rPr lang="en-US" dirty="0">
                <a:solidFill>
                  <a:schemeClr val="tx2">
                    <a:lumMod val="75000"/>
                  </a:schemeClr>
                </a:solidFill>
                <a:latin typeface="Gill Sans MT" panose="020B0502020104020203" pitchFamily="34" charset="0"/>
              </a:rPr>
              <a:t>Service providers receiving funds under the ESG Program cannot discriminate against a group of people presenting as a family based on the composition of the family. </a:t>
            </a:r>
          </a:p>
          <a:p>
            <a:r>
              <a:rPr lang="en-US" dirty="0">
                <a:solidFill>
                  <a:schemeClr val="tx2">
                    <a:lumMod val="75000"/>
                  </a:schemeClr>
                </a:solidFill>
                <a:latin typeface="Gill Sans MT" panose="020B0502020104020203" pitchFamily="34" charset="0"/>
              </a:rPr>
              <a:t>Subrecipients will be expected to adhere to the </a:t>
            </a:r>
            <a:r>
              <a:rPr lang="en-US" b="1" u="sng" dirty="0">
                <a:solidFill>
                  <a:schemeClr val="tx2">
                    <a:lumMod val="75000"/>
                  </a:schemeClr>
                </a:solidFill>
                <a:latin typeface="Gill Sans MT" panose="020B0502020104020203" pitchFamily="34" charset="0"/>
              </a:rPr>
              <a:t>reporting, performance, and outcome evaluations </a:t>
            </a:r>
            <a:r>
              <a:rPr lang="en-US" dirty="0">
                <a:solidFill>
                  <a:schemeClr val="tx2">
                    <a:lumMod val="75000"/>
                  </a:schemeClr>
                </a:solidFill>
                <a:latin typeface="Gill Sans MT" panose="020B0502020104020203" pitchFamily="34" charset="0"/>
              </a:rPr>
              <a:t>standards as outlined in the City of Colorado Springs written standards. </a:t>
            </a:r>
          </a:p>
          <a:p>
            <a:pPr marL="0" indent="0">
              <a:buNone/>
            </a:pPr>
            <a:endParaRPr lang="en-US" dirty="0"/>
          </a:p>
        </p:txBody>
      </p:sp>
      <p:sp>
        <p:nvSpPr>
          <p:cNvPr id="5" name="Title 4"/>
          <p:cNvSpPr>
            <a:spLocks noGrp="1"/>
          </p:cNvSpPr>
          <p:nvPr>
            <p:ph type="title"/>
          </p:nvPr>
        </p:nvSpPr>
        <p:spPr/>
        <p:txBody>
          <a:bodyPr>
            <a:normAutofit/>
          </a:bodyPr>
          <a:lstStyle/>
          <a:p>
            <a:r>
              <a:rPr lang="en-US" sz="4400" dirty="0">
                <a:latin typeface="Gill Sans MT" panose="020B0502020104020203" pitchFamily="34" charset="0"/>
              </a:rPr>
              <a:t>Coordinated Entry </a:t>
            </a:r>
          </a:p>
        </p:txBody>
      </p:sp>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181944"/>
            <a:ext cx="609600" cy="609600"/>
          </a:xfrm>
          <a:prstGeom prst="rect">
            <a:avLst/>
          </a:prstGeom>
        </p:spPr>
      </p:pic>
    </p:spTree>
    <p:extLst>
      <p:ext uri="{BB962C8B-B14F-4D97-AF65-F5344CB8AC3E}">
        <p14:creationId xmlns:p14="http://schemas.microsoft.com/office/powerpoint/2010/main" val="108405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a:t>
            </a:fld>
            <a:endParaRPr lang="ru-RU" dirty="0"/>
          </a:p>
        </p:txBody>
      </p:sp>
      <p:sp>
        <p:nvSpPr>
          <p:cNvPr id="4" name="Content Placeholder 3"/>
          <p:cNvSpPr>
            <a:spLocks noGrp="1"/>
          </p:cNvSpPr>
          <p:nvPr>
            <p:ph idx="1"/>
          </p:nvPr>
        </p:nvSpPr>
        <p:spPr>
          <a:xfrm>
            <a:off x="838200" y="1825624"/>
            <a:ext cx="10515599" cy="4827839"/>
          </a:xfrm>
        </p:spPr>
        <p:txBody>
          <a:bodyPr>
            <a:normAutofit/>
          </a:bodyPr>
          <a:lstStyle/>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Written Standards </a:t>
            </a:r>
          </a:p>
          <a:p>
            <a:pPr marL="0" indent="0">
              <a:buNone/>
            </a:pPr>
            <a:r>
              <a:rPr lang="en-US" dirty="0">
                <a:solidFill>
                  <a:schemeClr val="tx2">
                    <a:lumMod val="75000"/>
                  </a:schemeClr>
                </a:solidFill>
                <a:latin typeface="Gill Sans MT" panose="020B0502020104020203" pitchFamily="34" charset="0"/>
              </a:rPr>
              <a:t>The City of Colorado Springs has developed written standards for the use of ESG funds by service providers. These standards were created in coordination with the Pikes Peak Continuum of Care (PPCoC) and were formulated to: </a:t>
            </a:r>
          </a:p>
          <a:p>
            <a:pPr marL="0" indent="0">
              <a:buNone/>
            </a:pPr>
            <a:endParaRPr lang="en-US" dirty="0">
              <a:solidFill>
                <a:schemeClr val="tx2">
                  <a:lumMod val="75000"/>
                </a:schemeClr>
              </a:solidFill>
              <a:latin typeface="Gill Sans MT" panose="020B0502020104020203" pitchFamily="34" charset="0"/>
            </a:endParaRPr>
          </a:p>
          <a:p>
            <a:r>
              <a:rPr lang="en-US" dirty="0">
                <a:solidFill>
                  <a:schemeClr val="tx2">
                    <a:lumMod val="75000"/>
                  </a:schemeClr>
                </a:solidFill>
                <a:latin typeface="Gill Sans MT" panose="020B0502020104020203" pitchFamily="34" charset="0"/>
              </a:rPr>
              <a:t>Establish community wide expectations on the operations of projects within the community </a:t>
            </a:r>
          </a:p>
          <a:p>
            <a:r>
              <a:rPr lang="en-US" dirty="0">
                <a:solidFill>
                  <a:schemeClr val="tx2">
                    <a:lumMod val="75000"/>
                  </a:schemeClr>
                </a:solidFill>
                <a:latin typeface="Gill Sans MT" panose="020B0502020104020203" pitchFamily="34" charset="0"/>
              </a:rPr>
              <a:t>Ensure a system that is transparent to users and operators </a:t>
            </a:r>
          </a:p>
          <a:p>
            <a:r>
              <a:rPr lang="en-US" dirty="0">
                <a:solidFill>
                  <a:schemeClr val="tx2">
                    <a:lumMod val="75000"/>
                  </a:schemeClr>
                </a:solidFill>
                <a:latin typeface="Gill Sans MT" panose="020B0502020104020203" pitchFamily="34" charset="0"/>
              </a:rPr>
              <a:t>Establish a minimum set of standards </a:t>
            </a:r>
          </a:p>
          <a:p>
            <a:endParaRPr lang="en-US" dirty="0">
              <a:solidFill>
                <a:schemeClr val="tx2">
                  <a:lumMod val="75000"/>
                </a:schemeClr>
              </a:solidFill>
              <a:latin typeface="Gill Sans MT" panose="020B0502020104020203" pitchFamily="34" charset="0"/>
            </a:endParaRPr>
          </a:p>
          <a:p>
            <a:pPr marL="0" indent="0">
              <a:buNone/>
            </a:pPr>
            <a:r>
              <a:rPr lang="en-US" dirty="0">
                <a:solidFill>
                  <a:schemeClr val="tx2">
                    <a:lumMod val="75000"/>
                  </a:schemeClr>
                </a:solidFill>
                <a:latin typeface="Gill Sans MT" panose="020B0502020104020203" pitchFamily="34" charset="0"/>
              </a:rPr>
              <a:t>Organizations who apply for and are awarded ESG grant funds </a:t>
            </a:r>
            <a:r>
              <a:rPr lang="en-US" b="1" u="sng" dirty="0">
                <a:solidFill>
                  <a:schemeClr val="tx2">
                    <a:lumMod val="75000"/>
                  </a:schemeClr>
                </a:solidFill>
                <a:latin typeface="Gill Sans MT" panose="020B0502020104020203" pitchFamily="34" charset="0"/>
              </a:rPr>
              <a:t>must certify </a:t>
            </a:r>
            <a:r>
              <a:rPr lang="en-US" dirty="0">
                <a:solidFill>
                  <a:schemeClr val="tx2">
                    <a:lumMod val="75000"/>
                  </a:schemeClr>
                </a:solidFill>
                <a:latin typeface="Gill Sans MT" panose="020B0502020104020203" pitchFamily="34" charset="0"/>
              </a:rPr>
              <a:t>that they have reviewed these standards, and understand they are expected to meet or exceed these standards upon award. Please visit the </a:t>
            </a:r>
            <a:r>
              <a:rPr lang="en-US" b="1" dirty="0">
                <a:solidFill>
                  <a:schemeClr val="tx2">
                    <a:lumMod val="75000"/>
                  </a:schemeClr>
                </a:solidFill>
                <a:latin typeface="Gill Sans MT" panose="020B0502020104020203" pitchFamily="34" charset="0"/>
              </a:rPr>
              <a:t>ESG information page </a:t>
            </a:r>
            <a:r>
              <a:rPr lang="en-US" dirty="0">
                <a:solidFill>
                  <a:schemeClr val="tx2">
                    <a:lumMod val="75000"/>
                  </a:schemeClr>
                </a:solidFill>
                <a:latin typeface="Gill Sans MT" panose="020B0502020104020203" pitchFamily="34" charset="0"/>
              </a:rPr>
              <a:t>on the Community Development Division website for more details. </a:t>
            </a:r>
          </a:p>
          <a:p>
            <a:pPr marL="0" indent="0">
              <a:buNone/>
            </a:pPr>
            <a:endParaRPr lang="en-US" sz="1400" b="1" i="1" dirty="0">
              <a:solidFill>
                <a:schemeClr val="accent2">
                  <a:lumMod val="75000"/>
                </a:schemeClr>
              </a:solidFill>
              <a:latin typeface="Gill Sans MT" panose="020B0502020104020203" pitchFamily="34" charset="0"/>
            </a:endParaRPr>
          </a:p>
          <a:p>
            <a:pPr marL="0" indent="0">
              <a:buNone/>
            </a:pPr>
            <a:r>
              <a:rPr lang="en-US" sz="1400" b="1" i="1" dirty="0">
                <a:solidFill>
                  <a:schemeClr val="accent2">
                    <a:lumMod val="75000"/>
                  </a:schemeClr>
                </a:solidFill>
                <a:latin typeface="Gill Sans MT" panose="020B0502020104020203" pitchFamily="34" charset="0"/>
              </a:rPr>
              <a:t>* Updates to the ESG Written Standards are subject to change. If awarded, subrecipients will be expected to adhere to any updated requirements.</a:t>
            </a:r>
          </a:p>
          <a:p>
            <a:pPr marL="0" indent="0">
              <a:buNone/>
            </a:pPr>
            <a:endParaRPr lang="en-US" sz="1800" dirty="0">
              <a:latin typeface="Gill Sans MT" panose="020B0502020104020203" pitchFamily="34" charset="0"/>
            </a:endParaRPr>
          </a:p>
        </p:txBody>
      </p:sp>
      <p:sp>
        <p:nvSpPr>
          <p:cNvPr id="5" name="Title 4"/>
          <p:cNvSpPr>
            <a:spLocks noGrp="1"/>
          </p:cNvSpPr>
          <p:nvPr>
            <p:ph type="title"/>
          </p:nvPr>
        </p:nvSpPr>
        <p:spPr/>
        <p:txBody>
          <a:bodyPr>
            <a:normAutofit/>
          </a:bodyPr>
          <a:lstStyle/>
          <a:p>
            <a:r>
              <a:rPr lang="en-US" sz="4400" dirty="0">
                <a:latin typeface="Gill Sans MT" panose="020B0502020104020203" pitchFamily="34" charset="0"/>
              </a:rPr>
              <a:t>Written Standards </a:t>
            </a:r>
          </a:p>
        </p:txBody>
      </p: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3399" y="6043863"/>
            <a:ext cx="609600" cy="609600"/>
          </a:xfrm>
          <a:prstGeom prst="rect">
            <a:avLst/>
          </a:prstGeom>
        </p:spPr>
      </p:pic>
    </p:spTree>
    <p:extLst>
      <p:ext uri="{BB962C8B-B14F-4D97-AF65-F5344CB8AC3E}">
        <p14:creationId xmlns:p14="http://schemas.microsoft.com/office/powerpoint/2010/main" val="385968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1744" y="1913021"/>
            <a:ext cx="3403308" cy="897929"/>
          </a:xfrm>
        </p:spPr>
        <p:txBody>
          <a:bodyPr>
            <a:noAutofit/>
          </a:bodyPr>
          <a:lstStyle/>
          <a:p>
            <a:pPr algn="ctr"/>
            <a:r>
              <a:rPr lang="en-US" sz="2800" dirty="0">
                <a:latin typeface="Gill Sans MT" panose="020B0502020104020203" pitchFamily="34" charset="0"/>
              </a:rPr>
              <a:t>Administrative Requirements</a:t>
            </a:r>
          </a:p>
        </p:txBody>
      </p:sp>
      <p:sp>
        <p:nvSpPr>
          <p:cNvPr id="4" name="Slide Number Placeholder 3"/>
          <p:cNvSpPr>
            <a:spLocks noGrp="1"/>
          </p:cNvSpPr>
          <p:nvPr>
            <p:ph type="sldNum" sz="quarter" idx="12"/>
          </p:nvPr>
        </p:nvSpPr>
        <p:spPr/>
        <p:txBody>
          <a:bodyPr/>
          <a:lstStyle/>
          <a:p>
            <a:fld id="{D495E168-DA5E-4888-8D8A-92B118324C14}" type="slidenum">
              <a:rPr lang="ru-RU" smtClean="0"/>
              <a:t>9</a:t>
            </a:fld>
            <a:endParaRPr lang="ru-RU" dirty="0"/>
          </a:p>
        </p:txBody>
      </p:sp>
      <p:sp>
        <p:nvSpPr>
          <p:cNvPr id="5" name="Text Placeholder 4"/>
          <p:cNvSpPr>
            <a:spLocks noGrp="1"/>
          </p:cNvSpPr>
          <p:nvPr>
            <p:ph type="body" sz="quarter" idx="16"/>
          </p:nvPr>
        </p:nvSpPr>
        <p:spPr>
          <a:xfrm>
            <a:off x="809405" y="3252274"/>
            <a:ext cx="3396171" cy="2564545"/>
          </a:xfrm>
        </p:spPr>
        <p:txBody>
          <a:bodyPr/>
          <a:lstStyle/>
          <a:p>
            <a:pPr algn="ctr"/>
            <a:r>
              <a:rPr lang="en-US" dirty="0">
                <a:solidFill>
                  <a:schemeClr val="tx2">
                    <a:lumMod val="75000"/>
                  </a:schemeClr>
                </a:solidFill>
                <a:latin typeface="Gill Sans MT" panose="020B0502020104020203" pitchFamily="34" charset="0"/>
              </a:rPr>
              <a:t>In addition to basic eligibility requirements there are administrative requirements outlined in the City’s written standards. These requirements cover the following areas: </a:t>
            </a:r>
          </a:p>
        </p:txBody>
      </p:sp>
      <p:sp>
        <p:nvSpPr>
          <p:cNvPr id="7" name="TextBox 6"/>
          <p:cNvSpPr txBox="1"/>
          <p:nvPr/>
        </p:nvSpPr>
        <p:spPr>
          <a:xfrm>
            <a:off x="4824663" y="300789"/>
            <a:ext cx="5979695" cy="5509200"/>
          </a:xfrm>
          <a:prstGeom prst="rect">
            <a:avLst/>
          </a:prstGeom>
          <a:noFill/>
        </p:spPr>
        <p:txBody>
          <a:bodyPr wrap="square" rtlCol="0">
            <a:spAutoFit/>
          </a:bodyPr>
          <a:lstStyle/>
          <a:p>
            <a:endParaRPr lang="en-US" sz="2000" dirty="0">
              <a:solidFill>
                <a:schemeClr val="tx2">
                  <a:lumMod val="75000"/>
                </a:schemeClr>
              </a:solidFill>
              <a:latin typeface="Gill Sans MT" panose="020B0502020104020203" pitchFamily="34" charset="0"/>
            </a:endParaRPr>
          </a:p>
          <a:p>
            <a:pPr algn="ctr"/>
            <a:r>
              <a:rPr lang="en-US" sz="2000"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Administrative Requirements </a:t>
            </a:r>
          </a:p>
          <a:p>
            <a:endParaRPr lang="en-US" sz="2000" dirty="0">
              <a:solidFill>
                <a:schemeClr val="tx2">
                  <a:lumMod val="75000"/>
                </a:schemeClr>
              </a:solidFill>
              <a:latin typeface="Gill Sans MT" panose="020B0502020104020203" pitchFamily="34" charset="0"/>
            </a:endParaRPr>
          </a:p>
          <a:p>
            <a:pPr algn="ctr"/>
            <a:r>
              <a:rPr lang="en-US" sz="2000" dirty="0">
                <a:solidFill>
                  <a:schemeClr val="tx2">
                    <a:lumMod val="75000"/>
                  </a:schemeClr>
                </a:solidFill>
                <a:latin typeface="Gill Sans MT" panose="020B0502020104020203" pitchFamily="34" charset="0"/>
              </a:rPr>
              <a:t>Termination, grievance and conflict of interest policy </a:t>
            </a:r>
          </a:p>
          <a:p>
            <a:pPr algn="ctr"/>
            <a:endParaRPr lang="en-US" sz="2000" dirty="0">
              <a:solidFill>
                <a:schemeClr val="tx2">
                  <a:lumMod val="75000"/>
                </a:schemeClr>
              </a:solidFill>
              <a:latin typeface="Gill Sans MT" panose="020B0502020104020203" pitchFamily="34" charset="0"/>
            </a:endParaRPr>
          </a:p>
          <a:p>
            <a:pPr algn="ctr"/>
            <a:r>
              <a:rPr lang="en-US" sz="2000" dirty="0">
                <a:solidFill>
                  <a:schemeClr val="tx2">
                    <a:lumMod val="75000"/>
                  </a:schemeClr>
                </a:solidFill>
                <a:latin typeface="Gill Sans MT" panose="020B0502020104020203" pitchFamily="34" charset="0"/>
              </a:rPr>
              <a:t>Fair housing requirements </a:t>
            </a:r>
          </a:p>
          <a:p>
            <a:pPr algn="ctr"/>
            <a:endParaRPr lang="en-US" sz="2000" dirty="0">
              <a:solidFill>
                <a:schemeClr val="tx2">
                  <a:lumMod val="75000"/>
                </a:schemeClr>
              </a:solidFill>
              <a:latin typeface="Gill Sans MT" panose="020B0502020104020203" pitchFamily="34" charset="0"/>
            </a:endParaRPr>
          </a:p>
          <a:p>
            <a:pPr algn="ctr"/>
            <a:r>
              <a:rPr lang="en-US" sz="2000" dirty="0">
                <a:solidFill>
                  <a:schemeClr val="tx2">
                    <a:lumMod val="75000"/>
                  </a:schemeClr>
                </a:solidFill>
                <a:latin typeface="Gill Sans MT" panose="020B0502020104020203" pitchFamily="34" charset="0"/>
              </a:rPr>
              <a:t>Equal access requirements</a:t>
            </a:r>
          </a:p>
          <a:p>
            <a:pPr algn="ctr"/>
            <a:endParaRPr lang="en-US" sz="2000" dirty="0">
              <a:solidFill>
                <a:schemeClr val="tx2">
                  <a:lumMod val="75000"/>
                </a:schemeClr>
              </a:solidFill>
              <a:latin typeface="Gill Sans MT" panose="020B0502020104020203" pitchFamily="34" charset="0"/>
            </a:endParaRPr>
          </a:p>
          <a:p>
            <a:pPr algn="ctr"/>
            <a:r>
              <a:rPr lang="en-US" sz="2000" dirty="0">
                <a:solidFill>
                  <a:schemeClr val="tx2">
                    <a:lumMod val="75000"/>
                  </a:schemeClr>
                </a:solidFill>
                <a:latin typeface="Gill Sans MT" panose="020B0502020104020203" pitchFamily="34" charset="0"/>
              </a:rPr>
              <a:t>Habitability standards </a:t>
            </a:r>
          </a:p>
          <a:p>
            <a:pPr algn="ctr"/>
            <a:endParaRPr lang="en-US" sz="2000" dirty="0">
              <a:solidFill>
                <a:schemeClr val="tx2">
                  <a:lumMod val="75000"/>
                </a:schemeClr>
              </a:solidFill>
              <a:latin typeface="Gill Sans MT" panose="020B0502020104020203" pitchFamily="34" charset="0"/>
            </a:endParaRPr>
          </a:p>
          <a:p>
            <a:pPr algn="ctr"/>
            <a:r>
              <a:rPr lang="en-US" sz="2000" dirty="0">
                <a:solidFill>
                  <a:schemeClr val="tx2">
                    <a:lumMod val="75000"/>
                  </a:schemeClr>
                </a:solidFill>
                <a:latin typeface="Gill Sans MT" panose="020B0502020104020203" pitchFamily="34" charset="0"/>
              </a:rPr>
              <a:t>Lead based paint requirements </a:t>
            </a:r>
          </a:p>
          <a:p>
            <a:endParaRPr lang="en-US" sz="2000" dirty="0">
              <a:solidFill>
                <a:schemeClr val="tx2">
                  <a:lumMod val="75000"/>
                </a:schemeClr>
              </a:solidFill>
              <a:latin typeface="Gill Sans MT" panose="020B0502020104020203" pitchFamily="34" charset="0"/>
            </a:endParaRPr>
          </a:p>
          <a:p>
            <a:endParaRPr lang="en-US" sz="2000" dirty="0">
              <a:solidFill>
                <a:schemeClr val="tx2">
                  <a:lumMod val="75000"/>
                </a:schemeClr>
              </a:solidFill>
              <a:latin typeface="Gill Sans MT" panose="020B0502020104020203" pitchFamily="34" charset="0"/>
            </a:endParaRPr>
          </a:p>
          <a:p>
            <a:r>
              <a:rPr lang="en-US" dirty="0">
                <a:solidFill>
                  <a:schemeClr val="tx2">
                    <a:lumMod val="75000"/>
                  </a:schemeClr>
                </a:solidFill>
                <a:latin typeface="Gill Sans MT" panose="020B0502020104020203" pitchFamily="34" charset="0"/>
              </a:rPr>
              <a:t>**As advised updates to the ESG Written Standards are subject to change. If awarded, subrecipients will be expected to adhere to any updated requirements.**</a:t>
            </a:r>
          </a:p>
          <a:p>
            <a:endParaRPr lang="en-US" dirty="0"/>
          </a:p>
        </p:txBody>
      </p:sp>
      <p:pic>
        <p:nvPicPr>
          <p:cNvPr id="3"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4605" y="6181944"/>
            <a:ext cx="609600" cy="609600"/>
          </a:xfrm>
          <a:prstGeom prst="rect">
            <a:avLst/>
          </a:prstGeom>
        </p:spPr>
      </p:pic>
    </p:spTree>
    <p:extLst>
      <p:ext uri="{BB962C8B-B14F-4D97-AF65-F5344CB8AC3E}">
        <p14:creationId xmlns:p14="http://schemas.microsoft.com/office/powerpoint/2010/main" val="377853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range Re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7F4021B8124F429171A9C6D3B4023F" ma:contentTypeVersion="2" ma:contentTypeDescription="Create a new document." ma:contentTypeScope="" ma:versionID="479e45aae5d4e74378421ded610cc4de">
  <xsd:schema xmlns:xsd="http://www.w3.org/2001/XMLSchema" xmlns:xs="http://www.w3.org/2001/XMLSchema" xmlns:p="http://schemas.microsoft.com/office/2006/metadata/properties" xmlns:ns2="a7acbeae-6caa-46e5-aed1-a9e1e2231efc" targetNamespace="http://schemas.microsoft.com/office/2006/metadata/properties" ma:root="true" ma:fieldsID="4db295d76c41b7f37fe9cab7bce11e54" ns2:_="">
    <xsd:import namespace="a7acbeae-6caa-46e5-aed1-a9e1e2231ef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acbeae-6caa-46e5-aed1-a9e1e2231e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024DF7-0783-4549-86B7-A48B29FBA9C2}">
  <ds:schemaRefs>
    <ds:schemaRef ds:uri="http://purl.org/dc/terms/"/>
    <ds:schemaRef ds:uri="http://schemas.microsoft.com/office/infopath/2007/PartnerControls"/>
    <ds:schemaRef ds:uri="http://schemas.microsoft.com/office/2006/documentManagement/types"/>
    <ds:schemaRef ds:uri="http://purl.org/dc/elements/1.1/"/>
    <ds:schemaRef ds:uri="a7acbeae-6caa-46e5-aed1-a9e1e2231efc"/>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50F309C-DE10-4641-9043-BB7E781AC404}">
  <ds:schemaRefs>
    <ds:schemaRef ds:uri="http://schemas.microsoft.com/sharepoint/v3/contenttype/forms"/>
  </ds:schemaRefs>
</ds:datastoreItem>
</file>

<file path=customXml/itemProps3.xml><?xml version="1.0" encoding="utf-8"?>
<ds:datastoreItem xmlns:ds="http://schemas.openxmlformats.org/officeDocument/2006/customXml" ds:itemID="{442B7824-FACB-452C-ADCA-AB8CDFFDFF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acbeae-6caa-46e5-aed1-a9e1e2231e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tf55923798</Template>
  <TotalTime>0</TotalTime>
  <Words>6370</Words>
  <Application>Microsoft Office PowerPoint</Application>
  <PresentationFormat>Widescreen</PresentationFormat>
  <Paragraphs>491</Paragraphs>
  <Slides>24</Slides>
  <Notes>23</Notes>
  <HiddenSlides>0</HiddenSlides>
  <MMClips>23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Calibri</vt:lpstr>
      <vt:lpstr>Cambria Math</vt:lpstr>
      <vt:lpstr>Century Gothic</vt:lpstr>
      <vt:lpstr>Franklin Gothic Book</vt:lpstr>
      <vt:lpstr>Gill Sans MT</vt:lpstr>
      <vt:lpstr>Lao UI</vt:lpstr>
      <vt:lpstr>Trebuchet MS</vt:lpstr>
      <vt:lpstr>Wingdings</vt:lpstr>
      <vt:lpstr>Office Theme</vt:lpstr>
      <vt:lpstr>2020 ESG-CV Applicant Presentation </vt:lpstr>
      <vt:lpstr>Agenda </vt:lpstr>
      <vt:lpstr>Introduction </vt:lpstr>
      <vt:lpstr>Emergency Solutions Grant (ESG)</vt:lpstr>
      <vt:lpstr>Emergency Solutions Grant (ESG)</vt:lpstr>
      <vt:lpstr>Coordinated Entry</vt:lpstr>
      <vt:lpstr>Coordinated Entry </vt:lpstr>
      <vt:lpstr>Written Standards </vt:lpstr>
      <vt:lpstr>Administrative Requirements</vt:lpstr>
      <vt:lpstr>Waiver Information </vt:lpstr>
      <vt:lpstr>Waiver Information </vt:lpstr>
      <vt:lpstr>Waiver Information </vt:lpstr>
      <vt:lpstr>CARES Act and HUD Information</vt:lpstr>
      <vt:lpstr>PowerPoint Presentation</vt:lpstr>
      <vt:lpstr>Funding Priorities </vt:lpstr>
      <vt:lpstr>Funding Priorities </vt:lpstr>
      <vt:lpstr>Funding Priorities </vt:lpstr>
      <vt:lpstr>Record Keeping and Reporting</vt:lpstr>
      <vt:lpstr>Submitting an Application </vt:lpstr>
      <vt:lpstr>Submitting an Application </vt:lpstr>
      <vt:lpstr>Application Review  </vt:lpstr>
      <vt:lpstr>General information</vt:lpstr>
      <vt:lpstr>THANK YOU!</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ESG-CV Applicant Presentation</dc:title>
  <dc:creator/>
  <cp:lastModifiedBy/>
  <cp:revision>3</cp:revision>
  <dcterms:created xsi:type="dcterms:W3CDTF">2020-06-02T15:34:01Z</dcterms:created>
  <dcterms:modified xsi:type="dcterms:W3CDTF">2020-06-09T17:33:20Z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0x010100CB7F4021B8124F429171A9C6D3B4023F</vt:lpwstr>
  </property>
</Properties>
</file>