
<file path=[Content_Types].xml><?xml version="1.0" encoding="utf-8"?>
<Types xmlns="http://schemas.openxmlformats.org/package/2006/content-types">
  <Default Extension="png" ContentType="image/png"/>
  <Default Extension="svg" ContentType="image/svg+xml"/>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26"/>
  </p:notesMasterIdLst>
  <p:handoutMasterIdLst>
    <p:handoutMasterId r:id="rId27"/>
  </p:handoutMasterIdLst>
  <p:sldIdLst>
    <p:sldId id="266" r:id="rId5"/>
    <p:sldId id="257" r:id="rId6"/>
    <p:sldId id="259" r:id="rId7"/>
    <p:sldId id="258" r:id="rId8"/>
    <p:sldId id="275" r:id="rId9"/>
    <p:sldId id="278" r:id="rId10"/>
    <p:sldId id="287" r:id="rId11"/>
    <p:sldId id="276" r:id="rId12"/>
    <p:sldId id="277" r:id="rId13"/>
    <p:sldId id="279" r:id="rId14"/>
    <p:sldId id="281" r:id="rId15"/>
    <p:sldId id="273" r:id="rId16"/>
    <p:sldId id="274" r:id="rId17"/>
    <p:sldId id="280" r:id="rId18"/>
    <p:sldId id="282" r:id="rId19"/>
    <p:sldId id="285" r:id="rId20"/>
    <p:sldId id="286" r:id="rId21"/>
    <p:sldId id="283" r:id="rId22"/>
    <p:sldId id="284" r:id="rId23"/>
    <p:sldId id="269" r:id="rId24"/>
    <p:sldId id="262" r:id="rId2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434343"/>
    <a:srgbClr val="197DCE"/>
    <a:srgbClr val="BC7FBB"/>
    <a:srgbClr val="7FC6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7" autoAdjust="0"/>
    <p:restoredTop sz="62918" autoAdjust="0"/>
  </p:normalViewPr>
  <p:slideViewPr>
    <p:cSldViewPr snapToGrid="0" showGuides="1">
      <p:cViewPr varScale="1">
        <p:scale>
          <a:sx n="93" d="100"/>
          <a:sy n="93" d="100"/>
        </p:scale>
        <p:origin x="108" y="198"/>
      </p:cViewPr>
      <p:guideLst>
        <p:guide pos="3840"/>
        <p:guide orient="horz" pos="2160"/>
      </p:guideLst>
    </p:cSldViewPr>
  </p:slideViewPr>
  <p:outlineViewPr>
    <p:cViewPr>
      <p:scale>
        <a:sx n="33" d="100"/>
        <a:sy n="33" d="100"/>
      </p:scale>
      <p:origin x="0" y="-2604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60" d="100"/>
          <a:sy n="60" d="100"/>
        </p:scale>
        <p:origin x="3168" y="51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A9E02AD-574F-46B1-91CF-758ECD9272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0DCDBB3E-0962-4543-8203-0E0084580CE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02A5B2-8064-4382-9E31-9E46E0F5B2C3}" type="datetimeFigureOut">
              <a:rPr lang="ru-RU" smtClean="0"/>
              <a:t>08.06.2020</a:t>
            </a:fld>
            <a:endParaRPr lang="ru-RU"/>
          </a:p>
        </p:txBody>
      </p:sp>
      <p:sp>
        <p:nvSpPr>
          <p:cNvPr id="4" name="Footer Placeholder 3">
            <a:extLst>
              <a:ext uri="{FF2B5EF4-FFF2-40B4-BE49-F238E27FC236}">
                <a16:creationId xmlns:a16="http://schemas.microsoft.com/office/drawing/2014/main" id="{DD61A4A7-FC01-4444-9707-74E93BD634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B28D65D7-8813-49CE-A8BE-42984C5CBD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22FEE5-93F6-4794-9247-D82E88608B7E}" type="slidenum">
              <a:rPr lang="ru-RU" smtClean="0"/>
              <a:t>‹#›</a:t>
            </a:fld>
            <a:endParaRPr lang="ru-RU"/>
          </a:p>
        </p:txBody>
      </p:sp>
    </p:spTree>
    <p:extLst>
      <p:ext uri="{BB962C8B-B14F-4D97-AF65-F5344CB8AC3E}">
        <p14:creationId xmlns:p14="http://schemas.microsoft.com/office/powerpoint/2010/main" val="21484001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00EB3D-2307-4317-8A1D-B47FA45245F0}" type="datetimeFigureOut">
              <a:rPr lang="ru-RU" smtClean="0"/>
              <a:t>08.06.2020</a:t>
            </a:fld>
            <a:endParaRPr lang="ru-R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78A92-0141-4330-8F3E-FAADFAC23844}" type="slidenum">
              <a:rPr lang="ru-RU" smtClean="0"/>
              <a:t>‹#›</a:t>
            </a:fld>
            <a:endParaRPr lang="ru-RU" dirty="0"/>
          </a:p>
        </p:txBody>
      </p:sp>
    </p:spTree>
    <p:extLst>
      <p:ext uri="{BB962C8B-B14F-4D97-AF65-F5344CB8AC3E}">
        <p14:creationId xmlns:p14="http://schemas.microsoft.com/office/powerpoint/2010/main" val="1748887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ortal.neighborlysoftware.com/coloradospringsco/Participant/Logi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Good Afternoon, </a:t>
            </a:r>
          </a:p>
          <a:p>
            <a:endParaRPr lang="en-US" sz="1600" dirty="0"/>
          </a:p>
          <a:p>
            <a:r>
              <a:rPr lang="en-US" sz="1600" dirty="0" smtClean="0"/>
              <a:t>My name is Naomi Clark and I am a team member with the Community Development Division for the City of Colorado Springs. This presentation is for the 2020 Community Development Block grant Public services funding specifically earmarked by the Department of Housing and Urban Development to help combat the coronavirus outbreak. </a:t>
            </a:r>
          </a:p>
          <a:p>
            <a:endParaRPr lang="en-US" sz="1600" dirty="0"/>
          </a:p>
          <a:p>
            <a:r>
              <a:rPr lang="en-US" sz="1600" dirty="0" smtClean="0"/>
              <a:t>Today’s presentation will focus on all the information and details organizations will need to successfully determine their eligibility to apply for these funds.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a:t>
            </a:fld>
            <a:endParaRPr lang="ru-RU" dirty="0"/>
          </a:p>
        </p:txBody>
      </p:sp>
    </p:spTree>
    <p:extLst>
      <p:ext uri="{BB962C8B-B14F-4D97-AF65-F5344CB8AC3E}">
        <p14:creationId xmlns:p14="http://schemas.microsoft.com/office/powerpoint/2010/main" val="12423957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80219"/>
            <a:ext cx="5486400" cy="7720781"/>
          </a:xfrm>
        </p:spPr>
        <p:txBody>
          <a:bodyPr/>
          <a:lstStyle/>
          <a:p>
            <a:r>
              <a:rPr lang="en-US" sz="1800" b="1" dirty="0">
                <a:ln w="0"/>
                <a:effectLst>
                  <a:outerShdw blurRad="38100" dist="25400" dir="5400000" algn="ctr" rotWithShape="0">
                    <a:srgbClr val="6E747A">
                      <a:alpha val="43000"/>
                    </a:srgbClr>
                  </a:outerShdw>
                </a:effectLst>
                <a:latin typeface="Gill Sans MT" panose="020B0502020104020203" pitchFamily="34" charset="0"/>
              </a:rPr>
              <a:t>Example 1:  </a:t>
            </a:r>
            <a:r>
              <a:rPr lang="en-US" sz="1800" b="1" dirty="0">
                <a:solidFill>
                  <a:schemeClr val="accent5">
                    <a:lumMod val="75000"/>
                  </a:schemeClr>
                </a:solidFill>
                <a:latin typeface="Gill Sans MT" panose="020B0502020104020203" pitchFamily="34" charset="0"/>
              </a:rPr>
              <a:t>Housing Unlimited </a:t>
            </a:r>
            <a:endParaRPr lang="en-US" sz="1800" b="1" dirty="0" smtClean="0">
              <a:solidFill>
                <a:schemeClr val="accent5">
                  <a:lumMod val="75000"/>
                </a:schemeClr>
              </a:solidFill>
              <a:latin typeface="Gill Sans MT" panose="020B0502020104020203" pitchFamily="34" charset="0"/>
            </a:endParaRPr>
          </a:p>
          <a:p>
            <a:endParaRPr lang="en-US" sz="1800" dirty="0">
              <a:solidFill>
                <a:schemeClr val="accent5">
                  <a:lumMod val="75000"/>
                </a:schemeClr>
              </a:solidFill>
              <a:latin typeface="Gill Sans MT" panose="020B0502020104020203" pitchFamily="34" charset="0"/>
            </a:endParaRPr>
          </a:p>
          <a:p>
            <a:r>
              <a:rPr lang="en-US" sz="1800" b="1" dirty="0">
                <a:ln w="0"/>
                <a:effectLst>
                  <a:outerShdw blurRad="38100" dist="25400" dir="5400000" algn="ctr" rotWithShape="0">
                    <a:srgbClr val="6E747A">
                      <a:alpha val="43000"/>
                    </a:srgbClr>
                  </a:outerShdw>
                </a:effectLst>
                <a:latin typeface="Gill Sans MT" panose="020B0502020104020203" pitchFamily="34" charset="0"/>
              </a:rPr>
              <a:t>Application request: </a:t>
            </a:r>
            <a:r>
              <a:rPr lang="en-US" sz="1800" dirty="0">
                <a:solidFill>
                  <a:schemeClr val="accent5">
                    <a:lumMod val="75000"/>
                  </a:schemeClr>
                </a:solidFill>
                <a:latin typeface="Gill Sans MT" panose="020B0502020104020203" pitchFamily="34" charset="0"/>
              </a:rPr>
              <a:t>Salary and benefits for their newly hired employee Lemon Drop. </a:t>
            </a:r>
          </a:p>
          <a:p>
            <a:r>
              <a:rPr lang="en-US" sz="1800" b="1" dirty="0">
                <a:ln w="0"/>
                <a:effectLst>
                  <a:outerShdw blurRad="38100" dist="25400" dir="5400000" algn="ctr" rotWithShape="0">
                    <a:srgbClr val="6E747A">
                      <a:alpha val="43000"/>
                    </a:srgbClr>
                  </a:outerShdw>
                </a:effectLst>
                <a:latin typeface="Gill Sans MT" panose="020B0502020104020203" pitchFamily="34" charset="0"/>
              </a:rPr>
              <a:t>Potential documentation: </a:t>
            </a:r>
          </a:p>
          <a:p>
            <a:r>
              <a:rPr lang="en-US" sz="1800" dirty="0">
                <a:solidFill>
                  <a:schemeClr val="accent5">
                    <a:lumMod val="75000"/>
                  </a:schemeClr>
                </a:solidFill>
                <a:latin typeface="Gill Sans MT" panose="020B0502020104020203" pitchFamily="34" charset="0"/>
              </a:rPr>
              <a:t>Timesheets</a:t>
            </a:r>
          </a:p>
          <a:p>
            <a:r>
              <a:rPr lang="en-US" sz="1800" dirty="0">
                <a:solidFill>
                  <a:schemeClr val="accent5">
                    <a:lumMod val="75000"/>
                  </a:schemeClr>
                </a:solidFill>
                <a:latin typeface="Gill Sans MT" panose="020B0502020104020203" pitchFamily="34" charset="0"/>
              </a:rPr>
              <a:t>Mileage reimbursement documentation</a:t>
            </a:r>
          </a:p>
          <a:p>
            <a:r>
              <a:rPr lang="en-US" sz="1800" dirty="0">
                <a:solidFill>
                  <a:schemeClr val="accent5">
                    <a:lumMod val="75000"/>
                  </a:schemeClr>
                </a:solidFill>
                <a:latin typeface="Gill Sans MT" panose="020B0502020104020203" pitchFamily="34" charset="0"/>
              </a:rPr>
              <a:t>Payroll Journal </a:t>
            </a:r>
          </a:p>
          <a:p>
            <a:r>
              <a:rPr lang="en-US" sz="1800" dirty="0">
                <a:solidFill>
                  <a:schemeClr val="accent5">
                    <a:lumMod val="75000"/>
                  </a:schemeClr>
                </a:solidFill>
                <a:latin typeface="Gill Sans MT" panose="020B0502020104020203" pitchFamily="34" charset="0"/>
              </a:rPr>
              <a:t>Benefits statement </a:t>
            </a:r>
          </a:p>
          <a:p>
            <a:r>
              <a:rPr lang="en-US" sz="1800" dirty="0">
                <a:solidFill>
                  <a:schemeClr val="accent5">
                    <a:lumMod val="75000"/>
                  </a:schemeClr>
                </a:solidFill>
                <a:latin typeface="Gill Sans MT" panose="020B0502020104020203" pitchFamily="34" charset="0"/>
              </a:rPr>
              <a:t>Job description</a:t>
            </a:r>
          </a:p>
          <a:p>
            <a:r>
              <a:rPr lang="en-US" sz="1800" dirty="0">
                <a:solidFill>
                  <a:schemeClr val="accent5">
                    <a:lumMod val="75000"/>
                  </a:schemeClr>
                </a:solidFill>
                <a:latin typeface="Gill Sans MT" panose="020B0502020104020203" pitchFamily="34" charset="0"/>
              </a:rPr>
              <a:t>Eligible beneficiaries served with demographic breakdown, both unduplicated and cumulative (year-to-date)</a:t>
            </a:r>
          </a:p>
          <a:p>
            <a:r>
              <a:rPr lang="en-US" sz="1800" dirty="0">
                <a:solidFill>
                  <a:schemeClr val="accent5">
                    <a:lumMod val="75000"/>
                  </a:schemeClr>
                </a:solidFill>
                <a:latin typeface="Gill Sans MT" panose="020B0502020104020203" pitchFamily="34" charset="0"/>
              </a:rPr>
              <a:t>Client intake </a:t>
            </a:r>
            <a:r>
              <a:rPr lang="en-US" sz="1800" dirty="0" smtClean="0">
                <a:solidFill>
                  <a:schemeClr val="accent5">
                    <a:lumMod val="75000"/>
                  </a:schemeClr>
                </a:solidFill>
                <a:latin typeface="Gill Sans MT" panose="020B0502020104020203" pitchFamily="34" charset="0"/>
              </a:rPr>
              <a:t>forms</a:t>
            </a:r>
          </a:p>
          <a:p>
            <a:endParaRPr lang="en-US" sz="1800" dirty="0">
              <a:solidFill>
                <a:schemeClr val="accent5">
                  <a:lumMod val="75000"/>
                </a:schemeClr>
              </a:solidFill>
              <a:latin typeface="Gill Sans MT" panose="020B0502020104020203" pitchFamily="34" charset="0"/>
            </a:endParaRPr>
          </a:p>
          <a:p>
            <a:endParaRPr lang="en-US" sz="1800" dirty="0">
              <a:solidFill>
                <a:schemeClr val="accent5">
                  <a:lumMod val="75000"/>
                </a:schemeClr>
              </a:solidFill>
              <a:latin typeface="Gill Sans MT" panose="020B0502020104020203" pitchFamily="34" charset="0"/>
            </a:endParaRPr>
          </a:p>
          <a:p>
            <a:r>
              <a:rPr lang="en-US" sz="1800" b="1" dirty="0">
                <a:ln w="0"/>
                <a:effectLst>
                  <a:outerShdw blurRad="38100" dist="25400" dir="5400000" algn="ctr" rotWithShape="0">
                    <a:srgbClr val="6E747A">
                      <a:alpha val="43000"/>
                    </a:srgbClr>
                  </a:outerShdw>
                </a:effectLst>
                <a:latin typeface="Gill Sans MT" panose="020B0502020104020203" pitchFamily="34" charset="0"/>
              </a:rPr>
              <a:t>Questions Housing Unlimited should consider before submitting an application for CDBG-CV funds: </a:t>
            </a:r>
          </a:p>
          <a:p>
            <a:pPr marL="342900" indent="-342900">
              <a:buAutoNum type="arabicPeriod"/>
            </a:pPr>
            <a:r>
              <a:rPr lang="en-US" sz="1800" dirty="0">
                <a:solidFill>
                  <a:schemeClr val="accent5">
                    <a:lumMod val="75000"/>
                  </a:schemeClr>
                </a:solidFill>
                <a:latin typeface="Gill Sans MT" panose="020B0502020104020203" pitchFamily="34" charset="0"/>
              </a:rPr>
              <a:t>Is Lemon Drop carrying out work that </a:t>
            </a:r>
            <a:r>
              <a:rPr lang="en-US" sz="1800" b="1" u="sng" dirty="0">
                <a:solidFill>
                  <a:schemeClr val="accent5">
                    <a:lumMod val="75000"/>
                  </a:schemeClr>
                </a:solidFill>
                <a:latin typeface="Gill Sans MT" panose="020B0502020104020203" pitchFamily="34" charset="0"/>
              </a:rPr>
              <a:t>prevents, prepares for, and responds to coronavirus </a:t>
            </a:r>
            <a:r>
              <a:rPr lang="en-US" sz="1800" dirty="0">
                <a:solidFill>
                  <a:schemeClr val="accent5">
                    <a:lumMod val="75000"/>
                  </a:schemeClr>
                </a:solidFill>
                <a:latin typeface="Gill Sans MT" panose="020B0502020104020203" pitchFamily="34" charset="0"/>
              </a:rPr>
              <a:t>related activities? </a:t>
            </a:r>
          </a:p>
          <a:p>
            <a:pPr marL="342900" indent="-342900">
              <a:buAutoNum type="arabicPeriod"/>
            </a:pPr>
            <a:r>
              <a:rPr lang="en-US" sz="1800" dirty="0">
                <a:solidFill>
                  <a:schemeClr val="accent5">
                    <a:lumMod val="75000"/>
                  </a:schemeClr>
                </a:solidFill>
                <a:latin typeface="Gill Sans MT" panose="020B0502020104020203" pitchFamily="34" charset="0"/>
              </a:rPr>
              <a:t>Can we track beneficiaries and capture income and demographics?</a:t>
            </a:r>
          </a:p>
          <a:p>
            <a:pPr marL="342900" indent="-342900">
              <a:buAutoNum type="arabicPeriod"/>
            </a:pPr>
            <a:r>
              <a:rPr lang="en-US" sz="1800" dirty="0">
                <a:solidFill>
                  <a:schemeClr val="accent5">
                    <a:lumMod val="75000"/>
                  </a:schemeClr>
                </a:solidFill>
                <a:latin typeface="Gill Sans MT" panose="020B0502020104020203" pitchFamily="34" charset="0"/>
              </a:rPr>
              <a:t>How accurate and detailed is our record keeping in relation to Lemon Drop’s documentable time? </a:t>
            </a:r>
          </a:p>
          <a:p>
            <a:pPr marL="342900" indent="-342900">
              <a:buAutoNum type="arabicPeriod"/>
            </a:pPr>
            <a:r>
              <a:rPr lang="en-US" sz="1800" dirty="0">
                <a:solidFill>
                  <a:schemeClr val="accent5">
                    <a:lumMod val="75000"/>
                  </a:schemeClr>
                </a:solidFill>
                <a:latin typeface="Gill Sans MT" panose="020B0502020104020203" pitchFamily="34" charset="0"/>
              </a:rPr>
              <a:t>Do we have the templates and/or software in place to be able to keep track of Lemon Drop’s time accurately and in a timely manner? </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10</a:t>
            </a:fld>
            <a:endParaRPr lang="ru-RU" dirty="0"/>
          </a:p>
        </p:txBody>
      </p:sp>
    </p:spTree>
    <p:extLst>
      <p:ext uri="{BB962C8B-B14F-4D97-AF65-F5344CB8AC3E}">
        <p14:creationId xmlns:p14="http://schemas.microsoft.com/office/powerpoint/2010/main" val="4006876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94968"/>
            <a:ext cx="5486400" cy="7706032"/>
          </a:xfrm>
        </p:spPr>
        <p:txBody>
          <a:bodyPr/>
          <a:lstStyle/>
          <a:p>
            <a:r>
              <a:rPr lang="en-US" sz="2400" dirty="0" smtClean="0"/>
              <a:t>Lets take a look at another example </a:t>
            </a:r>
          </a:p>
          <a:p>
            <a:endParaRPr lang="en-US" sz="2400" dirty="0"/>
          </a:p>
          <a:p>
            <a:r>
              <a:rPr lang="en-US" sz="2000" dirty="0">
                <a:ln w="0"/>
                <a:effectLst>
                  <a:outerShdw blurRad="38100" dist="25400" dir="5400000" algn="ctr" rotWithShape="0">
                    <a:srgbClr val="6E747A">
                      <a:alpha val="43000"/>
                    </a:srgbClr>
                  </a:outerShdw>
                </a:effectLst>
                <a:latin typeface="Gill Sans MT" panose="020B0502020104020203" pitchFamily="34" charset="0"/>
              </a:rPr>
              <a:t>Example 2: </a:t>
            </a:r>
            <a:r>
              <a:rPr lang="en-US" sz="2000" dirty="0">
                <a:solidFill>
                  <a:schemeClr val="accent5">
                    <a:lumMod val="75000"/>
                  </a:schemeClr>
                </a:solidFill>
                <a:latin typeface="Gill Sans MT" panose="020B0502020104020203" pitchFamily="34" charset="0"/>
              </a:rPr>
              <a:t>Family Services, Inc.</a:t>
            </a:r>
          </a:p>
          <a:p>
            <a:r>
              <a:rPr lang="en-US" sz="2000" dirty="0">
                <a:ln w="0"/>
                <a:effectLst>
                  <a:outerShdw blurRad="38100" dist="25400" dir="5400000" algn="ctr" rotWithShape="0">
                    <a:srgbClr val="6E747A">
                      <a:alpha val="43000"/>
                    </a:srgbClr>
                  </a:outerShdw>
                </a:effectLst>
                <a:latin typeface="Gill Sans MT" panose="020B0502020104020203" pitchFamily="34" charset="0"/>
              </a:rPr>
              <a:t>Application request: </a:t>
            </a:r>
            <a:r>
              <a:rPr lang="en-US" sz="2000" dirty="0">
                <a:solidFill>
                  <a:schemeClr val="accent5">
                    <a:lumMod val="75000"/>
                  </a:schemeClr>
                </a:solidFill>
                <a:latin typeface="Gill Sans MT" panose="020B0502020104020203" pitchFamily="34" charset="0"/>
              </a:rPr>
              <a:t>Rental assistance </a:t>
            </a:r>
          </a:p>
          <a:p>
            <a:r>
              <a:rPr lang="en-US" sz="2000" dirty="0">
                <a:ln w="0"/>
                <a:effectLst>
                  <a:outerShdw blurRad="38100" dist="25400" dir="5400000" algn="ctr" rotWithShape="0">
                    <a:srgbClr val="6E747A">
                      <a:alpha val="43000"/>
                    </a:srgbClr>
                  </a:outerShdw>
                </a:effectLst>
                <a:latin typeface="Gill Sans MT" panose="020B0502020104020203" pitchFamily="34" charset="0"/>
              </a:rPr>
              <a:t>Documentation Family Services Inc. could submit for reimbursement: </a:t>
            </a:r>
          </a:p>
          <a:p>
            <a:r>
              <a:rPr lang="en-US" sz="2000" dirty="0">
                <a:solidFill>
                  <a:schemeClr val="accent5">
                    <a:lumMod val="75000"/>
                  </a:schemeClr>
                </a:solidFill>
                <a:latin typeface="Gill Sans MT" panose="020B0502020104020203" pitchFamily="34" charset="0"/>
              </a:rPr>
              <a:t>Client intake forms with income verification </a:t>
            </a:r>
          </a:p>
          <a:p>
            <a:r>
              <a:rPr lang="en-US" sz="2000" dirty="0">
                <a:solidFill>
                  <a:schemeClr val="accent5">
                    <a:lumMod val="75000"/>
                  </a:schemeClr>
                </a:solidFill>
                <a:latin typeface="Gill Sans MT" panose="020B0502020104020203" pitchFamily="34" charset="0"/>
              </a:rPr>
              <a:t>Proof of coronavirus-related job loss or loss of income </a:t>
            </a:r>
          </a:p>
          <a:p>
            <a:r>
              <a:rPr lang="en-US" sz="2000" dirty="0">
                <a:solidFill>
                  <a:schemeClr val="accent5">
                    <a:lumMod val="75000"/>
                  </a:schemeClr>
                </a:solidFill>
                <a:latin typeface="Gill Sans MT" panose="020B0502020104020203" pitchFamily="34" charset="0"/>
              </a:rPr>
              <a:t>Duplication of benefits certification from client</a:t>
            </a:r>
          </a:p>
          <a:p>
            <a:r>
              <a:rPr lang="en-US" sz="2000" dirty="0">
                <a:solidFill>
                  <a:schemeClr val="accent5">
                    <a:lumMod val="75000"/>
                  </a:schemeClr>
                </a:solidFill>
                <a:latin typeface="Gill Sans MT" panose="020B0502020104020203" pitchFamily="34" charset="0"/>
              </a:rPr>
              <a:t>Copy of lease and past payments</a:t>
            </a:r>
          </a:p>
          <a:p>
            <a:r>
              <a:rPr lang="en-US" sz="2000" dirty="0">
                <a:solidFill>
                  <a:schemeClr val="accent5">
                    <a:lumMod val="75000"/>
                  </a:schemeClr>
                </a:solidFill>
                <a:latin typeface="Gill Sans MT" panose="020B0502020104020203" pitchFamily="34" charset="0"/>
              </a:rPr>
              <a:t>Payment copies to property owner</a:t>
            </a:r>
          </a:p>
          <a:p>
            <a:endParaRPr lang="en-US" sz="2000" dirty="0">
              <a:solidFill>
                <a:schemeClr val="accent5">
                  <a:lumMod val="75000"/>
                </a:schemeClr>
              </a:solidFill>
              <a:latin typeface="Gill Sans MT" panose="020B0502020104020203" pitchFamily="34" charset="0"/>
            </a:endParaRPr>
          </a:p>
          <a:p>
            <a:r>
              <a:rPr lang="en-US" sz="2000" b="1" dirty="0">
                <a:ln w="0"/>
                <a:effectLst>
                  <a:outerShdw blurRad="38100" dist="25400" dir="5400000" algn="ctr" rotWithShape="0">
                    <a:srgbClr val="6E747A">
                      <a:alpha val="43000"/>
                    </a:srgbClr>
                  </a:outerShdw>
                </a:effectLst>
                <a:latin typeface="Gill Sans MT" panose="020B0502020104020203" pitchFamily="34" charset="0"/>
              </a:rPr>
              <a:t>Questions Family Services Inc.  should consider before submitting an application for CDBG-CV funds: </a:t>
            </a:r>
          </a:p>
          <a:p>
            <a:pPr marL="342900" indent="-342900">
              <a:buAutoNum type="arabicPeriod"/>
            </a:pPr>
            <a:r>
              <a:rPr lang="en-US" sz="2000" dirty="0">
                <a:solidFill>
                  <a:schemeClr val="accent5">
                    <a:lumMod val="75000"/>
                  </a:schemeClr>
                </a:solidFill>
                <a:latin typeface="Gill Sans MT" panose="020B0502020104020203" pitchFamily="34" charset="0"/>
              </a:rPr>
              <a:t>How detailed are our client intake forms? How do we document that case activity is specifically related to the coronavirus? How do we distinguish coronavirus related time vs. regular case management in documentation? </a:t>
            </a:r>
          </a:p>
          <a:p>
            <a:pPr marL="342900" indent="-342900">
              <a:buAutoNum type="arabicPeriod"/>
            </a:pPr>
            <a:r>
              <a:rPr lang="en-US" sz="2000" dirty="0">
                <a:solidFill>
                  <a:schemeClr val="accent5">
                    <a:lumMod val="75000"/>
                  </a:schemeClr>
                </a:solidFill>
                <a:latin typeface="Gill Sans MT" panose="020B0502020104020203" pitchFamily="34" charset="0"/>
              </a:rPr>
              <a:t>Do we have a case management model that can gather all of these documents and manage correspondence with property owner?</a:t>
            </a: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11</a:t>
            </a:fld>
            <a:endParaRPr lang="ru-RU" dirty="0"/>
          </a:p>
        </p:txBody>
      </p:sp>
    </p:spTree>
    <p:extLst>
      <p:ext uri="{BB962C8B-B14F-4D97-AF65-F5344CB8AC3E}">
        <p14:creationId xmlns:p14="http://schemas.microsoft.com/office/powerpoint/2010/main" val="3793398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147484"/>
            <a:ext cx="5486400" cy="78535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mj-lt"/>
              </a:rPr>
              <a:t>Now let’s talk about meeting a national objective. The</a:t>
            </a:r>
            <a:r>
              <a:rPr lang="en-US" sz="1600" baseline="0" dirty="0" smtClean="0">
                <a:latin typeface="+mj-lt"/>
              </a:rPr>
              <a:t> CDBG program’s entire mission is to serve low-income communities. </a:t>
            </a:r>
            <a:r>
              <a:rPr lang="en-US" sz="1600" dirty="0" smtClean="0">
                <a:latin typeface="+mj-lt"/>
                <a:ea typeface="Cambria Math" panose="02040503050406030204" pitchFamily="18" charset="0"/>
              </a:rPr>
              <a:t>All CDBG Public Services funding requests received by the City must meet the objective of benefitting low to moderate income (LMI) persons.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smtClean="0">
              <a:latin typeface="+mj-lt"/>
              <a:ea typeface="Cambria Math" panose="02040503050406030204" pitchFamily="18" charset="0"/>
            </a:endParaRPr>
          </a:p>
          <a:p>
            <a:r>
              <a:rPr lang="en-US" sz="1600" baseline="0" dirty="0" smtClean="0">
                <a:latin typeface="+mj-lt"/>
              </a:rPr>
              <a:t>There are different standards by which jurisdictions and their subrecipients can meet this, depending on the program and activity types. </a:t>
            </a:r>
          </a:p>
          <a:p>
            <a:endParaRPr lang="en-US" sz="1600" dirty="0" smtClean="0">
              <a:latin typeface="+mj-lt"/>
            </a:endParaRPr>
          </a:p>
          <a:p>
            <a:r>
              <a:rPr lang="en-US" sz="1600" dirty="0" smtClean="0">
                <a:latin typeface="+mj-lt"/>
              </a:rPr>
              <a:t>In the application, we’ll ask you to choose which benefit</a:t>
            </a:r>
            <a:r>
              <a:rPr lang="en-US" sz="1600" baseline="0" dirty="0" smtClean="0">
                <a:latin typeface="+mj-lt"/>
              </a:rPr>
              <a:t> your program fits: </a:t>
            </a:r>
          </a:p>
          <a:p>
            <a:endParaRPr lang="en-US" sz="1600" baseline="0" dirty="0" smtClean="0">
              <a:latin typeface="+mj-lt"/>
            </a:endParaRPr>
          </a:p>
          <a:p>
            <a:r>
              <a:rPr lang="en-US" sz="1600" dirty="0" smtClean="0">
                <a:latin typeface="+mj-lt"/>
              </a:rPr>
              <a:t>LMC</a:t>
            </a:r>
          </a:p>
          <a:p>
            <a:r>
              <a:rPr lang="en-US" sz="1600" dirty="0">
                <a:latin typeface="+mj-lt"/>
                <a:ea typeface="Cambria Math" panose="02040503050406030204" pitchFamily="18" charset="0"/>
              </a:rPr>
              <a:t>These are activities or programs that benefits a specific group of LMI residents regardless of their address. Examples include: </a:t>
            </a:r>
          </a:p>
          <a:p>
            <a:pPr lvl="1"/>
            <a:endParaRPr lang="en-US" sz="1600" b="1" dirty="0">
              <a:latin typeface="+mj-lt"/>
              <a:ea typeface="Cambria Math" panose="02040503050406030204" pitchFamily="18" charset="0"/>
            </a:endParaRPr>
          </a:p>
          <a:p>
            <a:pPr lvl="1"/>
            <a:r>
              <a:rPr lang="en-US" sz="1600" b="1" dirty="0" smtClean="0">
                <a:latin typeface="+mj-lt"/>
                <a:ea typeface="Cambria Math" panose="02040503050406030204" pitchFamily="18" charset="0"/>
              </a:rPr>
              <a:t>Almost all applicants for CDBG should fall within this national objective.</a:t>
            </a:r>
          </a:p>
          <a:p>
            <a:r>
              <a:rPr lang="en-US" sz="1600" b="1" dirty="0">
                <a:latin typeface="+mj-lt"/>
                <a:ea typeface="Cambria Math" panose="02040503050406030204" pitchFamily="18" charset="0"/>
              </a:rPr>
              <a:t> </a:t>
            </a:r>
            <a:r>
              <a:rPr lang="en-US" sz="1600" dirty="0" smtClean="0">
                <a:latin typeface="+mj-lt"/>
                <a:ea typeface="Cambria Math" panose="02040503050406030204" pitchFamily="18" charset="0"/>
              </a:rPr>
              <a:t>the next is LMA benefit.</a:t>
            </a:r>
            <a:r>
              <a:rPr lang="en-US" sz="1600" dirty="0">
                <a:latin typeface="+mj-lt"/>
                <a:ea typeface="Cambria Math" panose="02040503050406030204" pitchFamily="18" charset="0"/>
              </a:rPr>
              <a:t> These are activities or programs that benefit all residents in a defined geographic are that has a majority of LMI residents. Examples include: </a:t>
            </a:r>
          </a:p>
          <a:p>
            <a:r>
              <a:rPr lang="en-US" sz="1600" dirty="0" smtClean="0">
                <a:solidFill>
                  <a:schemeClr val="accent5">
                    <a:lumMod val="75000"/>
                  </a:schemeClr>
                </a:solidFill>
                <a:latin typeface="+mj-lt"/>
                <a:ea typeface="Cambria Math" panose="02040503050406030204" pitchFamily="18" charset="0"/>
              </a:rPr>
              <a:t>Neighborhood-based transit services </a:t>
            </a:r>
          </a:p>
          <a:p>
            <a:r>
              <a:rPr lang="en-US" sz="1600" dirty="0" smtClean="0">
                <a:solidFill>
                  <a:schemeClr val="accent5">
                    <a:lumMod val="75000"/>
                  </a:schemeClr>
                </a:solidFill>
                <a:latin typeface="+mj-lt"/>
                <a:ea typeface="Cambria Math" panose="02040503050406030204" pitchFamily="18" charset="0"/>
              </a:rPr>
              <a:t>Community center programs in high poverty Census tracts</a:t>
            </a:r>
          </a:p>
          <a:p>
            <a:pPr lvl="1"/>
            <a:endParaRPr lang="en-US" sz="1600" b="1" dirty="0" smtClean="0">
              <a:latin typeface="+mj-lt"/>
              <a:ea typeface="Cambria Math" panose="02040503050406030204" pitchFamily="18" charset="0"/>
            </a:endParaRPr>
          </a:p>
          <a:p>
            <a:pPr lvl="1"/>
            <a:r>
              <a:rPr lang="en-US" sz="1600" b="1" dirty="0" smtClean="0">
                <a:latin typeface="+mj-lt"/>
                <a:ea typeface="Cambria Math" panose="02040503050406030204" pitchFamily="18" charset="0"/>
              </a:rPr>
              <a:t>It is rare to see applicants who fall within this objective. If you have any questions about this, please reach</a:t>
            </a:r>
            <a:r>
              <a:rPr lang="en-US" sz="1600" b="1" baseline="0" dirty="0" smtClean="0">
                <a:latin typeface="+mj-lt"/>
                <a:ea typeface="Cambria Math" panose="02040503050406030204" pitchFamily="18" charset="0"/>
              </a:rPr>
              <a:t> out.</a:t>
            </a:r>
            <a:endParaRPr lang="en-US" sz="1600" b="1" dirty="0" smtClean="0">
              <a:latin typeface="+mj-lt"/>
              <a:ea typeface="Cambria Math" panose="02040503050406030204" pitchFamily="18" charset="0"/>
            </a:endParaRPr>
          </a:p>
        </p:txBody>
      </p:sp>
      <p:sp>
        <p:nvSpPr>
          <p:cNvPr id="4" name="Slide Number Placeholder 3"/>
          <p:cNvSpPr>
            <a:spLocks noGrp="1"/>
          </p:cNvSpPr>
          <p:nvPr>
            <p:ph type="sldNum" sz="quarter" idx="10"/>
          </p:nvPr>
        </p:nvSpPr>
        <p:spPr/>
        <p:txBody>
          <a:bodyPr/>
          <a:lstStyle/>
          <a:p>
            <a:fld id="{53D78A92-0141-4330-8F3E-FAADFAC23844}" type="slidenum">
              <a:rPr lang="ru-RU" smtClean="0"/>
              <a:t>12</a:t>
            </a:fld>
            <a:endParaRPr lang="ru-RU" dirty="0"/>
          </a:p>
        </p:txBody>
      </p:sp>
    </p:spTree>
    <p:extLst>
      <p:ext uri="{BB962C8B-B14F-4D97-AF65-F5344CB8AC3E}">
        <p14:creationId xmlns:p14="http://schemas.microsoft.com/office/powerpoint/2010/main" val="549766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considering which national objective you fall within and want to put into your application the biggest questions you will want to ask is who are your services benefitting and how will you document that benefit? </a:t>
            </a:r>
          </a:p>
          <a:p>
            <a:endParaRPr lang="en-US"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13</a:t>
            </a:fld>
            <a:endParaRPr lang="ru-RU" dirty="0"/>
          </a:p>
        </p:txBody>
      </p:sp>
    </p:spTree>
    <p:extLst>
      <p:ext uri="{BB962C8B-B14F-4D97-AF65-F5344CB8AC3E}">
        <p14:creationId xmlns:p14="http://schemas.microsoft.com/office/powerpoint/2010/main" val="2309960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48390"/>
            <a:ext cx="5486400" cy="3086100"/>
          </a:xfrm>
        </p:spPr>
      </p:sp>
      <p:sp>
        <p:nvSpPr>
          <p:cNvPr id="3" name="Notes Placeholder 2"/>
          <p:cNvSpPr>
            <a:spLocks noGrp="1"/>
          </p:cNvSpPr>
          <p:nvPr>
            <p:ph type="body" idx="1"/>
          </p:nvPr>
        </p:nvSpPr>
        <p:spPr>
          <a:xfrm>
            <a:off x="685800" y="3405938"/>
            <a:ext cx="5486400" cy="5279275"/>
          </a:xfrm>
        </p:spPr>
        <p:txBody>
          <a:bodyPr/>
          <a:lstStyle/>
          <a:p>
            <a:r>
              <a:rPr lang="en-US" sz="1600" dirty="0" smtClean="0"/>
              <a:t>For all applicants and awardees it is important that they have taken the time to review the Overview for grant awardees. This is a </a:t>
            </a:r>
            <a:r>
              <a:rPr lang="en-US" sz="1600" dirty="0">
                <a:latin typeface="Gill Sans MT" panose="020B0502020104020203" pitchFamily="34" charset="0"/>
              </a:rPr>
              <a:t>subsection of chapter 2 of the Code of Federal Regulations specifically outlines the uniform administrative requirements, cost principles, and audit requirements for federal awards. </a:t>
            </a:r>
            <a:r>
              <a:rPr lang="en-US" sz="1600" dirty="0" smtClean="0">
                <a:latin typeface="Gill Sans MT" panose="020B0502020104020203" pitchFamily="34" charset="0"/>
              </a:rPr>
              <a:t>If</a:t>
            </a:r>
            <a:r>
              <a:rPr lang="en-US" sz="1600" baseline="0" dirty="0" smtClean="0">
                <a:latin typeface="Gill Sans MT" panose="020B0502020104020203" pitchFamily="34" charset="0"/>
              </a:rPr>
              <a:t> this sounds foreign to you in your role, y</a:t>
            </a:r>
            <a:r>
              <a:rPr lang="en-US" sz="1600" dirty="0" smtClean="0">
                <a:latin typeface="Gill Sans MT" panose="020B0502020104020203" pitchFamily="34" charset="0"/>
              </a:rPr>
              <a:t>ou</a:t>
            </a:r>
            <a:r>
              <a:rPr lang="en-US" sz="1600" baseline="0" dirty="0" smtClean="0">
                <a:latin typeface="Gill Sans MT" panose="020B0502020104020203" pitchFamily="34" charset="0"/>
              </a:rPr>
              <a:t> might need to sit down with your finance officer or CPA to go over this and be sure that your organization complies.</a:t>
            </a:r>
            <a:endParaRPr lang="en-US" sz="1600" dirty="0">
              <a:latin typeface="Gill Sans MT" panose="020B0502020104020203" pitchFamily="34" charset="0"/>
            </a:endParaRPr>
          </a:p>
          <a:p>
            <a:endParaRPr lang="en-US" sz="1600" dirty="0" smtClean="0"/>
          </a:p>
          <a:p>
            <a:pPr marL="285750" indent="-285750"/>
            <a:r>
              <a:rPr lang="en-US" sz="1600" dirty="0" smtClean="0"/>
              <a:t>This code goes over </a:t>
            </a:r>
          </a:p>
          <a:p>
            <a:pPr marL="285750" indent="-285750"/>
            <a:r>
              <a:rPr lang="en-US" sz="1600" dirty="0" smtClean="0">
                <a:latin typeface="Gill Sans MT" panose="020B0502020104020203" pitchFamily="34" charset="0"/>
              </a:rPr>
              <a:t>Internal </a:t>
            </a:r>
            <a:r>
              <a:rPr lang="en-US" sz="1600" dirty="0">
                <a:latin typeface="Gill Sans MT" panose="020B0502020104020203" pitchFamily="34" charset="0"/>
              </a:rPr>
              <a:t>Controls</a:t>
            </a:r>
          </a:p>
          <a:p>
            <a:pPr marL="285750" indent="-285750"/>
            <a:r>
              <a:rPr lang="en-US" sz="1600" dirty="0">
                <a:latin typeface="Gill Sans MT" panose="020B0502020104020203" pitchFamily="34" charset="0"/>
              </a:rPr>
              <a:t>Standards for Financial Management</a:t>
            </a:r>
          </a:p>
          <a:p>
            <a:pPr marL="285750" indent="-285750"/>
            <a:r>
              <a:rPr lang="en-US" sz="1600" dirty="0">
                <a:latin typeface="Gill Sans MT" panose="020B0502020104020203" pitchFamily="34" charset="0"/>
              </a:rPr>
              <a:t>Cost Principles</a:t>
            </a:r>
          </a:p>
          <a:p>
            <a:pPr marL="285750" indent="-285750"/>
            <a:r>
              <a:rPr lang="en-US" sz="1600" dirty="0">
                <a:latin typeface="Gill Sans MT" panose="020B0502020104020203" pitchFamily="34" charset="0"/>
              </a:rPr>
              <a:t>Audit Requirements</a:t>
            </a:r>
          </a:p>
          <a:p>
            <a:pPr marL="285750" indent="-285750"/>
            <a:r>
              <a:rPr lang="en-US" sz="1600" dirty="0">
                <a:latin typeface="Gill Sans MT" panose="020B0502020104020203" pitchFamily="34" charset="0"/>
              </a:rPr>
              <a:t>Procurement Standards</a:t>
            </a:r>
          </a:p>
          <a:p>
            <a:pPr marL="285750" indent="-285750"/>
            <a:r>
              <a:rPr lang="en-US" sz="1600" dirty="0">
                <a:latin typeface="Gill Sans MT" panose="020B0502020104020203" pitchFamily="34" charset="0"/>
              </a:rPr>
              <a:t>Conflict of Interest</a:t>
            </a:r>
          </a:p>
          <a:p>
            <a:pPr marL="285750" indent="-285750"/>
            <a:r>
              <a:rPr lang="en-US" sz="1600" dirty="0">
                <a:latin typeface="Gill Sans MT" panose="020B0502020104020203" pitchFamily="34" charset="0"/>
              </a:rPr>
              <a:t>Program Income</a:t>
            </a:r>
          </a:p>
          <a:p>
            <a:pPr marL="285750" indent="-285750"/>
            <a:r>
              <a:rPr lang="en-US" sz="1600" dirty="0">
                <a:latin typeface="Gill Sans MT" panose="020B0502020104020203" pitchFamily="34" charset="0"/>
              </a:rPr>
              <a:t>Direct and Indirect Costs</a:t>
            </a:r>
          </a:p>
          <a:p>
            <a:endParaRPr lang="en-US" sz="1600" dirty="0" smtClean="0"/>
          </a:p>
          <a:p>
            <a:r>
              <a:rPr lang="en-US" sz="1600" dirty="0" smtClean="0"/>
              <a:t>It is critical that applicants understand these requirements in order to receive a federal award. </a:t>
            </a:r>
            <a:endParaRPr lang="en-US" sz="1600" dirty="0"/>
          </a:p>
        </p:txBody>
      </p:sp>
      <p:sp>
        <p:nvSpPr>
          <p:cNvPr id="4" name="Slide Number Placeholder 3"/>
          <p:cNvSpPr>
            <a:spLocks noGrp="1"/>
          </p:cNvSpPr>
          <p:nvPr>
            <p:ph type="sldNum" sz="quarter" idx="10"/>
          </p:nvPr>
        </p:nvSpPr>
        <p:spPr/>
        <p:txBody>
          <a:bodyPr/>
          <a:lstStyle/>
          <a:p>
            <a:fld id="{53D78A92-0141-4330-8F3E-FAADFAC23844}" type="slidenum">
              <a:rPr lang="ru-RU" smtClean="0"/>
              <a:t>14</a:t>
            </a:fld>
            <a:endParaRPr lang="ru-RU" dirty="0"/>
          </a:p>
        </p:txBody>
      </p:sp>
    </p:spTree>
    <p:extLst>
      <p:ext uri="{BB962C8B-B14F-4D97-AF65-F5344CB8AC3E}">
        <p14:creationId xmlns:p14="http://schemas.microsoft.com/office/powerpoint/2010/main" val="127219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50723"/>
            <a:ext cx="5486400" cy="7750277"/>
          </a:xfrm>
        </p:spPr>
        <p:txBody>
          <a:bodyPr/>
          <a:lstStyle/>
          <a:p>
            <a:r>
              <a:rPr lang="en-US" sz="1600" dirty="0">
                <a:ln w="0"/>
                <a:effectLst>
                  <a:outerShdw blurRad="38100" dist="25400" dir="5400000" algn="ctr" rotWithShape="0">
                    <a:srgbClr val="6E747A">
                      <a:alpha val="43000"/>
                    </a:srgbClr>
                  </a:outerShdw>
                </a:effectLst>
                <a:latin typeface="Gill Sans MT" panose="020B0502020104020203" pitchFamily="34" charset="0"/>
                <a:cs typeface="Lao UI" panose="020B0502040204020203" pitchFamily="34" charset="0"/>
              </a:rPr>
              <a:t>Record Keeping</a:t>
            </a:r>
          </a:p>
          <a:p>
            <a:r>
              <a:rPr lang="en-US" sz="1600" dirty="0">
                <a:latin typeface="Gill Sans MT" panose="020B0502020104020203" pitchFamily="34" charset="0"/>
                <a:cs typeface="Lao UI" panose="020B0502040204020203" pitchFamily="34" charset="0"/>
              </a:rPr>
              <a:t>HUD requires that the City of Colorado Springs keep records on file that are</a:t>
            </a:r>
            <a:r>
              <a:rPr lang="en-US" sz="1600" b="1" u="sng" dirty="0">
                <a:latin typeface="Gill Sans MT" panose="020B0502020104020203" pitchFamily="34" charset="0"/>
                <a:cs typeface="Lao UI" panose="020B0502040204020203" pitchFamily="34" charset="0"/>
              </a:rPr>
              <a:t> accurate, complete, and orderly</a:t>
            </a:r>
            <a:r>
              <a:rPr lang="en-US" sz="1600" dirty="0">
                <a:latin typeface="Gill Sans MT" panose="020B0502020104020203" pitchFamily="34" charset="0"/>
                <a:cs typeface="Lao UI" panose="020B0502040204020203" pitchFamily="34" charset="0"/>
              </a:rPr>
              <a:t>. As such, all awarded organizations are also responsible for maintaining their records in the same </a:t>
            </a:r>
            <a:r>
              <a:rPr lang="en-US" sz="1600" b="1" u="sng" dirty="0">
                <a:latin typeface="Gill Sans MT" panose="020B0502020104020203" pitchFamily="34" charset="0"/>
                <a:cs typeface="Lao UI" panose="020B0502040204020203" pitchFamily="34" charset="0"/>
              </a:rPr>
              <a:t>accurate, complete, and orderly fashion.</a:t>
            </a:r>
            <a:r>
              <a:rPr lang="en-US" sz="1600" dirty="0">
                <a:latin typeface="Gill Sans MT" panose="020B0502020104020203" pitchFamily="34" charset="0"/>
                <a:cs typeface="Lao UI" panose="020B0502040204020203" pitchFamily="34" charset="0"/>
              </a:rPr>
              <a:t> Subrecipients are responsible for maintaining records in at least 3 major categories: </a:t>
            </a:r>
          </a:p>
          <a:p>
            <a:pPr marL="285750" indent="-285750">
              <a:buFont typeface="Arial" panose="020B0604020202020204" pitchFamily="34" charset="0"/>
              <a:buChar char="•"/>
            </a:pPr>
            <a:r>
              <a:rPr lang="en-US" sz="1600" b="1" dirty="0">
                <a:latin typeface="Gill Sans MT" panose="020B0502020104020203" pitchFamily="34" charset="0"/>
                <a:cs typeface="Lao UI" panose="020B0502040204020203" pitchFamily="34" charset="0"/>
              </a:rPr>
              <a:t>Administrative Records</a:t>
            </a:r>
          </a:p>
          <a:p>
            <a:pPr marL="285750" indent="-285750">
              <a:buFont typeface="Arial" panose="020B0604020202020204" pitchFamily="34" charset="0"/>
              <a:buChar char="•"/>
            </a:pPr>
            <a:r>
              <a:rPr lang="en-US" sz="1600" b="1" dirty="0">
                <a:latin typeface="Gill Sans MT" panose="020B0502020104020203" pitchFamily="34" charset="0"/>
                <a:cs typeface="Lao UI" panose="020B0502040204020203" pitchFamily="34" charset="0"/>
              </a:rPr>
              <a:t>Financial Records</a:t>
            </a:r>
          </a:p>
          <a:p>
            <a:pPr marL="285750" indent="-285750">
              <a:buFont typeface="Arial" panose="020B0604020202020204" pitchFamily="34" charset="0"/>
              <a:buChar char="•"/>
            </a:pPr>
            <a:r>
              <a:rPr lang="en-US" sz="1600" b="1" dirty="0">
                <a:latin typeface="Gill Sans MT" panose="020B0502020104020203" pitchFamily="34" charset="0"/>
                <a:cs typeface="Lao UI" panose="020B0502040204020203" pitchFamily="34" charset="0"/>
              </a:rPr>
              <a:t>Project/Case Files</a:t>
            </a:r>
          </a:p>
          <a:p>
            <a:endParaRPr lang="en-US" sz="1600" dirty="0">
              <a:latin typeface="Gill Sans MT" panose="020B0502020104020203" pitchFamily="34" charset="0"/>
            </a:endParaRPr>
          </a:p>
          <a:p>
            <a:r>
              <a:rPr lang="en-US" sz="1600" dirty="0">
                <a:latin typeface="Gill Sans MT" panose="020B0502020104020203" pitchFamily="34" charset="0"/>
              </a:rPr>
              <a:t>These records must be maintained for the </a:t>
            </a:r>
            <a:r>
              <a:rPr lang="en-US" sz="1600" b="1" u="sng" dirty="0">
                <a:latin typeface="Gill Sans MT" panose="020B0502020104020203" pitchFamily="34" charset="0"/>
              </a:rPr>
              <a:t>duration of the awarded grant plus 6 years. </a:t>
            </a:r>
            <a:r>
              <a:rPr lang="en-US" sz="1600" dirty="0">
                <a:latin typeface="Gill Sans MT" panose="020B0502020104020203" pitchFamily="34" charset="0"/>
              </a:rPr>
              <a:t>At any time the City of Colorado Springs reserves the right to request these records for review. </a:t>
            </a:r>
          </a:p>
          <a:p>
            <a:endParaRPr lang="en-US" sz="1600" dirty="0">
              <a:latin typeface="Gill Sans MT" panose="020B0502020104020203" pitchFamily="34" charset="0"/>
            </a:endParaRPr>
          </a:p>
          <a:p>
            <a:r>
              <a:rPr lang="en-US" sz="1600" dirty="0">
                <a:ln w="0"/>
                <a:effectLst>
                  <a:outerShdw blurRad="38100" dist="25400" dir="5400000" algn="ctr" rotWithShape="0">
                    <a:srgbClr val="6E747A">
                      <a:alpha val="43000"/>
                    </a:srgbClr>
                  </a:outerShdw>
                </a:effectLst>
                <a:latin typeface="Gill Sans MT" panose="020B0502020104020203" pitchFamily="34" charset="0"/>
              </a:rPr>
              <a:t>Reporting</a:t>
            </a:r>
            <a:endParaRPr lang="en-US" sz="1600" dirty="0">
              <a:latin typeface="Gill Sans MT" panose="020B0502020104020203" pitchFamily="34" charset="0"/>
            </a:endParaRPr>
          </a:p>
          <a:p>
            <a:r>
              <a:rPr lang="en-US" sz="1600" dirty="0">
                <a:latin typeface="Gill Sans MT" panose="020B0502020104020203" pitchFamily="34" charset="0"/>
              </a:rPr>
              <a:t>Requests for reports may be: </a:t>
            </a:r>
          </a:p>
          <a:p>
            <a:pPr marL="285750" indent="-285750">
              <a:buFont typeface="Arial" panose="020B0604020202020204" pitchFamily="34" charset="0"/>
              <a:buChar char="•"/>
            </a:pPr>
            <a:r>
              <a:rPr lang="en-US" sz="1600" dirty="0">
                <a:latin typeface="Gill Sans MT" panose="020B0502020104020203" pitchFamily="34" charset="0"/>
              </a:rPr>
              <a:t> Monthly</a:t>
            </a:r>
          </a:p>
          <a:p>
            <a:pPr marL="285750" indent="-285750">
              <a:buFont typeface="Arial" panose="020B0604020202020204" pitchFamily="34" charset="0"/>
              <a:buChar char="•"/>
            </a:pPr>
            <a:r>
              <a:rPr lang="en-US" sz="1600" dirty="0">
                <a:latin typeface="Gill Sans MT" panose="020B0502020104020203" pitchFamily="34" charset="0"/>
              </a:rPr>
              <a:t>Quarterly</a:t>
            </a:r>
          </a:p>
          <a:p>
            <a:pPr marL="285750" indent="-285750">
              <a:buFont typeface="Arial" panose="020B0604020202020204" pitchFamily="34" charset="0"/>
              <a:buChar char="•"/>
            </a:pPr>
            <a:r>
              <a:rPr lang="en-US" sz="1600" dirty="0">
                <a:latin typeface="Gill Sans MT" panose="020B0502020104020203" pitchFamily="34" charset="0"/>
              </a:rPr>
              <a:t>Monitoring documentation request </a:t>
            </a:r>
          </a:p>
          <a:p>
            <a:pPr marL="285750" indent="-285750">
              <a:buFont typeface="Arial" panose="020B0604020202020204" pitchFamily="34" charset="0"/>
              <a:buChar char="•"/>
            </a:pPr>
            <a:endParaRPr lang="en-US" sz="1600" dirty="0">
              <a:latin typeface="Gill Sans MT" panose="020B0502020104020203" pitchFamily="34" charset="0"/>
            </a:endParaRPr>
          </a:p>
          <a:p>
            <a:pPr algn="ctr"/>
            <a:r>
              <a:rPr lang="en-US" sz="1600" i="1" dirty="0">
                <a:latin typeface="Gill Sans MT" panose="020B0502020104020203" pitchFamily="34" charset="0"/>
              </a:rPr>
              <a:t>Reports should be </a:t>
            </a:r>
            <a:r>
              <a:rPr lang="en-US" sz="1600" i="1" u="sng" dirty="0">
                <a:latin typeface="Gill Sans MT" panose="020B0502020104020203" pitchFamily="34" charset="0"/>
              </a:rPr>
              <a:t>accurate, complete, orderly, and timely. </a:t>
            </a:r>
            <a:endParaRPr lang="en-US" sz="1600" i="1" u="sng" dirty="0" smtClean="0">
              <a:latin typeface="Gill Sans MT" panose="020B0502020104020203" pitchFamily="34" charset="0"/>
            </a:endParaRPr>
          </a:p>
          <a:p>
            <a:pPr algn="ctr"/>
            <a:endParaRPr lang="en-US" sz="1600" i="1" u="sng" dirty="0">
              <a:latin typeface="Gill Sans MT" panose="020B0502020104020203" pitchFamily="34" charset="0"/>
            </a:endParaRPr>
          </a:p>
          <a:p>
            <a:r>
              <a:rPr lang="en-US" sz="1600" dirty="0" smtClean="0">
                <a:latin typeface="Gill Sans MT" panose="020B0502020104020203" pitchFamily="34" charset="0"/>
              </a:rPr>
              <a:t>Applicants should understand that if awarded their performance in maintaining accurate, complete, timely, and orderly reports and records will be evaluated as a part of not only the award process, but continued opportunities for funding in the future. </a:t>
            </a:r>
            <a:endParaRPr lang="en-US" sz="1600" dirty="0">
              <a:latin typeface="Gill Sans MT" panose="020B0502020104020203" pitchFamily="34" charset="0"/>
            </a:endParaRP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15</a:t>
            </a:fld>
            <a:endParaRPr lang="ru-RU" dirty="0"/>
          </a:p>
        </p:txBody>
      </p:sp>
    </p:spTree>
    <p:extLst>
      <p:ext uri="{BB962C8B-B14F-4D97-AF65-F5344CB8AC3E}">
        <p14:creationId xmlns:p14="http://schemas.microsoft.com/office/powerpoint/2010/main" val="1290800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6305"/>
            <a:ext cx="5486400" cy="3086100"/>
          </a:xfrm>
        </p:spPr>
      </p:sp>
      <p:sp>
        <p:nvSpPr>
          <p:cNvPr id="3" name="Notes Placeholder 2"/>
          <p:cNvSpPr>
            <a:spLocks noGrp="1"/>
          </p:cNvSpPr>
          <p:nvPr>
            <p:ph type="body" idx="1"/>
          </p:nvPr>
        </p:nvSpPr>
        <p:spPr>
          <a:xfrm>
            <a:off x="685800" y="3202405"/>
            <a:ext cx="5486400" cy="5765132"/>
          </a:xfrm>
        </p:spPr>
        <p:txBody>
          <a:bodyPr/>
          <a:lstStyle/>
          <a:p>
            <a:endParaRPr lang="en-US" sz="1600" dirty="0">
              <a:latin typeface="Gill Sans MT" panose="020B0502020104020203" pitchFamily="34" charset="0"/>
            </a:endParaRPr>
          </a:p>
          <a:p>
            <a:r>
              <a:rPr lang="en-US" sz="1600" b="1" dirty="0">
                <a:latin typeface="Gill Sans MT" panose="020B0502020104020203" pitchFamily="34" charset="0"/>
              </a:rPr>
              <a:t>Neighborly: </a:t>
            </a:r>
            <a:r>
              <a:rPr lang="en-US" sz="1600" dirty="0">
                <a:latin typeface="Gill Sans MT" panose="020B0502020104020203" pitchFamily="34" charset="0"/>
              </a:rPr>
              <a:t>All applicants must register through the city’s online grant application platform Neighborly software. Please visit </a:t>
            </a:r>
            <a:r>
              <a:rPr lang="en-US" sz="1600" dirty="0">
                <a:latin typeface="Gill Sans MT" panose="020B0502020104020203" pitchFamily="34" charset="0"/>
                <a:hlinkClick r:id="rId3"/>
              </a:rPr>
              <a:t>https://portal.neighborlysoftware.com/coloradospringsco/Participant/Login</a:t>
            </a:r>
            <a:r>
              <a:rPr lang="en-US" sz="1600" dirty="0">
                <a:latin typeface="Gill Sans MT" panose="020B0502020104020203" pitchFamily="34" charset="0"/>
              </a:rPr>
              <a:t>  to register for your online profile and complete the grant application. </a:t>
            </a:r>
            <a:r>
              <a:rPr lang="en-US" sz="1600" b="1" dirty="0">
                <a:latin typeface="Gill Sans MT" panose="020B0502020104020203" pitchFamily="34" charset="0"/>
              </a:rPr>
              <a:t>IMPORTANT: </a:t>
            </a:r>
            <a:r>
              <a:rPr lang="en-US" sz="1600" dirty="0">
                <a:latin typeface="Gill Sans MT" panose="020B0502020104020203" pitchFamily="34" charset="0"/>
              </a:rPr>
              <a:t>All grant applications must be submitted through the online portal. No paper applications accepted. </a:t>
            </a:r>
          </a:p>
          <a:p>
            <a:endParaRPr lang="en-US" sz="1600" dirty="0">
              <a:latin typeface="Gill Sans MT" panose="020B0502020104020203" pitchFamily="34" charset="0"/>
            </a:endParaRPr>
          </a:p>
          <a:p>
            <a:r>
              <a:rPr lang="en-US" sz="1600" b="1" dirty="0">
                <a:latin typeface="Gill Sans MT" panose="020B0502020104020203" pitchFamily="34" charset="0"/>
              </a:rPr>
              <a:t>SAM registration: </a:t>
            </a:r>
            <a:r>
              <a:rPr lang="en-US" sz="1600" dirty="0">
                <a:latin typeface="Gill Sans MT" panose="020B0502020104020203" pitchFamily="34" charset="0"/>
              </a:rPr>
              <a:t>All applicants must be registered under the system for award management to do business with the U.S. government. Please visit: www.SAM.gov to register your organization. </a:t>
            </a:r>
          </a:p>
          <a:p>
            <a:endParaRPr lang="en-US" sz="1600" dirty="0">
              <a:latin typeface="Gill Sans MT" panose="020B0502020104020203" pitchFamily="34" charset="0"/>
            </a:endParaRPr>
          </a:p>
          <a:p>
            <a:r>
              <a:rPr lang="en-US" sz="1600" b="1" dirty="0">
                <a:latin typeface="Gill Sans MT" panose="020B0502020104020203" pitchFamily="34" charset="0"/>
              </a:rPr>
              <a:t>DUNS #: </a:t>
            </a:r>
            <a:r>
              <a:rPr lang="en-US" sz="1600" dirty="0">
                <a:latin typeface="Gill Sans MT" panose="020B0502020104020203" pitchFamily="34" charset="0"/>
              </a:rPr>
              <a:t>All Applicants must have a registered DUNS number to be a grant awardee. Please visit: </a:t>
            </a:r>
            <a:r>
              <a:rPr lang="en-US" sz="1600" b="1" dirty="0">
                <a:latin typeface="Gill Sans MT" panose="020B0502020104020203" pitchFamily="34" charset="0"/>
              </a:rPr>
              <a:t>https://fedgov.dnb.com/webform/ </a:t>
            </a:r>
            <a:r>
              <a:rPr lang="en-US" sz="1600" dirty="0">
                <a:latin typeface="Gill Sans MT" panose="020B0502020104020203" pitchFamily="34" charset="0"/>
              </a:rPr>
              <a:t>to check or receive your DUNS number. </a:t>
            </a:r>
            <a:endParaRPr lang="en-US" sz="1600" dirty="0" smtClean="0">
              <a:latin typeface="Gill Sans MT" panose="020B0502020104020203" pitchFamily="34" charset="0"/>
            </a:endParaRPr>
          </a:p>
          <a:p>
            <a:endParaRPr lang="en-US" sz="1600" dirty="0" smtClean="0">
              <a:latin typeface="Gill Sans MT" panose="020B0502020104020203" pitchFamily="34" charset="0"/>
            </a:endParaRPr>
          </a:p>
          <a:p>
            <a:r>
              <a:rPr lang="en-US" sz="1600" dirty="0" smtClean="0">
                <a:latin typeface="Gill Sans MT" panose="020B0502020104020203" pitchFamily="34" charset="0"/>
              </a:rPr>
              <a:t>These</a:t>
            </a:r>
            <a:r>
              <a:rPr lang="en-US" sz="1600" baseline="0" dirty="0" smtClean="0">
                <a:latin typeface="Gill Sans MT" panose="020B0502020104020203" pitchFamily="34" charset="0"/>
              </a:rPr>
              <a:t> are some of the very first checks for eligibility that staff conducts b</a:t>
            </a:r>
            <a:r>
              <a:rPr lang="en-US" sz="1600" dirty="0" smtClean="0">
                <a:latin typeface="Gill Sans MT" panose="020B0502020104020203" pitchFamily="34" charset="0"/>
              </a:rPr>
              <a:t>efore moving projects </a:t>
            </a:r>
            <a:r>
              <a:rPr lang="en-US" sz="1600" baseline="0" dirty="0" smtClean="0">
                <a:latin typeface="Gill Sans MT" panose="020B0502020104020203" pitchFamily="34" charset="0"/>
              </a:rPr>
              <a:t>on for external review, so make sure your registration is active and up to date.</a:t>
            </a:r>
            <a:endParaRPr lang="en-US" sz="1600" dirty="0">
              <a:latin typeface="Gill Sans MT" panose="020B0502020104020203" pitchFamily="34" charset="0"/>
            </a:endParaRP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16</a:t>
            </a:fld>
            <a:endParaRPr lang="ru-RU" dirty="0"/>
          </a:p>
        </p:txBody>
      </p:sp>
    </p:spTree>
    <p:extLst>
      <p:ext uri="{BB962C8B-B14F-4D97-AF65-F5344CB8AC3E}">
        <p14:creationId xmlns:p14="http://schemas.microsoft.com/office/powerpoint/2010/main" val="4038982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smtClean="0"/>
              <a:t>We want to note that given that the CDBG-CV funds are specifically being awarded to help prevent, [prepare for, and respond to the coronavirus, before you submit an application there will be a preliminary check on eligibility.</a:t>
            </a:r>
          </a:p>
          <a:p>
            <a:endParaRPr lang="en-US" sz="1800" dirty="0"/>
          </a:p>
          <a:p>
            <a:r>
              <a:rPr lang="en-US" sz="1800" dirty="0" smtClean="0"/>
              <a:t> If an organization is not eligible based on their answers, they will be unable to proceed to submit an application. PLEASE be sure you have reviewed the guide and this presentation to ensure your organization is eligible to apply. </a:t>
            </a:r>
            <a:endParaRPr lang="en-US" sz="1800" dirty="0"/>
          </a:p>
        </p:txBody>
      </p:sp>
      <p:sp>
        <p:nvSpPr>
          <p:cNvPr id="4" name="Slide Number Placeholder 3"/>
          <p:cNvSpPr>
            <a:spLocks noGrp="1"/>
          </p:cNvSpPr>
          <p:nvPr>
            <p:ph type="sldNum" sz="quarter" idx="10"/>
          </p:nvPr>
        </p:nvSpPr>
        <p:spPr/>
        <p:txBody>
          <a:bodyPr/>
          <a:lstStyle/>
          <a:p>
            <a:fld id="{53D78A92-0141-4330-8F3E-FAADFAC23844}" type="slidenum">
              <a:rPr lang="ru-RU" smtClean="0"/>
              <a:t>17</a:t>
            </a:fld>
            <a:endParaRPr lang="ru-RU" dirty="0"/>
          </a:p>
        </p:txBody>
      </p:sp>
    </p:spTree>
    <p:extLst>
      <p:ext uri="{BB962C8B-B14F-4D97-AF65-F5344CB8AC3E}">
        <p14:creationId xmlns:p14="http://schemas.microsoft.com/office/powerpoint/2010/main" val="17889720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53716" y="0"/>
            <a:ext cx="5486400" cy="9178413"/>
          </a:xfrm>
        </p:spPr>
        <p:txBody>
          <a:bodyPr/>
          <a:lstStyle/>
          <a:p>
            <a:r>
              <a:rPr lang="en-US" sz="1800" dirty="0" smtClean="0">
                <a:latin typeface="+mj-lt"/>
              </a:rPr>
              <a:t>Once an organization submits an application, what exactly will both internal and external review committees consider to approve your request? Below</a:t>
            </a:r>
            <a:r>
              <a:rPr lang="en-US" sz="1800" baseline="0" dirty="0" smtClean="0">
                <a:latin typeface="+mj-lt"/>
              </a:rPr>
              <a:t> are some review criteria by which your applications are scored</a:t>
            </a:r>
            <a:r>
              <a:rPr lang="en-US" sz="1800" dirty="0" smtClean="0">
                <a:latin typeface="+mj-lt"/>
              </a:rPr>
              <a:t>: </a:t>
            </a:r>
          </a:p>
          <a:p>
            <a:endParaRPr lang="en-US" sz="1800" dirty="0" smtClean="0">
              <a:latin typeface="+mj-lt"/>
            </a:endParaRPr>
          </a:p>
          <a:p>
            <a:pPr marL="285750" indent="-285750">
              <a:buFont typeface="Arial" panose="020B0604020202020204" pitchFamily="34" charset="0"/>
              <a:buChar char="•"/>
            </a:pPr>
            <a:r>
              <a:rPr lang="en-US" sz="1800" dirty="0" smtClean="0">
                <a:solidFill>
                  <a:schemeClr val="tx2"/>
                </a:solidFill>
                <a:latin typeface="+mj-lt"/>
              </a:rPr>
              <a:t>How well does your request align with the funding priorities outlined by the city?</a:t>
            </a:r>
            <a:endParaRPr lang="en-US" sz="1800" dirty="0">
              <a:solidFill>
                <a:schemeClr val="tx2"/>
              </a:solidFill>
              <a:latin typeface="+mj-lt"/>
            </a:endParaRPr>
          </a:p>
          <a:p>
            <a:pPr marL="285750" indent="-285750">
              <a:buFont typeface="Arial" panose="020B0604020202020204" pitchFamily="34" charset="0"/>
              <a:buChar char="•"/>
            </a:pPr>
            <a:r>
              <a:rPr lang="en-US" sz="1800" dirty="0" smtClean="0">
                <a:solidFill>
                  <a:schemeClr val="tx2"/>
                </a:solidFill>
                <a:latin typeface="+mj-lt"/>
              </a:rPr>
              <a:t>Meeting national</a:t>
            </a:r>
            <a:r>
              <a:rPr lang="en-US" sz="1800" baseline="0" dirty="0" smtClean="0">
                <a:solidFill>
                  <a:schemeClr val="tx2"/>
                </a:solidFill>
                <a:latin typeface="+mj-lt"/>
              </a:rPr>
              <a:t> objective and eligibility means you can correctly document that you serve low-income residents and that your costs are allowable under CDBG regs.</a:t>
            </a:r>
            <a:endParaRPr lang="en-US" sz="1800" dirty="0">
              <a:solidFill>
                <a:schemeClr val="tx2"/>
              </a:solidFill>
              <a:latin typeface="+mj-lt"/>
            </a:endParaRPr>
          </a:p>
          <a:p>
            <a:pPr marL="285750" indent="-285750">
              <a:buFont typeface="Arial" panose="020B0604020202020204" pitchFamily="34" charset="0"/>
              <a:buChar char="•"/>
            </a:pPr>
            <a:r>
              <a:rPr lang="en-US" sz="1800" dirty="0" smtClean="0">
                <a:solidFill>
                  <a:schemeClr val="tx2"/>
                </a:solidFill>
                <a:latin typeface="+mj-lt"/>
              </a:rPr>
              <a:t>This is where</a:t>
            </a:r>
            <a:r>
              <a:rPr lang="en-US" sz="1800" baseline="0" dirty="0" smtClean="0">
                <a:solidFill>
                  <a:schemeClr val="tx2"/>
                </a:solidFill>
                <a:latin typeface="+mj-lt"/>
              </a:rPr>
              <a:t> you make your case. </a:t>
            </a:r>
            <a:r>
              <a:rPr lang="en-US" sz="1800" dirty="0" smtClean="0">
                <a:solidFill>
                  <a:schemeClr val="tx2"/>
                </a:solidFill>
                <a:latin typeface="+mj-lt"/>
              </a:rPr>
              <a:t>Who</a:t>
            </a:r>
            <a:r>
              <a:rPr lang="en-US" sz="1800" baseline="0" dirty="0" smtClean="0">
                <a:solidFill>
                  <a:schemeClr val="tx2"/>
                </a:solidFill>
                <a:latin typeface="+mj-lt"/>
              </a:rPr>
              <a:t> else is doing this work? How is your service unduplicated? What are the consequences of not funding your program? </a:t>
            </a:r>
            <a:endParaRPr lang="en-US" sz="1800" dirty="0">
              <a:solidFill>
                <a:schemeClr val="tx2"/>
              </a:solidFill>
              <a:latin typeface="+mj-lt"/>
            </a:endParaRPr>
          </a:p>
          <a:p>
            <a:pPr marL="285750" indent="-285750">
              <a:buFont typeface="Arial" panose="020B0604020202020204" pitchFamily="34" charset="0"/>
              <a:buChar char="•"/>
            </a:pPr>
            <a:r>
              <a:rPr lang="en-US" sz="1800" dirty="0" smtClean="0">
                <a:solidFill>
                  <a:schemeClr val="tx2"/>
                </a:solidFill>
                <a:latin typeface="+mj-lt"/>
              </a:rPr>
              <a:t>Be specific about what you’re asking for and how it fits with a larger project</a:t>
            </a:r>
            <a:r>
              <a:rPr lang="en-US" sz="1800" baseline="0" dirty="0" smtClean="0">
                <a:solidFill>
                  <a:schemeClr val="tx2"/>
                </a:solidFill>
                <a:latin typeface="+mj-lt"/>
              </a:rPr>
              <a:t> or with your mission. </a:t>
            </a:r>
            <a:endParaRPr lang="en-US" sz="1800" dirty="0">
              <a:solidFill>
                <a:schemeClr val="tx2"/>
              </a:solidFill>
              <a:latin typeface="+mj-lt"/>
            </a:endParaRPr>
          </a:p>
          <a:p>
            <a:pPr marL="285750" indent="-285750">
              <a:buFont typeface="Arial" panose="020B0604020202020204" pitchFamily="34" charset="0"/>
              <a:buChar char="•"/>
            </a:pPr>
            <a:r>
              <a:rPr lang="en-US" sz="1800" dirty="0" smtClean="0">
                <a:solidFill>
                  <a:schemeClr val="tx2"/>
                </a:solidFill>
                <a:latin typeface="+mj-lt"/>
              </a:rPr>
              <a:t>It’s a good idea to have Measurable Outcomes, but make</a:t>
            </a:r>
            <a:r>
              <a:rPr lang="en-US" sz="1800" baseline="0" dirty="0" smtClean="0">
                <a:solidFill>
                  <a:schemeClr val="tx2"/>
                </a:solidFill>
                <a:latin typeface="+mj-lt"/>
              </a:rPr>
              <a:t> sure they align with HUD outcome measures. How do you count those served? </a:t>
            </a:r>
            <a:endParaRPr lang="en-US" sz="1800" dirty="0">
              <a:solidFill>
                <a:schemeClr val="tx2"/>
              </a:solidFill>
              <a:latin typeface="+mj-lt"/>
            </a:endParaRPr>
          </a:p>
          <a:p>
            <a:pPr marL="285750" indent="-285750">
              <a:buFont typeface="Arial" panose="020B0604020202020204" pitchFamily="34" charset="0"/>
              <a:buChar char="•"/>
            </a:pPr>
            <a:r>
              <a:rPr lang="en-US" sz="1800" dirty="0" smtClean="0">
                <a:solidFill>
                  <a:schemeClr val="tx2"/>
                </a:solidFill>
                <a:latin typeface="+mj-lt"/>
              </a:rPr>
              <a:t>Accessibility – are</a:t>
            </a:r>
            <a:r>
              <a:rPr lang="en-US" sz="1800" baseline="0" dirty="0" smtClean="0">
                <a:solidFill>
                  <a:schemeClr val="tx2"/>
                </a:solidFill>
                <a:latin typeface="+mj-lt"/>
              </a:rPr>
              <a:t> your services and facilities accessible to anyone who qualifies? </a:t>
            </a:r>
            <a:endParaRPr lang="en-US" sz="1800" dirty="0">
              <a:solidFill>
                <a:schemeClr val="tx2"/>
              </a:solidFill>
              <a:latin typeface="+mj-lt"/>
            </a:endParaRPr>
          </a:p>
          <a:p>
            <a:pPr marL="285750" indent="-285750">
              <a:buFont typeface="Arial" panose="020B0604020202020204" pitchFamily="34" charset="0"/>
              <a:buChar char="•"/>
            </a:pPr>
            <a:r>
              <a:rPr lang="en-US" sz="1800" dirty="0">
                <a:solidFill>
                  <a:schemeClr val="tx2"/>
                </a:solidFill>
                <a:latin typeface="+mj-lt"/>
              </a:rPr>
              <a:t>Experience/Past </a:t>
            </a:r>
            <a:r>
              <a:rPr lang="en-US" sz="1800" dirty="0" smtClean="0">
                <a:solidFill>
                  <a:schemeClr val="tx2"/>
                </a:solidFill>
                <a:latin typeface="+mj-lt"/>
              </a:rPr>
              <a:t>Performance – ability</a:t>
            </a:r>
            <a:r>
              <a:rPr lang="en-US" sz="1800" baseline="0" dirty="0" smtClean="0">
                <a:solidFill>
                  <a:schemeClr val="tx2"/>
                </a:solidFill>
                <a:latin typeface="+mj-lt"/>
              </a:rPr>
              <a:t> to handle different funding streams is important.  </a:t>
            </a:r>
            <a:endParaRPr lang="en-US" sz="1800" dirty="0">
              <a:solidFill>
                <a:schemeClr val="tx2"/>
              </a:solidFill>
              <a:latin typeface="+mj-lt"/>
            </a:endParaRPr>
          </a:p>
          <a:p>
            <a:pPr marL="285750" indent="-285750">
              <a:buFont typeface="Arial" panose="020B0604020202020204" pitchFamily="34" charset="0"/>
              <a:buChar char="•"/>
            </a:pPr>
            <a:r>
              <a:rPr lang="en-US" sz="1800" dirty="0">
                <a:solidFill>
                  <a:schemeClr val="tx2"/>
                </a:solidFill>
                <a:latin typeface="+mj-lt"/>
              </a:rPr>
              <a:t>Coordination of </a:t>
            </a:r>
            <a:r>
              <a:rPr lang="en-US" sz="1800" dirty="0" smtClean="0">
                <a:solidFill>
                  <a:schemeClr val="tx2"/>
                </a:solidFill>
                <a:latin typeface="+mj-lt"/>
              </a:rPr>
              <a:t>Services – Collaboration</a:t>
            </a:r>
            <a:r>
              <a:rPr lang="en-US" sz="1800" baseline="0" dirty="0" smtClean="0">
                <a:solidFill>
                  <a:schemeClr val="tx2"/>
                </a:solidFill>
                <a:latin typeface="+mj-lt"/>
              </a:rPr>
              <a:t> with other agencies is a good thing. </a:t>
            </a:r>
            <a:endParaRPr lang="en-US" sz="1800" dirty="0">
              <a:solidFill>
                <a:schemeClr val="tx2"/>
              </a:solidFill>
              <a:latin typeface="+mj-lt"/>
            </a:endParaRPr>
          </a:p>
          <a:p>
            <a:pPr marL="285750" indent="-285750">
              <a:buFont typeface="Arial" panose="020B0604020202020204" pitchFamily="34" charset="0"/>
              <a:buChar char="•"/>
            </a:pPr>
            <a:r>
              <a:rPr lang="en-US" sz="1800" dirty="0" smtClean="0">
                <a:solidFill>
                  <a:schemeClr val="tx2"/>
                </a:solidFill>
                <a:latin typeface="+mj-lt"/>
              </a:rPr>
              <a:t>No</a:t>
            </a:r>
            <a:r>
              <a:rPr lang="en-US" sz="1800" baseline="0" dirty="0" smtClean="0">
                <a:solidFill>
                  <a:schemeClr val="tx2"/>
                </a:solidFill>
                <a:latin typeface="+mj-lt"/>
              </a:rPr>
              <a:t> duplication of benefits – You will have to disclose your funding sources for addressing COVID-19 recovery efforts</a:t>
            </a:r>
            <a:endParaRPr lang="en-US" sz="1800" dirty="0">
              <a:solidFill>
                <a:schemeClr val="tx2"/>
              </a:solidFill>
              <a:latin typeface="+mj-lt"/>
            </a:endParaRPr>
          </a:p>
          <a:p>
            <a:pPr marL="285750" indent="-285750">
              <a:buFont typeface="Arial" panose="020B0604020202020204" pitchFamily="34" charset="0"/>
              <a:buChar char="•"/>
            </a:pPr>
            <a:r>
              <a:rPr lang="en-US" sz="1800" b="1" u="sng" dirty="0" smtClean="0">
                <a:solidFill>
                  <a:schemeClr val="tx2"/>
                </a:solidFill>
                <a:latin typeface="+mj-lt"/>
              </a:rPr>
              <a:t>And most importantly- Will </a:t>
            </a:r>
            <a:r>
              <a:rPr lang="en-US" sz="1800" b="1" u="sng" dirty="0">
                <a:solidFill>
                  <a:schemeClr val="tx2"/>
                </a:solidFill>
                <a:latin typeface="+mj-lt"/>
              </a:rPr>
              <a:t>the project request prevent, prepare for, </a:t>
            </a:r>
            <a:r>
              <a:rPr lang="en-US" sz="1800" b="1" u="sng" dirty="0" smtClean="0">
                <a:solidFill>
                  <a:schemeClr val="tx2"/>
                </a:solidFill>
                <a:latin typeface="+mj-lt"/>
              </a:rPr>
              <a:t>and </a:t>
            </a:r>
            <a:r>
              <a:rPr lang="en-US" sz="1800" b="1" u="sng" dirty="0">
                <a:solidFill>
                  <a:schemeClr val="tx2"/>
                </a:solidFill>
                <a:latin typeface="+mj-lt"/>
              </a:rPr>
              <a:t>respond to the </a:t>
            </a:r>
            <a:r>
              <a:rPr lang="en-US" sz="1800" b="1" u="sng" dirty="0" smtClean="0">
                <a:solidFill>
                  <a:schemeClr val="tx2"/>
                </a:solidFill>
                <a:latin typeface="+mj-lt"/>
              </a:rPr>
              <a:t>coronavirus outbreak</a:t>
            </a:r>
            <a:r>
              <a:rPr lang="en-US" sz="1800" b="1" u="sng" dirty="0">
                <a:solidFill>
                  <a:schemeClr val="tx2"/>
                </a:solidFill>
                <a:latin typeface="+mj-lt"/>
              </a:rPr>
              <a:t>? </a:t>
            </a:r>
          </a:p>
          <a:p>
            <a:endParaRPr lang="en-US" sz="1800"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18</a:t>
            </a:fld>
            <a:endParaRPr lang="ru-RU" dirty="0"/>
          </a:p>
        </p:txBody>
      </p:sp>
    </p:spTree>
    <p:extLst>
      <p:ext uri="{BB962C8B-B14F-4D97-AF65-F5344CB8AC3E}">
        <p14:creationId xmlns:p14="http://schemas.microsoft.com/office/powerpoint/2010/main" val="2410968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442452"/>
            <a:ext cx="5486400" cy="7558548"/>
          </a:xfrm>
        </p:spPr>
        <p:txBody>
          <a:bodyPr/>
          <a:lstStyle/>
          <a:p>
            <a:r>
              <a:rPr lang="en-US" sz="2000" b="1" dirty="0">
                <a:ln w="0"/>
                <a:effectLst>
                  <a:outerShdw blurRad="38100" dist="25400" dir="5400000" algn="ctr" rotWithShape="0">
                    <a:srgbClr val="6E747A">
                      <a:alpha val="43000"/>
                    </a:srgbClr>
                  </a:outerShdw>
                </a:effectLst>
                <a:latin typeface="Gill Sans MT" panose="020B0502020104020203" pitchFamily="34" charset="0"/>
              </a:rPr>
              <a:t>Application Submission</a:t>
            </a:r>
          </a:p>
          <a:p>
            <a:r>
              <a:rPr lang="en-US" sz="2000" dirty="0">
                <a:latin typeface="Gill Sans MT" panose="020B0502020104020203" pitchFamily="34" charset="0"/>
              </a:rPr>
              <a:t>Applications are due by </a:t>
            </a:r>
            <a:r>
              <a:rPr lang="en-US" sz="2000" b="1" u="sng" dirty="0">
                <a:latin typeface="Gill Sans MT" panose="020B0502020104020203" pitchFamily="34" charset="0"/>
              </a:rPr>
              <a:t>midnight </a:t>
            </a:r>
            <a:r>
              <a:rPr lang="en-US" sz="2000" b="1" u="sng" dirty="0" smtClean="0">
                <a:latin typeface="Gill Sans MT" panose="020B0502020104020203" pitchFamily="34" charset="0"/>
              </a:rPr>
              <a:t>(11:59pm) on </a:t>
            </a:r>
            <a:r>
              <a:rPr lang="en-US" sz="2000" b="1" u="sng" dirty="0">
                <a:latin typeface="Gill Sans MT" panose="020B0502020104020203" pitchFamily="34" charset="0"/>
              </a:rPr>
              <a:t>June 26</a:t>
            </a:r>
            <a:r>
              <a:rPr lang="en-US" sz="2000" b="1" u="sng" baseline="30000" dirty="0">
                <a:latin typeface="Gill Sans MT" panose="020B0502020104020203" pitchFamily="34" charset="0"/>
              </a:rPr>
              <a:t>th</a:t>
            </a:r>
            <a:r>
              <a:rPr lang="en-US" sz="2000" b="1" u="sng" dirty="0">
                <a:latin typeface="Gill Sans MT" panose="020B0502020104020203" pitchFamily="34" charset="0"/>
              </a:rPr>
              <a:t> 2020. NO EXCEPTIONS.</a:t>
            </a:r>
            <a:r>
              <a:rPr lang="en-US" sz="2000" b="1" dirty="0">
                <a:latin typeface="Gill Sans MT" panose="020B0502020104020203" pitchFamily="34" charset="0"/>
              </a:rPr>
              <a:t> </a:t>
            </a:r>
            <a:r>
              <a:rPr lang="en-US" sz="2000" dirty="0">
                <a:latin typeface="Gill Sans MT" panose="020B0502020104020203" pitchFamily="34" charset="0"/>
              </a:rPr>
              <a:t>Incomplete applications </a:t>
            </a:r>
            <a:r>
              <a:rPr lang="en-US" sz="2000" u="sng" dirty="0">
                <a:latin typeface="Gill Sans MT" panose="020B0502020104020203" pitchFamily="34" charset="0"/>
              </a:rPr>
              <a:t>will not</a:t>
            </a:r>
            <a:r>
              <a:rPr lang="en-US" sz="2000" dirty="0">
                <a:latin typeface="Gill Sans MT" panose="020B0502020104020203" pitchFamily="34" charset="0"/>
              </a:rPr>
              <a:t> be considered. </a:t>
            </a:r>
          </a:p>
          <a:p>
            <a:r>
              <a:rPr lang="en-US" sz="2000" b="1" dirty="0">
                <a:ln w="0"/>
                <a:effectLst>
                  <a:outerShdw blurRad="38100" dist="25400" dir="5400000" algn="ctr" rotWithShape="0">
                    <a:srgbClr val="6E747A">
                      <a:alpha val="43000"/>
                    </a:srgbClr>
                  </a:outerShdw>
                </a:effectLst>
                <a:latin typeface="Gill Sans MT" panose="020B0502020104020203" pitchFamily="34" charset="0"/>
              </a:rPr>
              <a:t>Approval</a:t>
            </a:r>
          </a:p>
          <a:p>
            <a:r>
              <a:rPr lang="en-US" sz="2000" dirty="0">
                <a:latin typeface="Gill Sans MT" panose="020B0502020104020203" pitchFamily="34" charset="0"/>
              </a:rPr>
              <a:t>All applicants will be notified via mail of their approval or denial of their grant application funding request. (Approximately 6-7 weeks) </a:t>
            </a:r>
          </a:p>
          <a:p>
            <a:r>
              <a:rPr lang="en-US" sz="2000" b="1" dirty="0">
                <a:ln w="0"/>
                <a:effectLst>
                  <a:outerShdw blurRad="38100" dist="25400" dir="5400000" algn="ctr" rotWithShape="0">
                    <a:srgbClr val="6E747A">
                      <a:alpha val="43000"/>
                    </a:srgbClr>
                  </a:outerShdw>
                </a:effectLst>
                <a:latin typeface="Gill Sans MT" panose="020B0502020104020203" pitchFamily="34" charset="0"/>
              </a:rPr>
              <a:t>Written Agreements</a:t>
            </a:r>
          </a:p>
          <a:p>
            <a:r>
              <a:rPr lang="en-US" sz="2000" dirty="0">
                <a:latin typeface="Gill Sans MT" panose="020B0502020104020203" pitchFamily="34" charset="0"/>
              </a:rPr>
              <a:t>After receiving a notification of approval, securing a written agreement takes on average an additional 30 days to finalize. </a:t>
            </a:r>
          </a:p>
          <a:p>
            <a:r>
              <a:rPr lang="en-US" sz="2000" b="1" dirty="0">
                <a:ln w="0"/>
                <a:effectLst>
                  <a:outerShdw blurRad="38100" dist="25400" dir="5400000" algn="ctr" rotWithShape="0">
                    <a:srgbClr val="6E747A">
                      <a:alpha val="43000"/>
                    </a:srgbClr>
                  </a:outerShdw>
                </a:effectLst>
                <a:latin typeface="Gill Sans MT" panose="020B0502020104020203" pitchFamily="34" charset="0"/>
              </a:rPr>
              <a:t>Post-award technical assistance</a:t>
            </a:r>
          </a:p>
          <a:p>
            <a:r>
              <a:rPr lang="en-US" sz="2000" dirty="0">
                <a:latin typeface="Gill Sans MT" panose="020B0502020104020203" pitchFamily="34" charset="0"/>
              </a:rPr>
              <a:t>Review of project lifecycle through Neighborly, on-site visits, desk </a:t>
            </a:r>
            <a:r>
              <a:rPr lang="en-US" sz="2000" dirty="0" smtClean="0">
                <a:latin typeface="Gill Sans MT" panose="020B0502020104020203" pitchFamily="34" charset="0"/>
              </a:rPr>
              <a:t>monitoring's, </a:t>
            </a:r>
            <a:r>
              <a:rPr lang="en-US" sz="2000" dirty="0">
                <a:latin typeface="Gill Sans MT" panose="020B0502020104020203" pitchFamily="34" charset="0"/>
              </a:rPr>
              <a:t>etc.</a:t>
            </a:r>
          </a:p>
          <a:p>
            <a:r>
              <a:rPr lang="en-US" sz="2000" b="1" dirty="0">
                <a:ln w="0"/>
                <a:effectLst>
                  <a:outerShdw blurRad="38100" dist="25400" dir="5400000" algn="ctr" rotWithShape="0">
                    <a:srgbClr val="6E747A">
                      <a:alpha val="43000"/>
                    </a:srgbClr>
                  </a:outerShdw>
                </a:effectLst>
                <a:latin typeface="Gill Sans MT" panose="020B0502020104020203" pitchFamily="34" charset="0"/>
              </a:rPr>
              <a:t>Grant reimbursement requests</a:t>
            </a:r>
          </a:p>
          <a:p>
            <a:r>
              <a:rPr lang="en-US" sz="2000" dirty="0">
                <a:latin typeface="Gill Sans MT" panose="020B0502020104020203" pitchFamily="34" charset="0"/>
              </a:rPr>
              <a:t>After signing their written agreement subrecipients may begin submitting requests for reimbursement for eligible costs. It is important to note that request can be back dated as of January 21</a:t>
            </a:r>
            <a:r>
              <a:rPr lang="en-US" sz="2000" baseline="30000" dirty="0">
                <a:latin typeface="Gill Sans MT" panose="020B0502020104020203" pitchFamily="34" charset="0"/>
              </a:rPr>
              <a:t>st</a:t>
            </a:r>
            <a:r>
              <a:rPr lang="en-US" sz="2000" dirty="0">
                <a:latin typeface="Gill Sans MT" panose="020B0502020104020203" pitchFamily="34" charset="0"/>
              </a:rPr>
              <a:t> 2020 for </a:t>
            </a:r>
            <a:r>
              <a:rPr lang="en-US" sz="2000" b="1" u="sng" dirty="0" smtClean="0">
                <a:latin typeface="Gill Sans MT" panose="020B0502020104020203" pitchFamily="34" charset="0"/>
              </a:rPr>
              <a:t>coronavirus-related </a:t>
            </a:r>
            <a:r>
              <a:rPr lang="en-US" sz="2000" b="1" u="sng" dirty="0">
                <a:latin typeface="Gill Sans MT" panose="020B0502020104020203" pitchFamily="34" charset="0"/>
              </a:rPr>
              <a:t>and </a:t>
            </a:r>
            <a:r>
              <a:rPr lang="en-US" sz="2000" b="1" u="sng" dirty="0" smtClean="0">
                <a:latin typeface="Gill Sans MT" panose="020B0502020104020203" pitchFamily="34" charset="0"/>
              </a:rPr>
              <a:t>documented, eligible </a:t>
            </a:r>
            <a:r>
              <a:rPr lang="en-US" sz="2000" b="1" u="sng" dirty="0">
                <a:latin typeface="Gill Sans MT" panose="020B0502020104020203" pitchFamily="34" charset="0"/>
              </a:rPr>
              <a:t>activities </a:t>
            </a:r>
            <a:r>
              <a:rPr lang="en-US" sz="2000" b="1" u="sng" dirty="0" smtClean="0">
                <a:latin typeface="Gill Sans MT" panose="020B0502020104020203" pitchFamily="34" charset="0"/>
              </a:rPr>
              <a:t>that are specifically outlined in your</a:t>
            </a:r>
            <a:r>
              <a:rPr lang="en-US" sz="2000" b="1" u="sng" baseline="0" dirty="0" smtClean="0">
                <a:latin typeface="Gill Sans MT" panose="020B0502020104020203" pitchFamily="34" charset="0"/>
              </a:rPr>
              <a:t> agreement</a:t>
            </a:r>
            <a:r>
              <a:rPr lang="en-US" sz="2000" b="1" u="sng" dirty="0" smtClean="0">
                <a:latin typeface="Gill Sans MT" panose="020B0502020104020203" pitchFamily="34" charset="0"/>
              </a:rPr>
              <a:t>.  </a:t>
            </a:r>
            <a:endParaRPr lang="en-US" sz="2000" b="1" u="sng" dirty="0">
              <a:latin typeface="Gill Sans MT" panose="020B0502020104020203" pitchFamily="34" charset="0"/>
            </a:endParaRP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19</a:t>
            </a:fld>
            <a:endParaRPr lang="ru-RU" dirty="0"/>
          </a:p>
        </p:txBody>
      </p:sp>
    </p:spTree>
    <p:extLst>
      <p:ext uri="{BB962C8B-B14F-4D97-AF65-F5344CB8AC3E}">
        <p14:creationId xmlns:p14="http://schemas.microsoft.com/office/powerpoint/2010/main" val="33223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69758" y="721896"/>
            <a:ext cx="5486400" cy="6015788"/>
          </a:xfrm>
        </p:spPr>
        <p:txBody>
          <a:bodyPr/>
          <a:lstStyle/>
          <a:p>
            <a:r>
              <a:rPr lang="en-US" sz="1600" dirty="0" smtClean="0"/>
              <a:t>For today’s presentation we will start out with a brief introduction of the funding available and some information on how</a:t>
            </a:r>
            <a:r>
              <a:rPr lang="en-US" sz="1600" baseline="0" dirty="0" smtClean="0"/>
              <a:t> to determine whether your</a:t>
            </a:r>
            <a:r>
              <a:rPr lang="en-US" sz="1600" dirty="0" smtClean="0"/>
              <a:t> organization</a:t>
            </a:r>
            <a:r>
              <a:rPr lang="en-US" sz="1600" baseline="0" dirty="0" smtClean="0"/>
              <a:t> is</a:t>
            </a:r>
            <a:r>
              <a:rPr lang="en-US" sz="1600" dirty="0" smtClean="0"/>
              <a:t> eligible. </a:t>
            </a:r>
          </a:p>
          <a:p>
            <a:endParaRPr lang="en-US" sz="1600" dirty="0"/>
          </a:p>
          <a:p>
            <a:r>
              <a:rPr lang="en-US" sz="1600" dirty="0" smtClean="0"/>
              <a:t>We then take some time to go over the CDBG program elements, requirements, and eligibility information. </a:t>
            </a:r>
          </a:p>
          <a:p>
            <a:endParaRPr lang="en-US" sz="1600" dirty="0"/>
          </a:p>
          <a:p>
            <a:r>
              <a:rPr lang="en-US" sz="1600" dirty="0" smtClean="0"/>
              <a:t>From there we will talk more specifically about documenting eligible activities under the CDBG program and move into the outlined Funding priorities as defined by the City of Colorado springs. </a:t>
            </a:r>
          </a:p>
          <a:p>
            <a:endParaRPr lang="en-US" sz="1600" dirty="0"/>
          </a:p>
          <a:p>
            <a:r>
              <a:rPr lang="en-US" sz="1600" dirty="0" smtClean="0"/>
              <a:t>Next, we will talk about another CDBG program component, Meeting a national objective, and what that means, and how to determine which national objective your project falls within. </a:t>
            </a:r>
          </a:p>
          <a:p>
            <a:endParaRPr lang="en-US" sz="1600" dirty="0"/>
          </a:p>
          <a:p>
            <a:r>
              <a:rPr lang="en-US" sz="1600" dirty="0" smtClean="0"/>
              <a:t>We will them move into a brief discussion about the 2CFR grant requirements, record keeping and reporting, and how to submit your application and how that application will be evaluated. </a:t>
            </a:r>
          </a:p>
          <a:p>
            <a:endParaRPr lang="en-US" sz="1600" dirty="0"/>
          </a:p>
          <a:p>
            <a:r>
              <a:rPr lang="en-US" sz="1600" dirty="0" smtClean="0"/>
              <a:t>Lastly, we will end with some general information for all applicants. So lets get started! </a:t>
            </a:r>
          </a:p>
        </p:txBody>
      </p:sp>
      <p:sp>
        <p:nvSpPr>
          <p:cNvPr id="4" name="Slide Number Placeholder 3"/>
          <p:cNvSpPr>
            <a:spLocks noGrp="1"/>
          </p:cNvSpPr>
          <p:nvPr>
            <p:ph type="sldNum" sz="quarter" idx="10"/>
          </p:nvPr>
        </p:nvSpPr>
        <p:spPr/>
        <p:txBody>
          <a:bodyPr/>
          <a:lstStyle/>
          <a:p>
            <a:fld id="{53D78A92-0141-4330-8F3E-FAADFAC23844}" type="slidenum">
              <a:rPr lang="ru-RU" smtClean="0"/>
              <a:t>2</a:t>
            </a:fld>
            <a:endParaRPr lang="ru-RU" dirty="0"/>
          </a:p>
        </p:txBody>
      </p:sp>
    </p:spTree>
    <p:extLst>
      <p:ext uri="{BB962C8B-B14F-4D97-AF65-F5344CB8AC3E}">
        <p14:creationId xmlns:p14="http://schemas.microsoft.com/office/powerpoint/2010/main" val="3922740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2400" dirty="0" smtClean="0"/>
              <a:t>On behalf of the Community develop. Div. I want to thank you for taking the time to view this presentation. If you have any questions please feel free to contact any of our team members. </a:t>
            </a:r>
            <a:endParaRPr lang="en-US" sz="2400" dirty="0"/>
          </a:p>
        </p:txBody>
      </p:sp>
      <p:sp>
        <p:nvSpPr>
          <p:cNvPr id="4" name="Slide Number Placeholder 3"/>
          <p:cNvSpPr>
            <a:spLocks noGrp="1"/>
          </p:cNvSpPr>
          <p:nvPr>
            <p:ph type="sldNum" sz="quarter" idx="10"/>
          </p:nvPr>
        </p:nvSpPr>
        <p:spPr/>
        <p:txBody>
          <a:bodyPr/>
          <a:lstStyle/>
          <a:p>
            <a:fld id="{53D78A92-0141-4330-8F3E-FAADFAC23844}" type="slidenum">
              <a:rPr lang="ru-RU" smtClean="0"/>
              <a:t>20</a:t>
            </a:fld>
            <a:endParaRPr lang="ru-RU" dirty="0"/>
          </a:p>
        </p:txBody>
      </p:sp>
    </p:spTree>
    <p:extLst>
      <p:ext uri="{BB962C8B-B14F-4D97-AF65-F5344CB8AC3E}">
        <p14:creationId xmlns:p14="http://schemas.microsoft.com/office/powerpoint/2010/main" val="156753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05589" y="167666"/>
            <a:ext cx="5486400" cy="8799871"/>
          </a:xfrm>
        </p:spPr>
        <p:txBody>
          <a:bodyPr/>
          <a:lstStyle/>
          <a:p>
            <a:r>
              <a:rPr lang="en-US" sz="1600" dirty="0">
                <a:solidFill>
                  <a:schemeClr val="tx2">
                    <a:lumMod val="75000"/>
                  </a:schemeClr>
                </a:solidFill>
                <a:latin typeface="Gill Sans MT" panose="020B0502020104020203" pitchFamily="34" charset="0"/>
                <a:ea typeface="Cambria Math" panose="02040503050406030204" pitchFamily="18" charset="0"/>
              </a:rPr>
              <a:t>In response to the coronavirus outbreak, the </a:t>
            </a:r>
            <a:r>
              <a:rPr lang="en-US" sz="1600" dirty="0" smtClean="0">
                <a:solidFill>
                  <a:schemeClr val="tx2">
                    <a:lumMod val="75000"/>
                  </a:schemeClr>
                </a:solidFill>
                <a:latin typeface="Gill Sans MT" panose="020B0502020104020203" pitchFamily="34" charset="0"/>
                <a:ea typeface="Cambria Math" panose="02040503050406030204" pitchFamily="18" charset="0"/>
              </a:rPr>
              <a:t>CARES </a:t>
            </a:r>
            <a:r>
              <a:rPr lang="en-US" sz="1600" dirty="0">
                <a:solidFill>
                  <a:schemeClr val="tx2">
                    <a:lumMod val="75000"/>
                  </a:schemeClr>
                </a:solidFill>
                <a:latin typeface="Gill Sans MT" panose="020B0502020104020203" pitchFamily="34" charset="0"/>
                <a:ea typeface="Cambria Math" panose="02040503050406030204" pitchFamily="18" charset="0"/>
              </a:rPr>
              <a:t>Act made </a:t>
            </a:r>
            <a:r>
              <a:rPr lang="en-US" sz="1600" dirty="0" smtClean="0">
                <a:solidFill>
                  <a:schemeClr val="tx2">
                    <a:lumMod val="75000"/>
                  </a:schemeClr>
                </a:solidFill>
                <a:latin typeface="Gill Sans MT" panose="020B0502020104020203" pitchFamily="34" charset="0"/>
                <a:ea typeface="Cambria Math" panose="02040503050406030204" pitchFamily="18" charset="0"/>
              </a:rPr>
              <a:t>$12 billion</a:t>
            </a:r>
            <a:r>
              <a:rPr lang="en-US" sz="1600" baseline="0" dirty="0" smtClean="0">
                <a:solidFill>
                  <a:schemeClr val="tx2">
                    <a:lumMod val="75000"/>
                  </a:schemeClr>
                </a:solidFill>
                <a:latin typeface="Gill Sans MT" panose="020B0502020104020203" pitchFamily="34" charset="0"/>
                <a:ea typeface="Cambria Math" panose="02040503050406030204" pitchFamily="18" charset="0"/>
              </a:rPr>
              <a:t> to the U.S. Department of Housing and Urban Development. This first phase of CARES Act funding made </a:t>
            </a:r>
            <a:r>
              <a:rPr lang="en-US" sz="1600" dirty="0" smtClean="0">
                <a:solidFill>
                  <a:schemeClr val="tx2">
                    <a:lumMod val="75000"/>
                  </a:schemeClr>
                </a:solidFill>
                <a:latin typeface="Gill Sans MT" panose="020B0502020104020203" pitchFamily="34" charset="0"/>
                <a:ea typeface="Cambria Math" panose="02040503050406030204" pitchFamily="18" charset="0"/>
              </a:rPr>
              <a:t>$5 </a:t>
            </a:r>
            <a:r>
              <a:rPr lang="en-US" sz="1600" dirty="0">
                <a:solidFill>
                  <a:schemeClr val="tx2">
                    <a:lumMod val="75000"/>
                  </a:schemeClr>
                </a:solidFill>
                <a:latin typeface="Gill Sans MT" panose="020B0502020104020203" pitchFamily="34" charset="0"/>
                <a:ea typeface="Cambria Math" panose="02040503050406030204" pitchFamily="18" charset="0"/>
              </a:rPr>
              <a:t>billion available in additional Community Development Block grant(CDBG-CV) funds and $4 billion available in Emergency Solutions grant (ESG-CV) </a:t>
            </a:r>
            <a:r>
              <a:rPr lang="en-US" sz="1600" dirty="0" smtClean="0">
                <a:solidFill>
                  <a:schemeClr val="tx2">
                    <a:lumMod val="75000"/>
                  </a:schemeClr>
                </a:solidFill>
                <a:latin typeface="Gill Sans MT" panose="020B0502020104020203" pitchFamily="34" charset="0"/>
                <a:ea typeface="Cambria Math" panose="02040503050406030204" pitchFamily="18" charset="0"/>
              </a:rPr>
              <a:t>funding to all formula</a:t>
            </a:r>
            <a:r>
              <a:rPr lang="en-US" sz="1600" baseline="0" dirty="0" smtClean="0">
                <a:solidFill>
                  <a:schemeClr val="tx2">
                    <a:lumMod val="75000"/>
                  </a:schemeClr>
                </a:solidFill>
                <a:latin typeface="Gill Sans MT" panose="020B0502020104020203" pitchFamily="34" charset="0"/>
                <a:ea typeface="Cambria Math" panose="02040503050406030204" pitchFamily="18" charset="0"/>
              </a:rPr>
              <a:t> grantees in the country</a:t>
            </a:r>
            <a:r>
              <a:rPr lang="en-US" sz="1600" dirty="0" smtClean="0">
                <a:solidFill>
                  <a:schemeClr val="tx2">
                    <a:lumMod val="75000"/>
                  </a:schemeClr>
                </a:solidFill>
                <a:latin typeface="Gill Sans MT" panose="020B0502020104020203" pitchFamily="34" charset="0"/>
                <a:ea typeface="Cambria Math" panose="02040503050406030204" pitchFamily="18" charset="0"/>
              </a:rPr>
              <a:t>. </a:t>
            </a:r>
            <a:r>
              <a:rPr lang="en-US" sz="1600" dirty="0">
                <a:solidFill>
                  <a:schemeClr val="tx2">
                    <a:lumMod val="75000"/>
                  </a:schemeClr>
                </a:solidFill>
                <a:latin typeface="Gill Sans MT" panose="020B0502020104020203" pitchFamily="34" charset="0"/>
                <a:ea typeface="Cambria Math" panose="02040503050406030204" pitchFamily="18" charset="0"/>
              </a:rPr>
              <a:t>As a grantee </a:t>
            </a:r>
            <a:r>
              <a:rPr lang="en-US" sz="1600" dirty="0" smtClean="0">
                <a:solidFill>
                  <a:schemeClr val="tx2">
                    <a:lumMod val="75000"/>
                  </a:schemeClr>
                </a:solidFill>
                <a:latin typeface="Gill Sans MT" panose="020B0502020104020203" pitchFamily="34" charset="0"/>
                <a:ea typeface="Cambria Math" panose="02040503050406030204" pitchFamily="18" charset="0"/>
              </a:rPr>
              <a:t>jurisdiction, </a:t>
            </a:r>
            <a:r>
              <a:rPr lang="en-US" sz="1600" dirty="0">
                <a:solidFill>
                  <a:schemeClr val="tx2">
                    <a:lumMod val="75000"/>
                  </a:schemeClr>
                </a:solidFill>
                <a:latin typeface="Gill Sans MT" panose="020B0502020104020203" pitchFamily="34" charset="0"/>
                <a:ea typeface="Cambria Math" panose="02040503050406030204" pitchFamily="18" charset="0"/>
              </a:rPr>
              <a:t>the City of Colorado Springs Community Development Division received a special allocation of CDBG-CV and ESG-CV funds to prevent, prepare for, and respond to the coronavirus and meet our community’s immediate needs</a:t>
            </a:r>
            <a:r>
              <a:rPr lang="en-US" sz="1600" dirty="0" smtClean="0">
                <a:solidFill>
                  <a:schemeClr val="tx2">
                    <a:lumMod val="75000"/>
                  </a:schemeClr>
                </a:solidFill>
                <a:latin typeface="Gill Sans MT" panose="020B0502020104020203" pitchFamily="34" charset="0"/>
                <a:ea typeface="Cambria Math" panose="02040503050406030204" pitchFamily="18" charset="0"/>
              </a:rPr>
              <a:t>.</a:t>
            </a:r>
          </a:p>
          <a:p>
            <a:endParaRPr lang="ru-RU" sz="1600" dirty="0">
              <a:solidFill>
                <a:schemeClr val="tx2">
                  <a:lumMod val="75000"/>
                </a:schemeClr>
              </a:solidFill>
              <a:latin typeface="Cambria Math" panose="02040503050406030204" pitchFamily="18" charset="0"/>
              <a:ea typeface="Cambria Math" panose="02040503050406030204" pitchFamily="18" charset="0"/>
            </a:endParaRPr>
          </a:p>
          <a:p>
            <a:r>
              <a:rPr lang="en-US" sz="1600" b="1" dirty="0" smtClean="0">
                <a:solidFill>
                  <a:schemeClr val="tx2">
                    <a:lumMod val="75000"/>
                  </a:schemeClr>
                </a:solidFill>
              </a:rPr>
              <a:t>So who is eligible? </a:t>
            </a:r>
          </a:p>
          <a:p>
            <a:r>
              <a:rPr lang="en-US" sz="1600" dirty="0" smtClean="0">
                <a:solidFill>
                  <a:schemeClr val="tx2">
                    <a:lumMod val="75000"/>
                  </a:schemeClr>
                </a:solidFill>
              </a:rPr>
              <a:t>The CDBG-CV application is eligible to all organizations or agencies who fall within either non profit organization status, a faith based organization or agency, and lastly is also open to public agencies. It is important to stress that unlike the regular Community Block Grant Funds made available every year, this awarding period is specifically to assist organization in </a:t>
            </a:r>
            <a:r>
              <a:rPr lang="en-US" sz="1600" b="1" u="sng" dirty="0" smtClean="0">
                <a:solidFill>
                  <a:schemeClr val="tx2">
                    <a:lumMod val="75000"/>
                  </a:schemeClr>
                </a:solidFill>
              </a:rPr>
              <a:t>preventing, preparing for, and responding to the coronavirus. </a:t>
            </a:r>
          </a:p>
          <a:p>
            <a:endParaRPr lang="en-US" sz="1600" b="1" u="sng" dirty="0">
              <a:solidFill>
                <a:schemeClr val="tx2">
                  <a:lumMod val="75000"/>
                </a:schemeClr>
              </a:solidFill>
            </a:endParaRPr>
          </a:p>
          <a:p>
            <a:r>
              <a:rPr lang="en-US" sz="1600" dirty="0" smtClean="0">
                <a:solidFill>
                  <a:schemeClr val="tx2">
                    <a:lumMod val="75000"/>
                  </a:schemeClr>
                </a:solidFill>
              </a:rPr>
              <a:t>At this time the City of Colorado springs has approximately 1 million dollars available for CDBG Public</a:t>
            </a:r>
            <a:r>
              <a:rPr lang="en-US" sz="1600" baseline="0" dirty="0" smtClean="0">
                <a:solidFill>
                  <a:schemeClr val="tx2">
                    <a:lumMod val="75000"/>
                  </a:schemeClr>
                </a:solidFill>
              </a:rPr>
              <a:t> Services projects</a:t>
            </a:r>
            <a:r>
              <a:rPr lang="en-US" sz="1600" dirty="0" smtClean="0">
                <a:solidFill>
                  <a:schemeClr val="tx2">
                    <a:lumMod val="75000"/>
                  </a:schemeClr>
                </a:solidFill>
              </a:rPr>
              <a:t>. It is not clear the City</a:t>
            </a:r>
            <a:r>
              <a:rPr lang="en-US" sz="1600" baseline="0" dirty="0" smtClean="0">
                <a:solidFill>
                  <a:schemeClr val="tx2">
                    <a:lumMod val="75000"/>
                  </a:schemeClr>
                </a:solidFill>
              </a:rPr>
              <a:t> will be receiving more funds from HUD, from either the CARES Act funds or any future emergency packages, so the Division is reserving some of those CDBG funds to address other needs, such as economic development activities and any future outbreaks. T</a:t>
            </a:r>
            <a:r>
              <a:rPr lang="en-US" sz="1600" dirty="0" smtClean="0">
                <a:solidFill>
                  <a:schemeClr val="tx2">
                    <a:lumMod val="75000"/>
                  </a:schemeClr>
                </a:solidFill>
              </a:rPr>
              <a:t>he minimum request amounts for application submissions for this</a:t>
            </a:r>
            <a:r>
              <a:rPr lang="en-US" sz="1600" baseline="0" dirty="0" smtClean="0">
                <a:solidFill>
                  <a:schemeClr val="tx2">
                    <a:lumMod val="75000"/>
                  </a:schemeClr>
                </a:solidFill>
              </a:rPr>
              <a:t> round of Public Services i</a:t>
            </a:r>
            <a:r>
              <a:rPr lang="en-US" sz="1600" dirty="0" smtClean="0">
                <a:solidFill>
                  <a:schemeClr val="tx2">
                    <a:lumMod val="75000"/>
                  </a:schemeClr>
                </a:solidFill>
              </a:rPr>
              <a:t>s $50,000. </a:t>
            </a:r>
          </a:p>
          <a:p>
            <a:endParaRPr lang="en-US" sz="1600" dirty="0">
              <a:solidFill>
                <a:schemeClr val="tx2">
                  <a:lumMod val="75000"/>
                </a:schemeClr>
              </a:solidFill>
            </a:endParaRPr>
          </a:p>
          <a:p>
            <a:r>
              <a:rPr lang="en-US" sz="1600" dirty="0" smtClean="0">
                <a:solidFill>
                  <a:schemeClr val="tx2">
                    <a:lumMod val="75000"/>
                  </a:schemeClr>
                </a:solidFill>
              </a:rPr>
              <a:t>Now, we additionally have $400,00 </a:t>
            </a:r>
            <a:r>
              <a:rPr lang="en-US" sz="1600" dirty="0">
                <a:solidFill>
                  <a:schemeClr val="tx2">
                    <a:lumMod val="75000"/>
                  </a:schemeClr>
                </a:solidFill>
              </a:rPr>
              <a:t>dollars available in our emergency solutions grant funding program. </a:t>
            </a:r>
            <a:r>
              <a:rPr lang="en-US" sz="1600" dirty="0" smtClean="0">
                <a:solidFill>
                  <a:schemeClr val="tx2">
                    <a:lumMod val="75000"/>
                  </a:schemeClr>
                </a:solidFill>
              </a:rPr>
              <a:t>For details about that program please visit our website to view the ESG-CV presentation and review our grant resource guide for details. </a:t>
            </a:r>
            <a:endParaRPr lang="en-US" sz="1600" dirty="0">
              <a:solidFill>
                <a:schemeClr val="tx2">
                  <a:lumMod val="75000"/>
                </a:schemeClr>
              </a:solidFill>
            </a:endParaRP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3</a:t>
            </a:fld>
            <a:endParaRPr lang="ru-RU" dirty="0"/>
          </a:p>
        </p:txBody>
      </p:sp>
    </p:spTree>
    <p:extLst>
      <p:ext uri="{BB962C8B-B14F-4D97-AF65-F5344CB8AC3E}">
        <p14:creationId xmlns:p14="http://schemas.microsoft.com/office/powerpoint/2010/main" val="194184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05513"/>
          </a:xfrm>
        </p:spPr>
        <p:txBody>
          <a:bodyPr/>
          <a:lstStyle/>
          <a:p>
            <a:r>
              <a:rPr lang="en-US" sz="1600" dirty="0">
                <a:latin typeface="Gill Sans MT" panose="020B0502020104020203" pitchFamily="34" charset="0"/>
                <a:ea typeface="Cambria Math" panose="02040503050406030204" pitchFamily="18" charset="0"/>
              </a:rPr>
              <a:t>The Community Development Block Grant Program (CDBG) was authorized under Title I of the Housing and Community Development Act of 1974. The focus of the program is to help develop viable urban communities, provide decent and suitable housing, and to expand economic opportunities to principally low-and moderate-income communities.	</a:t>
            </a:r>
            <a:endParaRPr lang="en-US" sz="1600" dirty="0" smtClean="0">
              <a:latin typeface="Gill Sans MT" panose="020B0502020104020203" pitchFamily="34" charset="0"/>
              <a:ea typeface="Cambria Math" panose="02040503050406030204" pitchFamily="18" charset="0"/>
            </a:endParaRPr>
          </a:p>
          <a:p>
            <a:endParaRPr lang="en-US" sz="1600" dirty="0">
              <a:latin typeface="Gill Sans MT" panose="020B0502020104020203" pitchFamily="34" charset="0"/>
              <a:ea typeface="Cambria Math" panose="02040503050406030204" pitchFamily="18" charset="0"/>
            </a:endParaRPr>
          </a:p>
          <a:p>
            <a:r>
              <a:rPr lang="en-US" sz="1600" dirty="0">
                <a:latin typeface="Gill Sans MT" panose="020B0502020104020203" pitchFamily="34" charset="0"/>
                <a:ea typeface="Cambria Math" panose="02040503050406030204" pitchFamily="18" charset="0"/>
              </a:rPr>
              <a:t>The Community Development Division manages the City of Colorado Springs entitlement funds from the U.S. Department of housing and Urban Development. Our mission is to create strong, sustainable, inclusive communities and quality affordable homes for all people in Colorado Springs. </a:t>
            </a:r>
            <a:r>
              <a:rPr lang="en-US" sz="1600" dirty="0" smtClean="0">
                <a:latin typeface="Gill Sans MT" panose="020B0502020104020203" pitchFamily="34" charset="0"/>
                <a:ea typeface="Cambria Math" panose="02040503050406030204" pitchFamily="18" charset="0"/>
              </a:rPr>
              <a:t>To accomplish this, we manage multiple programs under CDBG: Public Services, Public Facilities</a:t>
            </a:r>
            <a:r>
              <a:rPr lang="en-US" sz="1600" baseline="0" dirty="0" smtClean="0">
                <a:latin typeface="Gill Sans MT" panose="020B0502020104020203" pitchFamily="34" charset="0"/>
                <a:ea typeface="Cambria Math" panose="02040503050406030204" pitchFamily="18" charset="0"/>
              </a:rPr>
              <a:t> and Infrastructure, Affordable Housing, and Economic Development. This application window is specifically for Public Services.</a:t>
            </a:r>
            <a:endParaRPr lang="en-US" sz="1600" dirty="0">
              <a:latin typeface="Gill Sans MT" panose="020B0502020104020203" pitchFamily="34" charset="0"/>
              <a:ea typeface="Cambria Math" panose="02040503050406030204" pitchFamily="18" charset="0"/>
            </a:endParaRPr>
          </a:p>
          <a:p>
            <a:endParaRPr lang="en-US" dirty="0" smtClean="0"/>
          </a:p>
        </p:txBody>
      </p:sp>
      <p:sp>
        <p:nvSpPr>
          <p:cNvPr id="4" name="Slide Number Placeholder 3"/>
          <p:cNvSpPr>
            <a:spLocks noGrp="1"/>
          </p:cNvSpPr>
          <p:nvPr>
            <p:ph type="sldNum" sz="quarter" idx="10"/>
          </p:nvPr>
        </p:nvSpPr>
        <p:spPr/>
        <p:txBody>
          <a:bodyPr/>
          <a:lstStyle/>
          <a:p>
            <a:fld id="{53D78A92-0141-4330-8F3E-FAADFAC23844}" type="slidenum">
              <a:rPr lang="ru-RU" smtClean="0"/>
              <a:t>4</a:t>
            </a:fld>
            <a:endParaRPr lang="ru-RU" dirty="0"/>
          </a:p>
        </p:txBody>
      </p:sp>
    </p:spTree>
    <p:extLst>
      <p:ext uri="{BB962C8B-B14F-4D97-AF65-F5344CB8AC3E}">
        <p14:creationId xmlns:p14="http://schemas.microsoft.com/office/powerpoint/2010/main" val="2931213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53D78A92-0141-4330-8F3E-FAADFAC23844}" type="slidenum">
              <a:rPr lang="ru-RU" smtClean="0"/>
              <a:t>5</a:t>
            </a:fld>
            <a:endParaRPr lang="ru-RU" dirty="0"/>
          </a:p>
        </p:txBody>
      </p:sp>
      <p:sp>
        <p:nvSpPr>
          <p:cNvPr id="6" name="Slide Image Placeholder 1"/>
          <p:cNvSpPr>
            <a:spLocks noGrp="1" noRot="1" noChangeAspect="1"/>
          </p:cNvSpPr>
          <p:nvPr>
            <p:ph type="body" idx="1"/>
          </p:nvPr>
        </p:nvSpPr>
        <p:spPr>
          <a:xfrm>
            <a:off x="19005" y="0"/>
            <a:ext cx="6837408" cy="8937523"/>
          </a:xfrm>
        </p:spPr>
        <p:txBody>
          <a:bodyPr/>
          <a:lstStyle/>
          <a:p>
            <a:r>
              <a:rPr lang="en-US" sz="1600" dirty="0">
                <a:latin typeface="Gill Sans MT" panose="020B0502020104020203" pitchFamily="34" charset="0"/>
                <a:ea typeface="Cambria Math" panose="02040503050406030204" pitchFamily="18" charset="0"/>
              </a:rPr>
              <a:t>CDBG funds generally support service delivery costs for organizations serving low-income populations. CDBG Public Services grants must specifically go toward </a:t>
            </a:r>
            <a:r>
              <a:rPr lang="en-US" sz="1600" b="1" dirty="0">
                <a:latin typeface="Gill Sans MT" panose="020B0502020104020203" pitchFamily="34" charset="0"/>
                <a:ea typeface="Cambria Math" panose="02040503050406030204" pitchFamily="18" charset="0"/>
              </a:rPr>
              <a:t>expanding existing services </a:t>
            </a:r>
            <a:r>
              <a:rPr lang="en-US" sz="1600" dirty="0">
                <a:latin typeface="Gill Sans MT" panose="020B0502020104020203" pitchFamily="34" charset="0"/>
                <a:ea typeface="Cambria Math" panose="02040503050406030204" pitchFamily="18" charset="0"/>
              </a:rPr>
              <a:t>or </a:t>
            </a:r>
            <a:r>
              <a:rPr lang="en-US" sz="1600" b="1" dirty="0">
                <a:latin typeface="Gill Sans MT" panose="020B0502020104020203" pitchFamily="34" charset="0"/>
                <a:ea typeface="Cambria Math" panose="02040503050406030204" pitchFamily="18" charset="0"/>
              </a:rPr>
              <a:t>creating new services </a:t>
            </a:r>
            <a:r>
              <a:rPr lang="en-US" sz="1600" dirty="0">
                <a:latin typeface="Gill Sans MT" panose="020B0502020104020203" pitchFamily="34" charset="0"/>
                <a:ea typeface="Cambria Math" panose="02040503050406030204" pitchFamily="18" charset="0"/>
              </a:rPr>
              <a:t>to serve those populations.  </a:t>
            </a:r>
            <a:r>
              <a:rPr lang="en-US" sz="1600" dirty="0" smtClean="0">
                <a:latin typeface="Gill Sans MT" panose="020B0502020104020203" pitchFamily="34" charset="0"/>
                <a:ea typeface="Cambria Math" panose="02040503050406030204" pitchFamily="18" charset="0"/>
              </a:rPr>
              <a:t>So this means that CDBG funds are not to be used as a regular source of income for funding project/programs for organizations. The purpose is really to foster new projects and programs to help them thrive </a:t>
            </a:r>
            <a:r>
              <a:rPr lang="en-US" sz="1600" b="1" dirty="0" smtClean="0">
                <a:latin typeface="Gill Sans MT" panose="020B0502020104020203" pitchFamily="34" charset="0"/>
                <a:ea typeface="Cambria Math" panose="02040503050406030204" pitchFamily="18" charset="0"/>
              </a:rPr>
              <a:t>OR</a:t>
            </a:r>
            <a:r>
              <a:rPr lang="en-US" sz="1600" dirty="0" smtClean="0">
                <a:latin typeface="Gill Sans MT" panose="020B0502020104020203" pitchFamily="34" charset="0"/>
                <a:ea typeface="Cambria Math" panose="02040503050406030204" pitchFamily="18" charset="0"/>
              </a:rPr>
              <a:t> help existing programs expand beyond their regular service delivery to offer expanded activities to our citizens. This</a:t>
            </a:r>
            <a:r>
              <a:rPr lang="en-US" sz="1600" baseline="0" dirty="0" smtClean="0">
                <a:latin typeface="Gill Sans MT" panose="020B0502020104020203" pitchFamily="34" charset="0"/>
                <a:ea typeface="Cambria Math" panose="02040503050406030204" pitchFamily="18" charset="0"/>
              </a:rPr>
              <a:t> requirement makes CDBG Public Services a good funding fit for local COVID-19 response because many of you have had to modify or expand your service model to address the sudden uptick in need for services.</a:t>
            </a:r>
            <a:endParaRPr lang="en-US" sz="1600" dirty="0" smtClean="0">
              <a:latin typeface="Gill Sans MT" panose="020B0502020104020203" pitchFamily="34" charset="0"/>
              <a:ea typeface="Cambria Math" panose="02040503050406030204" pitchFamily="18" charset="0"/>
            </a:endParaRPr>
          </a:p>
          <a:p>
            <a:endParaRPr lang="en-US" sz="1600" dirty="0">
              <a:latin typeface="Gill Sans MT" panose="020B0502020104020203" pitchFamily="34" charset="0"/>
              <a:ea typeface="Cambria Math" panose="02040503050406030204" pitchFamily="18" charset="0"/>
            </a:endParaRPr>
          </a:p>
          <a:p>
            <a:r>
              <a:rPr lang="en-US" sz="1600" dirty="0" smtClean="0">
                <a:latin typeface="Gill Sans MT" panose="020B0502020104020203" pitchFamily="34" charset="0"/>
                <a:ea typeface="Cambria Math" panose="02040503050406030204" pitchFamily="18" charset="0"/>
              </a:rPr>
              <a:t>Eligible </a:t>
            </a:r>
            <a:r>
              <a:rPr lang="en-US" sz="1600" dirty="0">
                <a:latin typeface="Gill Sans MT" panose="020B0502020104020203" pitchFamily="34" charset="0"/>
                <a:ea typeface="Cambria Math" panose="02040503050406030204" pitchFamily="18" charset="0"/>
              </a:rPr>
              <a:t>program types can include: </a:t>
            </a:r>
          </a:p>
          <a:p>
            <a:r>
              <a:rPr lang="en-US" sz="1600" dirty="0" smtClean="0">
                <a:solidFill>
                  <a:srgbClr val="C00000"/>
                </a:solidFill>
                <a:latin typeface="Gill Sans MT" panose="020B0502020104020203" pitchFamily="34" charset="0"/>
                <a:ea typeface="Cambria Math" panose="02040503050406030204" pitchFamily="18" charset="0"/>
              </a:rPr>
              <a:t>Rental relief programs</a:t>
            </a:r>
          </a:p>
          <a:p>
            <a:r>
              <a:rPr lang="en-US" sz="1600" dirty="0" smtClean="0">
                <a:solidFill>
                  <a:srgbClr val="C00000"/>
                </a:solidFill>
                <a:latin typeface="Gill Sans MT" panose="020B0502020104020203" pitchFamily="34" charset="0"/>
                <a:ea typeface="Cambria Math" panose="02040503050406030204" pitchFamily="18" charset="0"/>
              </a:rPr>
              <a:t>Childcare programs </a:t>
            </a:r>
          </a:p>
          <a:p>
            <a:r>
              <a:rPr lang="en-US" sz="1600" dirty="0" smtClean="0">
                <a:solidFill>
                  <a:srgbClr val="C00000"/>
                </a:solidFill>
                <a:latin typeface="Gill Sans MT" panose="020B0502020104020203" pitchFamily="34" charset="0"/>
                <a:ea typeface="Cambria Math" panose="02040503050406030204" pitchFamily="18" charset="0"/>
              </a:rPr>
              <a:t>Food pantries, etc.</a:t>
            </a:r>
          </a:p>
          <a:p>
            <a:r>
              <a:rPr lang="en-US" sz="1600" dirty="0" smtClean="0">
                <a:solidFill>
                  <a:srgbClr val="C00000"/>
                </a:solidFill>
                <a:latin typeface="Gill Sans MT" panose="020B0502020104020203" pitchFamily="34" charset="0"/>
                <a:ea typeface="Cambria Math" panose="02040503050406030204" pitchFamily="18" charset="0"/>
              </a:rPr>
              <a:t>This</a:t>
            </a:r>
            <a:r>
              <a:rPr lang="en-US" sz="1600" baseline="0" dirty="0" smtClean="0">
                <a:solidFill>
                  <a:srgbClr val="C00000"/>
                </a:solidFill>
                <a:latin typeface="Gill Sans MT" panose="020B0502020104020203" pitchFamily="34" charset="0"/>
                <a:ea typeface="Cambria Math" panose="02040503050406030204" pitchFamily="18" charset="0"/>
              </a:rPr>
              <a:t> is</a:t>
            </a:r>
            <a:r>
              <a:rPr lang="en-US" sz="1600" dirty="0" smtClean="0">
                <a:solidFill>
                  <a:srgbClr val="C00000"/>
                </a:solidFill>
                <a:latin typeface="Gill Sans MT" panose="020B0502020104020203" pitchFamily="34" charset="0"/>
                <a:ea typeface="Cambria Math" panose="02040503050406030204" pitchFamily="18" charset="0"/>
              </a:rPr>
              <a:t> not</a:t>
            </a:r>
            <a:r>
              <a:rPr lang="en-US" sz="1600" baseline="0" dirty="0" smtClean="0">
                <a:solidFill>
                  <a:srgbClr val="C00000"/>
                </a:solidFill>
                <a:latin typeface="Gill Sans MT" panose="020B0502020104020203" pitchFamily="34" charset="0"/>
                <a:ea typeface="Cambria Math" panose="02040503050406030204" pitchFamily="18" charset="0"/>
              </a:rPr>
              <a:t> an exhaustive list, but the idea is that these funds are really meant to address people’s basic needs in the context of the pandemic. How have vulnerable communities been affected by the virus? Many have lost their jobs or substantial income, struggle to access food, medical care, childcare, job training, or keep a roof over their heads. </a:t>
            </a:r>
            <a:endParaRPr lang="en-US" sz="1600" dirty="0" smtClean="0">
              <a:solidFill>
                <a:srgbClr val="C00000"/>
              </a:solidFill>
              <a:latin typeface="Gill Sans MT" panose="020B0502020104020203" pitchFamily="34" charset="0"/>
              <a:ea typeface="Cambria Math" panose="02040503050406030204" pitchFamily="18" charset="0"/>
            </a:endParaRPr>
          </a:p>
          <a:p>
            <a:endParaRPr lang="en-US" sz="1600" dirty="0" smtClean="0">
              <a:latin typeface="Gill Sans MT" panose="020B0502020104020203" pitchFamily="34" charset="0"/>
              <a:ea typeface="Cambria Math" panose="02040503050406030204" pitchFamily="18" charset="0"/>
            </a:endParaRPr>
          </a:p>
          <a:p>
            <a:r>
              <a:rPr lang="en-US" sz="1600" dirty="0" smtClean="0">
                <a:latin typeface="Gill Sans MT" panose="020B0502020104020203" pitchFamily="34" charset="0"/>
                <a:ea typeface="Cambria Math" panose="02040503050406030204" pitchFamily="18" charset="0"/>
              </a:rPr>
              <a:t>Eligible activities can be broken into two categories: </a:t>
            </a:r>
            <a:r>
              <a:rPr lang="en-US" sz="1600" b="1" dirty="0" smtClean="0">
                <a:latin typeface="Gill Sans MT" panose="020B0502020104020203" pitchFamily="34" charset="0"/>
                <a:ea typeface="Cambria Math" panose="02040503050406030204" pitchFamily="18" charset="0"/>
              </a:rPr>
              <a:t>eligible service delivery costs </a:t>
            </a:r>
            <a:r>
              <a:rPr lang="en-US" sz="1600" dirty="0" smtClean="0">
                <a:latin typeface="Gill Sans MT" panose="020B0502020104020203" pitchFamily="34" charset="0"/>
                <a:ea typeface="Cambria Math" panose="02040503050406030204" pitchFamily="18" charset="0"/>
              </a:rPr>
              <a:t>and </a:t>
            </a:r>
            <a:r>
              <a:rPr lang="en-US" sz="1600" b="1" dirty="0" smtClean="0">
                <a:latin typeface="Gill Sans MT" panose="020B0502020104020203" pitchFamily="34" charset="0"/>
                <a:ea typeface="Cambria Math" panose="02040503050406030204" pitchFamily="18" charset="0"/>
              </a:rPr>
              <a:t>eligible program types. </a:t>
            </a:r>
            <a:r>
              <a:rPr lang="en-US" sz="1600" dirty="0" smtClean="0">
                <a:latin typeface="Gill Sans MT" panose="020B0502020104020203" pitchFamily="34" charset="0"/>
                <a:ea typeface="Cambria Math" panose="02040503050406030204" pitchFamily="18" charset="0"/>
              </a:rPr>
              <a:t>General Service Delivery costs can include items such as: </a:t>
            </a:r>
          </a:p>
          <a:p>
            <a:r>
              <a:rPr lang="en-US" sz="1600" dirty="0" smtClean="0">
                <a:latin typeface="Gill Sans MT" panose="020B0502020104020203" pitchFamily="34" charset="0"/>
                <a:ea typeface="Cambria Math" panose="02040503050406030204" pitchFamily="18" charset="0"/>
              </a:rPr>
              <a:t>Salary and benefits </a:t>
            </a:r>
          </a:p>
          <a:p>
            <a:r>
              <a:rPr lang="en-US" sz="1600" dirty="0" smtClean="0">
                <a:latin typeface="Gill Sans MT" panose="020B0502020104020203" pitchFamily="34" charset="0"/>
                <a:ea typeface="Cambria Math" panose="02040503050406030204" pitchFamily="18" charset="0"/>
              </a:rPr>
              <a:t>Supplies </a:t>
            </a:r>
          </a:p>
          <a:p>
            <a:r>
              <a:rPr lang="en-US" sz="1600" dirty="0" smtClean="0">
                <a:latin typeface="Gill Sans MT" panose="020B0502020104020203" pitchFamily="34" charset="0"/>
                <a:ea typeface="Cambria Math" panose="02040503050406030204" pitchFamily="18" charset="0"/>
              </a:rPr>
              <a:t>Overhead (utilities, maintenance, etc.) </a:t>
            </a:r>
          </a:p>
          <a:p>
            <a:r>
              <a:rPr lang="en-US" sz="1600" dirty="0" smtClean="0">
                <a:latin typeface="Gill Sans MT" panose="020B0502020104020203" pitchFamily="34" charset="0"/>
                <a:ea typeface="Cambria Math" panose="02040503050406030204" pitchFamily="18" charset="0"/>
              </a:rPr>
              <a:t>Transportation/mileage </a:t>
            </a:r>
          </a:p>
          <a:p>
            <a:r>
              <a:rPr lang="en-US" sz="1600" dirty="0" smtClean="0">
                <a:latin typeface="Gill Sans MT" panose="020B0502020104020203" pitchFamily="34" charset="0"/>
                <a:ea typeface="Cambria Math" panose="02040503050406030204" pitchFamily="18" charset="0"/>
              </a:rPr>
              <a:t>The most requested and most common service delivery type applicants submit for fall under Salary and benefits, as providing documentation is easier for most organizations. We will talk further in the presentation about documenting activities for reimbursement, but just some food for thought. Also</a:t>
            </a:r>
            <a:r>
              <a:rPr lang="en-US" sz="1600" baseline="0" dirty="0" smtClean="0">
                <a:latin typeface="Gill Sans MT" panose="020B0502020104020203" pitchFamily="34" charset="0"/>
                <a:ea typeface="Cambria Math" panose="02040503050406030204" pitchFamily="18" charset="0"/>
              </a:rPr>
              <a:t> remember that y</a:t>
            </a:r>
            <a:r>
              <a:rPr lang="en-US" sz="1600" dirty="0" smtClean="0">
                <a:latin typeface="Gill Sans MT" panose="020B0502020104020203" pitchFamily="34" charset="0"/>
                <a:ea typeface="Cambria Math" panose="02040503050406030204" pitchFamily="18" charset="0"/>
              </a:rPr>
              <a:t>ou’ll need to think about what other disaster response</a:t>
            </a:r>
            <a:r>
              <a:rPr lang="en-US" sz="1600" baseline="0" dirty="0" smtClean="0">
                <a:latin typeface="Gill Sans MT" panose="020B0502020104020203" pitchFamily="34" charset="0"/>
                <a:ea typeface="Cambria Math" panose="02040503050406030204" pitchFamily="18" charset="0"/>
              </a:rPr>
              <a:t> funding you’ve gotten – public or private – and see what they DON’T fund. </a:t>
            </a:r>
            <a:endParaRPr lang="en-US" sz="1600" dirty="0" smtClean="0">
              <a:latin typeface="Gill Sans MT" panose="020B0502020104020203" pitchFamily="34" charset="0"/>
              <a:ea typeface="Cambria Math" panose="02040503050406030204" pitchFamily="18" charset="0"/>
            </a:endParaRPr>
          </a:p>
          <a:p>
            <a:endParaRPr lang="en-US" sz="1600" dirty="0" smtClean="0">
              <a:latin typeface="Gill Sans MT" panose="020B0502020104020203" pitchFamily="34" charset="0"/>
              <a:ea typeface="Cambria Math" panose="02040503050406030204" pitchFamily="18" charset="0"/>
            </a:endParaRPr>
          </a:p>
          <a:p>
            <a:r>
              <a:rPr lang="en-US" sz="1600" dirty="0" smtClean="0">
                <a:latin typeface="Gill Sans MT" panose="020B0502020104020203" pitchFamily="34" charset="0"/>
                <a:ea typeface="Cambria Math" panose="02040503050406030204" pitchFamily="18" charset="0"/>
              </a:rPr>
              <a:t>Finally let’s talk about what types of activities are NOT eligible under the CDBG funding program. These would include the following: </a:t>
            </a:r>
          </a:p>
          <a:p>
            <a:r>
              <a:rPr lang="en-US" sz="1600" dirty="0">
                <a:latin typeface="Gill Sans MT" panose="020B0502020104020203" pitchFamily="34" charset="0"/>
                <a:ea typeface="Cambria Math" panose="02040503050406030204" pitchFamily="18" charset="0"/>
              </a:rPr>
              <a:t>Political activities </a:t>
            </a:r>
          </a:p>
          <a:p>
            <a:r>
              <a:rPr lang="en-US" sz="1600" dirty="0">
                <a:latin typeface="Gill Sans MT" panose="020B0502020104020203" pitchFamily="34" charset="0"/>
                <a:ea typeface="Cambria Math" panose="02040503050406030204" pitchFamily="18" charset="0"/>
              </a:rPr>
              <a:t>General government activities </a:t>
            </a:r>
          </a:p>
          <a:p>
            <a:r>
              <a:rPr lang="en-US" sz="1600" dirty="0">
                <a:latin typeface="Gill Sans MT" panose="020B0502020104020203" pitchFamily="34" charset="0"/>
                <a:ea typeface="Cambria Math" panose="02040503050406030204" pitchFamily="18" charset="0"/>
              </a:rPr>
              <a:t>Purchase of equipment </a:t>
            </a:r>
          </a:p>
          <a:p>
            <a:r>
              <a:rPr lang="en-US" sz="1600" dirty="0">
                <a:latin typeface="Gill Sans MT" panose="020B0502020104020203" pitchFamily="34" charset="0"/>
                <a:ea typeface="Cambria Math" panose="02040503050406030204" pitchFamily="18" charset="0"/>
              </a:rPr>
              <a:t>Direct cash payments to clients </a:t>
            </a:r>
          </a:p>
          <a:p>
            <a:r>
              <a:rPr lang="en-US" sz="1600" dirty="0">
                <a:latin typeface="Gill Sans MT" panose="020B0502020104020203" pitchFamily="34" charset="0"/>
                <a:ea typeface="Cambria Math" panose="02040503050406030204" pitchFamily="18" charset="0"/>
              </a:rPr>
              <a:t>Construction </a:t>
            </a:r>
          </a:p>
          <a:p>
            <a:r>
              <a:rPr lang="en-US" sz="1600" dirty="0" smtClean="0">
                <a:latin typeface="Gill Sans MT" panose="020B0502020104020203" pitchFamily="34" charset="0"/>
                <a:ea typeface="Cambria Math" panose="02040503050406030204" pitchFamily="18" charset="0"/>
              </a:rPr>
              <a:t> While there are a whole list of activities that fall within CDBG Public Services, it is important that along with the basic eligibility activities and programs that organizations keep in mind that as outlined later in the presentation, these funds are specifically to address the impacts of the coronavirus, as such there will be outlined activities the City is seeking to fund directly. </a:t>
            </a:r>
            <a:endParaRPr lang="en-US" sz="1600" dirty="0">
              <a:latin typeface="Gill Sans MT" panose="020B0502020104020203" pitchFamily="34" charset="0"/>
              <a:ea typeface="Cambria Math" panose="02040503050406030204" pitchFamily="18" charset="0"/>
            </a:endParaRPr>
          </a:p>
          <a:p>
            <a:endParaRPr lang="en-US" sz="1600" dirty="0">
              <a:latin typeface="Gill Sans MT" panose="020B0502020104020203" pitchFamily="34" charset="0"/>
              <a:ea typeface="Cambria Math" panose="02040503050406030204" pitchFamily="18" charset="0"/>
            </a:endParaRPr>
          </a:p>
          <a:p>
            <a:endParaRPr lang="en-US" dirty="0"/>
          </a:p>
        </p:txBody>
      </p:sp>
    </p:spTree>
    <p:extLst>
      <p:ext uri="{BB962C8B-B14F-4D97-AF65-F5344CB8AC3E}">
        <p14:creationId xmlns:p14="http://schemas.microsoft.com/office/powerpoint/2010/main" val="1899433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65471"/>
            <a:ext cx="5486400" cy="7735529"/>
          </a:xfrm>
        </p:spPr>
        <p:txBody>
          <a:bodyPr/>
          <a:lstStyle/>
          <a:p>
            <a:r>
              <a:rPr lang="en-US" sz="1600" dirty="0">
                <a:latin typeface="Gill Sans MT" panose="020B0502020104020203" pitchFamily="34" charset="0"/>
              </a:rPr>
              <a:t>In addition to meeting the basic eligibility requirements for the CDBG and ESG programs (outlined in this guide), all proposed projects </a:t>
            </a:r>
            <a:r>
              <a:rPr lang="en-US" sz="1600" b="1" u="sng" dirty="0">
                <a:latin typeface="Gill Sans MT" panose="020B0502020104020203" pitchFamily="34" charset="0"/>
              </a:rPr>
              <a:t>MUST</a:t>
            </a:r>
            <a:r>
              <a:rPr lang="en-US" sz="1600" b="1" dirty="0">
                <a:latin typeface="Gill Sans MT" panose="020B0502020104020203" pitchFamily="34" charset="0"/>
              </a:rPr>
              <a:t> </a:t>
            </a:r>
            <a:r>
              <a:rPr lang="en-US" sz="1600" dirty="0">
                <a:latin typeface="Gill Sans MT" panose="020B0502020104020203" pitchFamily="34" charset="0"/>
              </a:rPr>
              <a:t>provide the following: </a:t>
            </a:r>
          </a:p>
          <a:p>
            <a:pPr marL="285750" indent="-285750">
              <a:buFont typeface="Arial" panose="020B0604020202020204" pitchFamily="34" charset="0"/>
              <a:buChar char="•"/>
            </a:pPr>
            <a:r>
              <a:rPr lang="en-US" sz="1600" dirty="0">
                <a:latin typeface="Gill Sans MT" panose="020B0502020104020203" pitchFamily="34" charset="0"/>
              </a:rPr>
              <a:t>A </a:t>
            </a:r>
            <a:r>
              <a:rPr lang="en-US" sz="1600" b="1" u="sng" dirty="0">
                <a:latin typeface="Gill Sans MT" panose="020B0502020104020203" pitchFamily="34" charset="0"/>
              </a:rPr>
              <a:t>documentable connection </a:t>
            </a:r>
            <a:r>
              <a:rPr lang="en-US" sz="1600" dirty="0">
                <a:latin typeface="Gill Sans MT" panose="020B0502020104020203" pitchFamily="34" charset="0"/>
              </a:rPr>
              <a:t>between the </a:t>
            </a:r>
            <a:r>
              <a:rPr lang="en-US" sz="1600" b="1" u="sng" dirty="0">
                <a:latin typeface="Gill Sans MT" panose="020B0502020104020203" pitchFamily="34" charset="0"/>
              </a:rPr>
              <a:t>coronavirus impact </a:t>
            </a:r>
            <a:r>
              <a:rPr lang="en-US" sz="1600" dirty="0">
                <a:latin typeface="Gill Sans MT" panose="020B0502020104020203" pitchFamily="34" charset="0"/>
              </a:rPr>
              <a:t>on client needs and the applicant’s service delivery. </a:t>
            </a:r>
          </a:p>
          <a:p>
            <a:endParaRPr lang="en-US" sz="1600" dirty="0">
              <a:latin typeface="Gill Sans MT" panose="020B0502020104020203" pitchFamily="34" charset="0"/>
            </a:endParaRPr>
          </a:p>
          <a:p>
            <a:pPr marL="285750" indent="-285750">
              <a:buFont typeface="Arial" panose="020B0604020202020204" pitchFamily="34" charset="0"/>
              <a:buChar char="•"/>
            </a:pPr>
            <a:r>
              <a:rPr lang="en-US" sz="1600" dirty="0">
                <a:latin typeface="Gill Sans MT" panose="020B0502020104020203" pitchFamily="34" charset="0"/>
              </a:rPr>
              <a:t>Assurance that the applicant is not receiving financial assistance from other sources for the expenses detailed in their application AND the ability to determine that a clients are not being not met from other funding sources. </a:t>
            </a:r>
            <a:endParaRPr lang="en-US" sz="1600" dirty="0" smtClean="0">
              <a:latin typeface="Gill Sans MT" panose="020B0502020104020203" pitchFamily="34" charset="0"/>
            </a:endParaRPr>
          </a:p>
          <a:p>
            <a:pPr marL="285750" indent="-285750">
              <a:buFont typeface="Arial" panose="020B0604020202020204" pitchFamily="34" charset="0"/>
              <a:buChar char="•"/>
            </a:pPr>
            <a:endParaRPr lang="en-US" sz="1600" dirty="0" smtClean="0"/>
          </a:p>
          <a:p>
            <a:r>
              <a:rPr lang="en-US" sz="1600" dirty="0" smtClean="0"/>
              <a:t>As alluded to earlier, as the coronavirus began to impact our communities the Cares Act provided various agencies with funding to help prevent, prepare for, and respond to the crisis. </a:t>
            </a:r>
          </a:p>
          <a:p>
            <a:endParaRPr lang="en-US" sz="1600" dirty="0"/>
          </a:p>
          <a:p>
            <a:r>
              <a:rPr lang="en-US" sz="1600" dirty="0" smtClean="0"/>
              <a:t>HUD guidelines are very clear in that this funding most go towards that aim. As such, applicants need to be mindful that in addition to providing a detailed narrative in their applications on how the coronavirus has impacted their clients and programmatic activities, that ultimately if an organization is unable to provide a very detailed documentable connection between their request and the coronavirus impact on their clients, they would be ineligible for reimbursement. </a:t>
            </a:r>
          </a:p>
          <a:p>
            <a:endParaRPr lang="en-US" sz="1600" dirty="0"/>
          </a:p>
          <a:p>
            <a:r>
              <a:rPr lang="en-US" sz="1600" dirty="0" smtClean="0"/>
              <a:t>Additionally, HUD has been very clear that these funds are not meant to be a duplication of funding an organization may already have or have available. Please be sure you take a look on the HUD website for their guidance on the duplication of benefit. It is very clear and basically advises that if an organization either has the funds needed to address the coronavirus impact on their clients and/or can obtain the funds from another source, whether that be private, public, etc. type funds, that these grant funds should not be used. Please be sure when considering submitting an application that you consult with your finance team and board to ensure that you have exhausted all options to address your clients needs. </a:t>
            </a:r>
            <a:endParaRPr lang="en-US" sz="1600" dirty="0"/>
          </a:p>
        </p:txBody>
      </p:sp>
      <p:sp>
        <p:nvSpPr>
          <p:cNvPr id="4" name="Slide Number Placeholder 3"/>
          <p:cNvSpPr>
            <a:spLocks noGrp="1"/>
          </p:cNvSpPr>
          <p:nvPr>
            <p:ph type="sldNum" sz="quarter" idx="10"/>
          </p:nvPr>
        </p:nvSpPr>
        <p:spPr/>
        <p:txBody>
          <a:bodyPr/>
          <a:lstStyle/>
          <a:p>
            <a:fld id="{53D78A92-0141-4330-8F3E-FAADFAC23844}" type="slidenum">
              <a:rPr lang="ru-RU" smtClean="0"/>
              <a:t>6</a:t>
            </a:fld>
            <a:endParaRPr lang="ru-RU" dirty="0"/>
          </a:p>
        </p:txBody>
      </p:sp>
    </p:spTree>
    <p:extLst>
      <p:ext uri="{BB962C8B-B14F-4D97-AF65-F5344CB8AC3E}">
        <p14:creationId xmlns:p14="http://schemas.microsoft.com/office/powerpoint/2010/main" val="177552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37597"/>
          </a:xfrm>
        </p:spPr>
        <p:txBody>
          <a:bodyPr/>
          <a:lstStyle/>
          <a:p>
            <a:endParaRPr lang="en-US" sz="1600" dirty="0" smtClean="0"/>
          </a:p>
          <a:p>
            <a:r>
              <a:rPr lang="en-US" sz="1600" dirty="0" smtClean="0"/>
              <a:t>Additionally, HUD has been very clear that these funds are not meant for</a:t>
            </a:r>
            <a:r>
              <a:rPr lang="en-US" sz="1600" baseline="0" dirty="0" smtClean="0"/>
              <a:t> activities that other disaster recovery funds are covering</a:t>
            </a:r>
            <a:r>
              <a:rPr lang="en-US" sz="1600" dirty="0" smtClean="0"/>
              <a:t>. It is very clear and basically advises that if an organization either has the funds needed to address the coronavirus impact on their clients and/or can obtain the funds from another source, whether that be private, public, etc. type funds, that these grant funds should not be used. </a:t>
            </a:r>
          </a:p>
          <a:p>
            <a:endParaRPr lang="en-US" sz="16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Please be sure when considering submitting an application that you consult with your finance team and board to ensure that you have exhausted all options to address your clients needs. This is a worksheet</a:t>
            </a:r>
            <a:r>
              <a:rPr lang="en-US" sz="1600" baseline="0" dirty="0" smtClean="0"/>
              <a:t> template that all awardees will need to fill out prior to signing their CDBG-CV agreement, so feel free to use this in conducting your own pre-application duplication of benefits analysis.</a:t>
            </a:r>
            <a:endParaRPr lang="en-US" sz="1600" dirty="0" smtClean="0"/>
          </a:p>
          <a:p>
            <a:endParaRPr lang="en-US" dirty="0" smtClean="0"/>
          </a:p>
        </p:txBody>
      </p:sp>
      <p:sp>
        <p:nvSpPr>
          <p:cNvPr id="4" name="Slide Number Placeholder 3"/>
          <p:cNvSpPr>
            <a:spLocks noGrp="1"/>
          </p:cNvSpPr>
          <p:nvPr>
            <p:ph type="sldNum" sz="quarter" idx="10"/>
          </p:nvPr>
        </p:nvSpPr>
        <p:spPr/>
        <p:txBody>
          <a:bodyPr/>
          <a:lstStyle/>
          <a:p>
            <a:fld id="{53D78A92-0141-4330-8F3E-FAADFAC23844}" type="slidenum">
              <a:rPr lang="ru-RU" smtClean="0"/>
              <a:t>7</a:t>
            </a:fld>
            <a:endParaRPr lang="ru-RU" dirty="0"/>
          </a:p>
        </p:txBody>
      </p:sp>
    </p:spTree>
    <p:extLst>
      <p:ext uri="{BB962C8B-B14F-4D97-AF65-F5344CB8AC3E}">
        <p14:creationId xmlns:p14="http://schemas.microsoft.com/office/powerpoint/2010/main" val="6045849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294968"/>
            <a:ext cx="5486400" cy="7706032"/>
          </a:xfrm>
        </p:spPr>
        <p:txBody>
          <a:bodyPr/>
          <a:lstStyle/>
          <a:p>
            <a:r>
              <a:rPr lang="en-US" sz="1600" dirty="0" smtClean="0"/>
              <a:t>For the current CDDBG-CV grant funding the city has outlined the following funding priorities for awarding. </a:t>
            </a:r>
          </a:p>
          <a:p>
            <a:endParaRPr lang="en-US" sz="1600" dirty="0"/>
          </a:p>
          <a:p>
            <a:r>
              <a:rPr lang="en-US" sz="1600" dirty="0" smtClean="0"/>
              <a:t>First Housing stability </a:t>
            </a:r>
          </a:p>
          <a:p>
            <a:r>
              <a:rPr lang="en-US" sz="1600" dirty="0">
                <a:latin typeface="Gill Sans MT" panose="020B0502020104020203" pitchFamily="34" charset="0"/>
                <a:ea typeface="Cambria Math" panose="02040503050406030204" pitchFamily="18" charset="0"/>
              </a:rPr>
              <a:t>These are programs that serve households who have lost their income due to COVID-19 find and keep safe and stable housing. Activities that are eligible under this priority include: </a:t>
            </a:r>
            <a:r>
              <a:rPr lang="en-US" sz="1600" b="1" i="1" dirty="0">
                <a:latin typeface="Gill Sans MT" panose="020B0502020104020203" pitchFamily="34" charset="0"/>
                <a:ea typeface="Cambria Math" panose="02040503050406030204" pitchFamily="18" charset="0"/>
              </a:rPr>
              <a:t>Rental housing subsidies, subsistence payments, and security deposits. </a:t>
            </a:r>
            <a:endParaRPr lang="en-US" sz="1600" dirty="0">
              <a:latin typeface="Gill Sans MT" panose="020B0502020104020203" pitchFamily="34" charset="0"/>
              <a:ea typeface="Cambria Math" panose="02040503050406030204" pitchFamily="18" charset="0"/>
            </a:endParaRPr>
          </a:p>
          <a:p>
            <a:endParaRPr lang="en-US" sz="1600" dirty="0" smtClean="0"/>
          </a:p>
          <a:p>
            <a:r>
              <a:rPr lang="en-US" sz="1600" dirty="0" smtClean="0"/>
              <a:t>So lets take subsistence payments as an example . subsistence payments are </a:t>
            </a:r>
            <a:r>
              <a:rPr lang="en-US" sz="1600" dirty="0"/>
              <a:t>One-time or short-term (no more than three months) emergency payments on behalf of individuals or families, generally for the purpose of preventing homelessness. Examples include utility payments to prevent cutoff of service, and rent/mortgage payments to prevent eviction</a:t>
            </a:r>
            <a:r>
              <a:rPr lang="en-US" sz="1600" dirty="0" smtClean="0"/>
              <a:t>.</a:t>
            </a:r>
            <a:r>
              <a:rPr lang="en-US" sz="1600" baseline="0" dirty="0" smtClean="0"/>
              <a:t> You will have to verify clients’ income and that their inability to pay is directly due to the coronavirus.</a:t>
            </a:r>
            <a:endParaRPr lang="en-US" sz="1600" dirty="0" smtClean="0"/>
          </a:p>
          <a:p>
            <a:endParaRPr lang="en-US" sz="1600" dirty="0" smtClean="0"/>
          </a:p>
          <a:p>
            <a:r>
              <a:rPr lang="en-US" sz="1600" dirty="0" smtClean="0"/>
              <a:t>Next is Whole family health and safety. </a:t>
            </a:r>
            <a:r>
              <a:rPr lang="en-US" sz="1600" dirty="0">
                <a:latin typeface="Gill Sans MT" panose="020B0502020104020203" pitchFamily="34" charset="0"/>
                <a:ea typeface="Cambria Math" panose="02040503050406030204" pitchFamily="18" charset="0"/>
              </a:rPr>
              <a:t>These are programs that address the physical and mental health of all generations in relation to COVID-19 needs. Activities that are eligible include: </a:t>
            </a:r>
            <a:r>
              <a:rPr lang="en-US" sz="1600" b="1" i="1" dirty="0">
                <a:latin typeface="Gill Sans MT" panose="020B0502020104020203" pitchFamily="34" charset="0"/>
                <a:ea typeface="Cambria Math" panose="02040503050406030204" pitchFamily="18" charset="0"/>
              </a:rPr>
              <a:t>Senior services, services for persons with disabilities, youth services, child care services, substance abuse services, services for victims of domestic </a:t>
            </a:r>
            <a:r>
              <a:rPr lang="en-US" sz="1600" b="1" i="1" dirty="0" smtClean="0">
                <a:latin typeface="Gill Sans MT" panose="020B0502020104020203" pitchFamily="34" charset="0"/>
                <a:ea typeface="Cambria Math" panose="02040503050406030204" pitchFamily="18" charset="0"/>
              </a:rPr>
              <a:t>violence, </a:t>
            </a:r>
            <a:r>
              <a:rPr lang="en-US" sz="1600" b="1" i="1" dirty="0">
                <a:latin typeface="Gill Sans MT" panose="020B0502020104020203" pitchFamily="34" charset="0"/>
                <a:ea typeface="Cambria Math" panose="02040503050406030204" pitchFamily="18" charset="0"/>
              </a:rPr>
              <a:t>mental health services, food banks, and health services. </a:t>
            </a:r>
            <a:endParaRPr lang="en-US" sz="1600" dirty="0">
              <a:latin typeface="Gill Sans MT" panose="020B0502020104020203" pitchFamily="34" charset="0"/>
              <a:ea typeface="Cambria Math" panose="02040503050406030204" pitchFamily="18" charset="0"/>
            </a:endParaRPr>
          </a:p>
          <a:p>
            <a:endParaRPr lang="en-US" sz="1600" dirty="0" smtClean="0"/>
          </a:p>
          <a:p>
            <a:r>
              <a:rPr lang="en-US" sz="1600" dirty="0" smtClean="0"/>
              <a:t>As an example childcare services </a:t>
            </a:r>
            <a:r>
              <a:rPr lang="en-US" sz="1600" dirty="0"/>
              <a:t>are generally Services that will benefit children (generally under age 13</a:t>
            </a:r>
            <a:r>
              <a:rPr lang="en-US" sz="1600"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8</a:t>
            </a:fld>
            <a:endParaRPr lang="ru-RU" dirty="0"/>
          </a:p>
        </p:txBody>
      </p:sp>
    </p:spTree>
    <p:extLst>
      <p:ext uri="{BB962C8B-B14F-4D97-AF65-F5344CB8AC3E}">
        <p14:creationId xmlns:p14="http://schemas.microsoft.com/office/powerpoint/2010/main" val="3621705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5800" y="383458"/>
            <a:ext cx="5486400" cy="7617542"/>
          </a:xfrm>
        </p:spPr>
        <p:txBody>
          <a:bodyPr/>
          <a:lstStyle/>
          <a:p>
            <a:r>
              <a:rPr lang="en-US" sz="1800" dirty="0" smtClean="0"/>
              <a:t>The next priority for funding falls under resilience </a:t>
            </a:r>
          </a:p>
          <a:p>
            <a:r>
              <a:rPr lang="en-US" sz="1800" dirty="0">
                <a:latin typeface="Gill Sans MT" panose="020B0502020104020203" pitchFamily="34" charset="0"/>
              </a:rPr>
              <a:t>These are programs that help individuals and families emerge from the COVID-19 crisis stronger. Activities that are eligible include: </a:t>
            </a:r>
            <a:r>
              <a:rPr lang="en-US" sz="1800" b="1" i="1" dirty="0" smtClean="0">
                <a:latin typeface="Gill Sans MT" panose="020B0502020104020203" pitchFamily="34" charset="0"/>
              </a:rPr>
              <a:t>Legal services, transportation</a:t>
            </a:r>
            <a:r>
              <a:rPr lang="en-US" sz="1800" b="1" i="1" baseline="0" dirty="0" smtClean="0">
                <a:latin typeface="Gill Sans MT" panose="020B0502020104020203" pitchFamily="34" charset="0"/>
              </a:rPr>
              <a:t> services, and employment training.</a:t>
            </a:r>
            <a:endParaRPr lang="en-US" sz="1800" dirty="0">
              <a:latin typeface="Gill Sans MT" panose="020B0502020104020203" pitchFamily="34" charset="0"/>
            </a:endParaRPr>
          </a:p>
          <a:p>
            <a:endParaRPr lang="en-US" sz="1800" dirty="0" smtClean="0"/>
          </a:p>
          <a:p>
            <a:r>
              <a:rPr lang="en-US" sz="1800" dirty="0" smtClean="0"/>
              <a:t>As</a:t>
            </a:r>
            <a:r>
              <a:rPr lang="en-US" sz="1800" baseline="0" dirty="0" smtClean="0"/>
              <a:t> an example, l</a:t>
            </a:r>
            <a:r>
              <a:rPr lang="en-US" sz="1800" dirty="0" smtClean="0"/>
              <a:t>egal services with</a:t>
            </a:r>
            <a:r>
              <a:rPr lang="en-US" sz="1800" baseline="0" dirty="0" smtClean="0"/>
              <a:t> a coronavirus connection might include costs of legal representation or mediation for low-income clients in housing or employment disputes. </a:t>
            </a:r>
            <a:endParaRPr lang="en-US" sz="1800" dirty="0" smtClean="0"/>
          </a:p>
          <a:p>
            <a:endParaRPr lang="en-US" sz="1800" dirty="0"/>
          </a:p>
          <a:p>
            <a:r>
              <a:rPr lang="en-US" sz="1800" dirty="0" smtClean="0"/>
              <a:t>The last priority for CDBG-CV funding is that your proposed project serves the key population: </a:t>
            </a:r>
          </a:p>
          <a:p>
            <a:endParaRPr lang="en-US" sz="1800" dirty="0">
              <a:latin typeface="Gill Sans MT" panose="020B0502020104020203" pitchFamily="34" charset="0"/>
            </a:endParaRPr>
          </a:p>
          <a:p>
            <a:r>
              <a:rPr lang="en-US" sz="1800" dirty="0" smtClean="0">
                <a:latin typeface="Gill Sans MT" panose="020B0502020104020203" pitchFamily="34" charset="0"/>
              </a:rPr>
              <a:t>Households </a:t>
            </a:r>
            <a:r>
              <a:rPr lang="en-US" sz="1800" dirty="0">
                <a:latin typeface="Gill Sans MT" panose="020B0502020104020203" pitchFamily="34" charset="0"/>
              </a:rPr>
              <a:t>making less than 60% area median income </a:t>
            </a:r>
            <a:r>
              <a:rPr lang="en-US" sz="1800" b="1" dirty="0" smtClean="0">
                <a:latin typeface="Gill Sans MT" panose="020B0502020104020203" pitchFamily="34" charset="0"/>
              </a:rPr>
              <a:t>AND</a:t>
            </a:r>
            <a:r>
              <a:rPr lang="en-US" sz="1800" dirty="0" smtClean="0">
                <a:latin typeface="Gill Sans MT" panose="020B0502020104020203" pitchFamily="34" charset="0"/>
              </a:rPr>
              <a:t> who </a:t>
            </a:r>
            <a:r>
              <a:rPr lang="en-US" sz="1800" dirty="0">
                <a:latin typeface="Gill Sans MT" panose="020B0502020104020203" pitchFamily="34" charset="0"/>
              </a:rPr>
              <a:t>have experienced a loss or reductions of income due to the coronavirus. </a:t>
            </a:r>
            <a:endParaRPr lang="en-US" sz="1800" dirty="0" smtClean="0">
              <a:latin typeface="Gill Sans MT" panose="020B0502020104020203" pitchFamily="34" charset="0"/>
            </a:endParaRPr>
          </a:p>
          <a:p>
            <a:endParaRPr lang="en-US" sz="1800" dirty="0">
              <a:latin typeface="Gill Sans MT" panose="020B0502020104020203" pitchFamily="34" charset="0"/>
            </a:endParaRPr>
          </a:p>
          <a:p>
            <a:r>
              <a:rPr lang="en-US" sz="1800" dirty="0" smtClean="0">
                <a:latin typeface="Gill Sans MT" panose="020B0502020104020203" pitchFamily="34" charset="0"/>
              </a:rPr>
              <a:t>Just</a:t>
            </a:r>
            <a:r>
              <a:rPr lang="en-US" sz="1800" baseline="0" dirty="0" smtClean="0">
                <a:latin typeface="Gill Sans MT" panose="020B0502020104020203" pitchFamily="34" charset="0"/>
              </a:rPr>
              <a:t> a note about how to document income: w</a:t>
            </a:r>
            <a:r>
              <a:rPr lang="en-US" sz="1800" dirty="0" smtClean="0">
                <a:latin typeface="Gill Sans MT" panose="020B0502020104020203" pitchFamily="34" charset="0"/>
              </a:rPr>
              <a:t>e</a:t>
            </a:r>
            <a:r>
              <a:rPr lang="en-US" sz="1800" baseline="0" dirty="0" smtClean="0">
                <a:latin typeface="Gill Sans MT" panose="020B0502020104020203" pitchFamily="34" charset="0"/>
              </a:rPr>
              <a:t> realize that if </a:t>
            </a:r>
            <a:r>
              <a:rPr lang="en-US" sz="1800" dirty="0" smtClean="0">
                <a:latin typeface="Gill Sans MT" panose="020B0502020104020203" pitchFamily="34" charset="0"/>
              </a:rPr>
              <a:t>your client lost their job, their income is zero, so</a:t>
            </a:r>
            <a:r>
              <a:rPr lang="en-US" sz="1800" baseline="0" dirty="0" smtClean="0">
                <a:latin typeface="Gill Sans MT" panose="020B0502020104020203" pitchFamily="34" charset="0"/>
              </a:rPr>
              <a:t> the 60% AMI is to be measured at their last paycheck.</a:t>
            </a:r>
            <a:r>
              <a:rPr lang="en-US" sz="1800" dirty="0" smtClean="0">
                <a:latin typeface="Gill Sans MT" panose="020B0502020104020203" pitchFamily="34" charset="0"/>
              </a:rPr>
              <a:t> </a:t>
            </a:r>
            <a:endParaRPr lang="en-US" sz="1800" dirty="0">
              <a:latin typeface="Gill Sans MT" panose="020B0502020104020203" pitchFamily="34" charset="0"/>
            </a:endParaRPr>
          </a:p>
          <a:p>
            <a:endParaRPr lang="en-US" dirty="0"/>
          </a:p>
        </p:txBody>
      </p:sp>
      <p:sp>
        <p:nvSpPr>
          <p:cNvPr id="4" name="Slide Number Placeholder 3"/>
          <p:cNvSpPr>
            <a:spLocks noGrp="1"/>
          </p:cNvSpPr>
          <p:nvPr>
            <p:ph type="sldNum" sz="quarter" idx="10"/>
          </p:nvPr>
        </p:nvSpPr>
        <p:spPr/>
        <p:txBody>
          <a:bodyPr/>
          <a:lstStyle/>
          <a:p>
            <a:fld id="{53D78A92-0141-4330-8F3E-FAADFAC23844}" type="slidenum">
              <a:rPr lang="ru-RU" smtClean="0"/>
              <a:t>9</a:t>
            </a:fld>
            <a:endParaRPr lang="ru-RU" dirty="0"/>
          </a:p>
        </p:txBody>
      </p:sp>
    </p:spTree>
    <p:extLst>
      <p:ext uri="{BB962C8B-B14F-4D97-AF65-F5344CB8AC3E}">
        <p14:creationId xmlns:p14="http://schemas.microsoft.com/office/powerpoint/2010/main" val="22855996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786259" y="5096662"/>
            <a:ext cx="4367531" cy="949829"/>
          </a:xfrm>
        </p:spPr>
        <p:txBody>
          <a:bodyPr>
            <a:noAutofit/>
          </a:bodyPr>
          <a:lstStyle>
            <a:lvl1pPr marL="0" indent="0" algn="l">
              <a:buNone/>
              <a:defRPr sz="2800" b="0" i="0">
                <a:solidFill>
                  <a:schemeClr val="accent3"/>
                </a:solidFill>
                <a:latin typeface="+mn-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Month</a:t>
            </a:r>
            <a:br>
              <a:rPr lang="en-US" dirty="0"/>
            </a:br>
            <a:r>
              <a:rPr lang="en-US" dirty="0"/>
              <a:t>20XX</a:t>
            </a:r>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36" name="Text Placeholder 14">
            <a:extLst>
              <a:ext uri="{FF2B5EF4-FFF2-40B4-BE49-F238E27FC236}">
                <a16:creationId xmlns:a16="http://schemas.microsoft.com/office/drawing/2014/main" id="{2A3D73F7-77EC-4576-B541-20C032F462DC}"/>
              </a:ext>
            </a:extLst>
          </p:cNvPr>
          <p:cNvSpPr>
            <a:spLocks noGrp="1"/>
          </p:cNvSpPr>
          <p:nvPr userDrawn="1">
            <p:ph type="body" sz="quarter" idx="13" hasCustomPrompt="1"/>
          </p:nvPr>
        </p:nvSpPr>
        <p:spPr>
          <a:xfrm>
            <a:off x="786259" y="3425363"/>
            <a:ext cx="3629300" cy="949829"/>
          </a:xfrm>
        </p:spPr>
        <p:txBody>
          <a:bodyPr>
            <a:normAutofit/>
          </a:bodyPr>
          <a:lstStyle>
            <a:lvl1pPr marL="0" indent="0">
              <a:buNone/>
              <a:defRPr sz="2800" b="1" i="0"/>
            </a:lvl1pPr>
          </a:lstStyle>
          <a:p>
            <a:pPr lvl="0"/>
            <a:r>
              <a:rPr lang="en-US" dirty="0"/>
              <a:t>Presentation</a:t>
            </a:r>
            <a:br>
              <a:rPr lang="en-US" dirty="0"/>
            </a:br>
            <a:r>
              <a:rPr lang="en-US" dirty="0"/>
              <a:t>Tagline</a:t>
            </a:r>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21" name="Picture Placeholder 20">
            <a:extLst>
              <a:ext uri="{FF2B5EF4-FFF2-40B4-BE49-F238E27FC236}">
                <a16:creationId xmlns:a16="http://schemas.microsoft.com/office/drawing/2014/main" id="{8C7B70A1-A813-470C-A829-7CC44559C94F}"/>
              </a:ext>
            </a:extLst>
          </p:cNvPr>
          <p:cNvSpPr>
            <a:spLocks noGrp="1"/>
          </p:cNvSpPr>
          <p:nvPr>
            <p:ph type="pic" sz="quarter" idx="21"/>
          </p:nvPr>
        </p:nvSpPr>
        <p:spPr>
          <a:xfrm>
            <a:off x="4614953" y="0"/>
            <a:ext cx="7585924" cy="5949573"/>
          </a:xfrm>
          <a:custGeom>
            <a:avLst/>
            <a:gdLst>
              <a:gd name="connsiteX0" fmla="*/ 6933229 w 7577047"/>
              <a:gd name="connsiteY0" fmla="*/ 0 h 5937736"/>
              <a:gd name="connsiteX1" fmla="*/ 7577047 w 7577047"/>
              <a:gd name="connsiteY1" fmla="*/ 0 h 5937736"/>
              <a:gd name="connsiteX2" fmla="*/ 6304235 w 7577047"/>
              <a:gd name="connsiteY2" fmla="*/ 626666 h 5937736"/>
              <a:gd name="connsiteX3" fmla="*/ 6159164 w 7577047"/>
              <a:gd name="connsiteY3" fmla="*/ 891545 h 5937736"/>
              <a:gd name="connsiteX4" fmla="*/ 6161282 w 7577047"/>
              <a:gd name="connsiteY4" fmla="*/ 898006 h 5937736"/>
              <a:gd name="connsiteX5" fmla="*/ 6459895 w 7577047"/>
              <a:gd name="connsiteY5" fmla="*/ 944306 h 5937736"/>
              <a:gd name="connsiteX6" fmla="*/ 7577047 w 7577047"/>
              <a:gd name="connsiteY6" fmla="*/ 395166 h 5937736"/>
              <a:gd name="connsiteX7" fmla="*/ 7577047 w 7577047"/>
              <a:gd name="connsiteY7" fmla="*/ 3249617 h 5937736"/>
              <a:gd name="connsiteX8" fmla="*/ 2564157 w 7577047"/>
              <a:gd name="connsiteY8" fmla="*/ 5723977 h 5937736"/>
              <a:gd name="connsiteX9" fmla="*/ 233491 w 7577047"/>
              <a:gd name="connsiteY9" fmla="*/ 4932570 h 5937736"/>
              <a:gd name="connsiteX10" fmla="*/ 213372 w 7577047"/>
              <a:gd name="connsiteY10" fmla="*/ 4891653 h 5937736"/>
              <a:gd name="connsiteX11" fmla="*/ 1004379 w 7577047"/>
              <a:gd name="connsiteY11" fmla="*/ 2559423 h 5937736"/>
              <a:gd name="connsiteX12" fmla="*/ 2132121 w 7577047"/>
              <a:gd name="connsiteY12" fmla="*/ 2002747 h 5937736"/>
              <a:gd name="connsiteX13" fmla="*/ 2176595 w 7577047"/>
              <a:gd name="connsiteY13" fmla="*/ 2037202 h 5937736"/>
              <a:gd name="connsiteX14" fmla="*/ 2467796 w 7577047"/>
              <a:gd name="connsiteY14" fmla="*/ 2127649 h 5937736"/>
              <a:gd name="connsiteX15" fmla="*/ 2781234 w 7577047"/>
              <a:gd name="connsiteY15" fmla="*/ 2046893 h 5937736"/>
              <a:gd name="connsiteX0" fmla="*/ 6948025 w 7577047"/>
              <a:gd name="connsiteY0" fmla="*/ 0 h 5949573"/>
              <a:gd name="connsiteX1" fmla="*/ 7577047 w 7577047"/>
              <a:gd name="connsiteY1" fmla="*/ 11837 h 5949573"/>
              <a:gd name="connsiteX2" fmla="*/ 6304235 w 7577047"/>
              <a:gd name="connsiteY2" fmla="*/ 638503 h 5949573"/>
              <a:gd name="connsiteX3" fmla="*/ 6159164 w 7577047"/>
              <a:gd name="connsiteY3" fmla="*/ 903382 h 5949573"/>
              <a:gd name="connsiteX4" fmla="*/ 6161282 w 7577047"/>
              <a:gd name="connsiteY4" fmla="*/ 909843 h 5949573"/>
              <a:gd name="connsiteX5" fmla="*/ 6459895 w 7577047"/>
              <a:gd name="connsiteY5" fmla="*/ 956143 h 5949573"/>
              <a:gd name="connsiteX6" fmla="*/ 7577047 w 7577047"/>
              <a:gd name="connsiteY6" fmla="*/ 407003 h 5949573"/>
              <a:gd name="connsiteX7" fmla="*/ 7577047 w 7577047"/>
              <a:gd name="connsiteY7" fmla="*/ 3261454 h 5949573"/>
              <a:gd name="connsiteX8" fmla="*/ 2564157 w 7577047"/>
              <a:gd name="connsiteY8" fmla="*/ 5735814 h 5949573"/>
              <a:gd name="connsiteX9" fmla="*/ 233491 w 7577047"/>
              <a:gd name="connsiteY9" fmla="*/ 4944407 h 5949573"/>
              <a:gd name="connsiteX10" fmla="*/ 213372 w 7577047"/>
              <a:gd name="connsiteY10" fmla="*/ 4903490 h 5949573"/>
              <a:gd name="connsiteX11" fmla="*/ 1004379 w 7577047"/>
              <a:gd name="connsiteY11" fmla="*/ 2571260 h 5949573"/>
              <a:gd name="connsiteX12" fmla="*/ 2132121 w 7577047"/>
              <a:gd name="connsiteY12" fmla="*/ 2014584 h 5949573"/>
              <a:gd name="connsiteX13" fmla="*/ 2176595 w 7577047"/>
              <a:gd name="connsiteY13" fmla="*/ 2049039 h 5949573"/>
              <a:gd name="connsiteX14" fmla="*/ 2467796 w 7577047"/>
              <a:gd name="connsiteY14" fmla="*/ 2139486 h 5949573"/>
              <a:gd name="connsiteX15" fmla="*/ 2781234 w 7577047"/>
              <a:gd name="connsiteY15" fmla="*/ 2058730 h 5949573"/>
              <a:gd name="connsiteX16" fmla="*/ 6948025 w 7577047"/>
              <a:gd name="connsiteY16" fmla="*/ 0 h 5949573"/>
              <a:gd name="connsiteX0" fmla="*/ 6948025 w 7580006"/>
              <a:gd name="connsiteY0" fmla="*/ 0 h 5949573"/>
              <a:gd name="connsiteX1" fmla="*/ 7580006 w 7580006"/>
              <a:gd name="connsiteY1" fmla="*/ 0 h 5949573"/>
              <a:gd name="connsiteX2" fmla="*/ 6304235 w 7580006"/>
              <a:gd name="connsiteY2" fmla="*/ 638503 h 5949573"/>
              <a:gd name="connsiteX3" fmla="*/ 6159164 w 7580006"/>
              <a:gd name="connsiteY3" fmla="*/ 903382 h 5949573"/>
              <a:gd name="connsiteX4" fmla="*/ 6161282 w 7580006"/>
              <a:gd name="connsiteY4" fmla="*/ 909843 h 5949573"/>
              <a:gd name="connsiteX5" fmla="*/ 6459895 w 7580006"/>
              <a:gd name="connsiteY5" fmla="*/ 956143 h 5949573"/>
              <a:gd name="connsiteX6" fmla="*/ 7577047 w 7580006"/>
              <a:gd name="connsiteY6" fmla="*/ 407003 h 5949573"/>
              <a:gd name="connsiteX7" fmla="*/ 7577047 w 7580006"/>
              <a:gd name="connsiteY7" fmla="*/ 3261454 h 5949573"/>
              <a:gd name="connsiteX8" fmla="*/ 2564157 w 7580006"/>
              <a:gd name="connsiteY8" fmla="*/ 5735814 h 5949573"/>
              <a:gd name="connsiteX9" fmla="*/ 233491 w 7580006"/>
              <a:gd name="connsiteY9" fmla="*/ 4944407 h 5949573"/>
              <a:gd name="connsiteX10" fmla="*/ 213372 w 7580006"/>
              <a:gd name="connsiteY10" fmla="*/ 4903490 h 5949573"/>
              <a:gd name="connsiteX11" fmla="*/ 1004379 w 7580006"/>
              <a:gd name="connsiteY11" fmla="*/ 2571260 h 5949573"/>
              <a:gd name="connsiteX12" fmla="*/ 2132121 w 7580006"/>
              <a:gd name="connsiteY12" fmla="*/ 2014584 h 5949573"/>
              <a:gd name="connsiteX13" fmla="*/ 2176595 w 7580006"/>
              <a:gd name="connsiteY13" fmla="*/ 2049039 h 5949573"/>
              <a:gd name="connsiteX14" fmla="*/ 2467796 w 7580006"/>
              <a:gd name="connsiteY14" fmla="*/ 2139486 h 5949573"/>
              <a:gd name="connsiteX15" fmla="*/ 2781234 w 7580006"/>
              <a:gd name="connsiteY15" fmla="*/ 2058730 h 5949573"/>
              <a:gd name="connsiteX16" fmla="*/ 6948025 w 7580006"/>
              <a:gd name="connsiteY16" fmla="*/ 0 h 5949573"/>
              <a:gd name="connsiteX0" fmla="*/ 6948025 w 7585924"/>
              <a:gd name="connsiteY0" fmla="*/ 0 h 5949573"/>
              <a:gd name="connsiteX1" fmla="*/ 7585924 w 7585924"/>
              <a:gd name="connsiteY1" fmla="*/ 0 h 5949573"/>
              <a:gd name="connsiteX2" fmla="*/ 6304235 w 7585924"/>
              <a:gd name="connsiteY2" fmla="*/ 638503 h 5949573"/>
              <a:gd name="connsiteX3" fmla="*/ 6159164 w 7585924"/>
              <a:gd name="connsiteY3" fmla="*/ 903382 h 5949573"/>
              <a:gd name="connsiteX4" fmla="*/ 6161282 w 7585924"/>
              <a:gd name="connsiteY4" fmla="*/ 909843 h 5949573"/>
              <a:gd name="connsiteX5" fmla="*/ 6459895 w 7585924"/>
              <a:gd name="connsiteY5" fmla="*/ 956143 h 5949573"/>
              <a:gd name="connsiteX6" fmla="*/ 7577047 w 7585924"/>
              <a:gd name="connsiteY6" fmla="*/ 407003 h 5949573"/>
              <a:gd name="connsiteX7" fmla="*/ 7577047 w 7585924"/>
              <a:gd name="connsiteY7" fmla="*/ 3261454 h 5949573"/>
              <a:gd name="connsiteX8" fmla="*/ 2564157 w 7585924"/>
              <a:gd name="connsiteY8" fmla="*/ 5735814 h 5949573"/>
              <a:gd name="connsiteX9" fmla="*/ 233491 w 7585924"/>
              <a:gd name="connsiteY9" fmla="*/ 4944407 h 5949573"/>
              <a:gd name="connsiteX10" fmla="*/ 213372 w 7585924"/>
              <a:gd name="connsiteY10" fmla="*/ 4903490 h 5949573"/>
              <a:gd name="connsiteX11" fmla="*/ 1004379 w 7585924"/>
              <a:gd name="connsiteY11" fmla="*/ 2571260 h 5949573"/>
              <a:gd name="connsiteX12" fmla="*/ 2132121 w 7585924"/>
              <a:gd name="connsiteY12" fmla="*/ 2014584 h 5949573"/>
              <a:gd name="connsiteX13" fmla="*/ 2176595 w 7585924"/>
              <a:gd name="connsiteY13" fmla="*/ 2049039 h 5949573"/>
              <a:gd name="connsiteX14" fmla="*/ 2467796 w 7585924"/>
              <a:gd name="connsiteY14" fmla="*/ 2139486 h 5949573"/>
              <a:gd name="connsiteX15" fmla="*/ 2781234 w 7585924"/>
              <a:gd name="connsiteY15" fmla="*/ 2058730 h 5949573"/>
              <a:gd name="connsiteX16" fmla="*/ 6948025 w 7585924"/>
              <a:gd name="connsiteY16" fmla="*/ 0 h 594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85924" h="5949573">
                <a:moveTo>
                  <a:pt x="6948025" y="0"/>
                </a:moveTo>
                <a:lnTo>
                  <a:pt x="7585924" y="0"/>
                </a:lnTo>
                <a:lnTo>
                  <a:pt x="6304235" y="638503"/>
                </a:lnTo>
                <a:cubicBezTo>
                  <a:pt x="6304235" y="638503"/>
                  <a:pt x="6082923" y="747254"/>
                  <a:pt x="6159164" y="903382"/>
                </a:cubicBezTo>
                <a:lnTo>
                  <a:pt x="6161282" y="909843"/>
                </a:lnTo>
                <a:cubicBezTo>
                  <a:pt x="6161282" y="909843"/>
                  <a:pt x="6239641" y="1064894"/>
                  <a:pt x="6459895" y="956143"/>
                </a:cubicBezTo>
                <a:lnTo>
                  <a:pt x="7577047" y="407003"/>
                </a:lnTo>
                <a:lnTo>
                  <a:pt x="7577047" y="3261454"/>
                </a:lnTo>
                <a:lnTo>
                  <a:pt x="2564157" y="5735814"/>
                </a:lnTo>
                <a:cubicBezTo>
                  <a:pt x="1003320" y="6506764"/>
                  <a:pt x="233491" y="4944407"/>
                  <a:pt x="233491" y="4944407"/>
                </a:cubicBezTo>
                <a:lnTo>
                  <a:pt x="213372" y="4903490"/>
                </a:lnTo>
                <a:cubicBezTo>
                  <a:pt x="-556457" y="3341133"/>
                  <a:pt x="1004379" y="2571260"/>
                  <a:pt x="1004379" y="2571260"/>
                </a:cubicBezTo>
                <a:lnTo>
                  <a:pt x="2132121" y="2014584"/>
                </a:lnTo>
                <a:cubicBezTo>
                  <a:pt x="2145886" y="2026428"/>
                  <a:pt x="2160712" y="2038272"/>
                  <a:pt x="2176595" y="2049039"/>
                </a:cubicBezTo>
                <a:cubicBezTo>
                  <a:pt x="2245424" y="2096416"/>
                  <a:pt x="2342844" y="2139486"/>
                  <a:pt x="2467796" y="2139486"/>
                </a:cubicBezTo>
                <a:cubicBezTo>
                  <a:pt x="2557803" y="2139486"/>
                  <a:pt x="2661577" y="2117951"/>
                  <a:pt x="2781234" y="2058730"/>
                </a:cubicBezTo>
                <a:lnTo>
                  <a:pt x="6948025" y="0"/>
                </a:lnTo>
                <a:close/>
              </a:path>
            </a:pathLst>
          </a:custGeom>
          <a:noFill/>
        </p:spPr>
        <p:txBody>
          <a:bodyPr wrap="square" anchor="ctr" anchorCtr="0">
            <a:noAutofit/>
          </a:bodyPr>
          <a:lstStyle>
            <a:lvl1pPr marL="0" indent="0" algn="ctr">
              <a:buNone/>
              <a:defRPr sz="1400"/>
            </a:lvl1pPr>
          </a:lstStyle>
          <a:p>
            <a:r>
              <a:rPr lang="en-US" dirty="0" smtClean="0"/>
              <a:t>Click icon to add picture</a:t>
            </a:r>
            <a:endParaRPr lang="ru-RU"/>
          </a:p>
        </p:txBody>
      </p:sp>
    </p:spTree>
    <p:extLst>
      <p:ext uri="{BB962C8B-B14F-4D97-AF65-F5344CB8AC3E}">
        <p14:creationId xmlns:p14="http://schemas.microsoft.com/office/powerpoint/2010/main" val="3966819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s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C229411-48AD-4A50-B02E-041030F18963}"/>
              </a:ext>
            </a:extLst>
          </p:cNvPr>
          <p:cNvSpPr>
            <a:spLocks noGrp="1"/>
          </p:cNvSpPr>
          <p:nvPr>
            <p:ph type="pic" sz="quarter" idx="21"/>
          </p:nvPr>
        </p:nvSpPr>
        <p:spPr>
          <a:xfrm>
            <a:off x="5245189" y="1"/>
            <a:ext cx="6943003" cy="5934621"/>
          </a:xfrm>
          <a:custGeom>
            <a:avLst/>
            <a:gdLst>
              <a:gd name="connsiteX0" fmla="*/ 6940462 w 6943003"/>
              <a:gd name="connsiteY0" fmla="*/ 0 h 5934621"/>
              <a:gd name="connsiteX1" fmla="*/ 6943003 w 6943003"/>
              <a:gd name="connsiteY1" fmla="*/ 0 h 5934621"/>
              <a:gd name="connsiteX2" fmla="*/ 6943003 w 6943003"/>
              <a:gd name="connsiteY2" fmla="*/ 3562350 h 5934621"/>
              <a:gd name="connsiteX3" fmla="*/ 2564043 w 6943003"/>
              <a:gd name="connsiteY3" fmla="*/ 5721350 h 5934621"/>
              <a:gd name="connsiteX4" fmla="*/ 233592 w 6943003"/>
              <a:gd name="connsiteY4" fmla="*/ 4930141 h 5934621"/>
              <a:gd name="connsiteX5" fmla="*/ 213272 w 6943003"/>
              <a:gd name="connsiteY5" fmla="*/ 4889500 h 5934621"/>
              <a:gd name="connsiteX6" fmla="*/ 1004482 w 6943003"/>
              <a:gd name="connsiteY6" fmla="*/ 2559050 h 5934621"/>
              <a:gd name="connsiteX7" fmla="*/ 2136693 w 6943003"/>
              <a:gd name="connsiteY7" fmla="*/ 2000704 h 5934621"/>
              <a:gd name="connsiteX8" fmla="*/ 2183042 w 6943003"/>
              <a:gd name="connsiteY8" fmla="*/ 2039620 h 5934621"/>
              <a:gd name="connsiteX9" fmla="*/ 2473872 w 6943003"/>
              <a:gd name="connsiteY9" fmla="*/ 2129790 h 5934621"/>
              <a:gd name="connsiteX10" fmla="*/ 2787562 w 6943003"/>
              <a:gd name="connsiteY10" fmla="*/ 2048510 h 593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43003" h="5934621">
                <a:moveTo>
                  <a:pt x="6940462" y="0"/>
                </a:moveTo>
                <a:lnTo>
                  <a:pt x="6943003" y="0"/>
                </a:lnTo>
                <a:lnTo>
                  <a:pt x="6943003" y="3562350"/>
                </a:lnTo>
                <a:lnTo>
                  <a:pt x="2564043" y="5721350"/>
                </a:lnTo>
                <a:cubicBezTo>
                  <a:pt x="1003212" y="6490971"/>
                  <a:pt x="233592" y="4930141"/>
                  <a:pt x="233592" y="4930141"/>
                </a:cubicBezTo>
                <a:lnTo>
                  <a:pt x="213272" y="4889500"/>
                </a:lnTo>
                <a:cubicBezTo>
                  <a:pt x="-556348" y="3328670"/>
                  <a:pt x="1004482" y="2559050"/>
                  <a:pt x="1004482" y="2559050"/>
                </a:cubicBezTo>
                <a:lnTo>
                  <a:pt x="2136693" y="2000704"/>
                </a:lnTo>
                <a:lnTo>
                  <a:pt x="2183042" y="2039620"/>
                </a:lnTo>
                <a:cubicBezTo>
                  <a:pt x="2251622" y="2086610"/>
                  <a:pt x="2349412" y="2129790"/>
                  <a:pt x="2473872" y="2129790"/>
                </a:cubicBezTo>
                <a:cubicBezTo>
                  <a:pt x="2564042" y="2129790"/>
                  <a:pt x="2668182" y="2108200"/>
                  <a:pt x="2787562" y="2048510"/>
                </a:cubicBezTo>
                <a:close/>
              </a:path>
            </a:pathLst>
          </a:custGeom>
        </p:spPr>
        <p:txBody>
          <a:bodyPr wrap="square" anchor="ctr" anchorCtr="0">
            <a:noAutofit/>
          </a:bodyPr>
          <a:lstStyle>
            <a:lvl1pPr marL="0" indent="0" algn="ctr">
              <a:buNone/>
              <a:defRPr sz="1400"/>
            </a:lvl1pPr>
          </a:lstStyle>
          <a:p>
            <a:r>
              <a:rPr lang="en-US" dirty="0" smtClean="0"/>
              <a:t>Click icon to add picture</a:t>
            </a:r>
            <a:endParaRPr lang="ru-RU"/>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814944" y="453050"/>
            <a:ext cx="10515600" cy="1325563"/>
          </a:xfrm>
        </p:spPr>
        <p:txBody>
          <a:bodyPr/>
          <a:lstStyle>
            <a:lvl1pPr>
              <a:defRPr/>
            </a:lvl1pPr>
          </a:lstStyle>
          <a:p>
            <a:r>
              <a:rPr lang="en-US" dirty="0"/>
              <a:t>THANK YOU!</a:t>
            </a:r>
            <a:endParaRPr lang="ru-RU" dirty="0"/>
          </a:p>
        </p:txBody>
      </p:sp>
      <p:sp>
        <p:nvSpPr>
          <p:cNvPr id="12" name="Freeform: Shape 11">
            <a:extLst>
              <a:ext uri="{FF2B5EF4-FFF2-40B4-BE49-F238E27FC236}">
                <a16:creationId xmlns:a16="http://schemas.microsoft.com/office/drawing/2014/main" id="{F9E3EED1-7BB3-4B75-BCA9-1C1223740B3C}"/>
              </a:ext>
            </a:extLst>
          </p:cNvPr>
          <p:cNvSpPr/>
          <p:nvPr/>
        </p:nvSpPr>
        <p:spPr>
          <a:xfrm>
            <a:off x="8704586" y="5422906"/>
            <a:ext cx="736600" cy="736600"/>
          </a:xfrm>
          <a:custGeom>
            <a:avLst/>
            <a:gdLst>
              <a:gd name="connsiteX0" fmla="*/ 372104 w 736600"/>
              <a:gd name="connsiteY0" fmla="*/ 731514 h 736600"/>
              <a:gd name="connsiteX1" fmla="*/ 731514 w 736600"/>
              <a:gd name="connsiteY1" fmla="*/ 372104 h 736600"/>
              <a:gd name="connsiteX2" fmla="*/ 372104 w 736600"/>
              <a:gd name="connsiteY2" fmla="*/ 12694 h 736600"/>
              <a:gd name="connsiteX3" fmla="*/ 12694 w 736600"/>
              <a:gd name="connsiteY3" fmla="*/ 372104 h 736600"/>
              <a:gd name="connsiteX4" fmla="*/ 372104 w 736600"/>
              <a:gd name="connsiteY4" fmla="*/ 731514 h 736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00" h="736600">
                <a:moveTo>
                  <a:pt x="372104" y="731514"/>
                </a:moveTo>
                <a:cubicBezTo>
                  <a:pt x="570224" y="731514"/>
                  <a:pt x="731514" y="570224"/>
                  <a:pt x="731514" y="372104"/>
                </a:cubicBezTo>
                <a:cubicBezTo>
                  <a:pt x="731514" y="173984"/>
                  <a:pt x="570224" y="12694"/>
                  <a:pt x="372104" y="12694"/>
                </a:cubicBezTo>
                <a:cubicBezTo>
                  <a:pt x="173984" y="12694"/>
                  <a:pt x="12694" y="173984"/>
                  <a:pt x="12694" y="372104"/>
                </a:cubicBezTo>
                <a:cubicBezTo>
                  <a:pt x="12694" y="570224"/>
                  <a:pt x="173984" y="731514"/>
                  <a:pt x="372104" y="731514"/>
                </a:cubicBezTo>
              </a:path>
            </a:pathLst>
          </a:custGeom>
          <a:solidFill>
            <a:schemeClr val="accent1"/>
          </a:solidFill>
          <a:ln w="12694"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29016A5F-A55B-4605-B66C-5C6E2BF4919F}"/>
              </a:ext>
            </a:extLst>
          </p:cNvPr>
          <p:cNvSpPr/>
          <p:nvPr/>
        </p:nvSpPr>
        <p:spPr>
          <a:xfrm>
            <a:off x="9659429" y="3776986"/>
            <a:ext cx="2540000" cy="2628900"/>
          </a:xfrm>
          <a:custGeom>
            <a:avLst/>
            <a:gdLst>
              <a:gd name="connsiteX0" fmla="*/ 2528761 w 2540000"/>
              <a:gd name="connsiteY0" fmla="*/ 12694 h 2628900"/>
              <a:gd name="connsiteX1" fmla="*/ 487871 w 2540000"/>
              <a:gd name="connsiteY1" fmla="*/ 1018534 h 2628900"/>
              <a:gd name="connsiteX2" fmla="*/ 113221 w 2540000"/>
              <a:gd name="connsiteY2" fmla="*/ 2120894 h 2628900"/>
              <a:gd name="connsiteX3" fmla="*/ 127191 w 2540000"/>
              <a:gd name="connsiteY3" fmla="*/ 2148834 h 2628900"/>
              <a:gd name="connsiteX4" fmla="*/ 1229551 w 2540000"/>
              <a:gd name="connsiteY4" fmla="*/ 2523484 h 2628900"/>
              <a:gd name="connsiteX5" fmla="*/ 2528761 w 2540000"/>
              <a:gd name="connsiteY5" fmla="*/ 1883404 h 2628900"/>
              <a:gd name="connsiteX6" fmla="*/ 2528761 w 2540000"/>
              <a:gd name="connsiteY6" fmla="*/ 12694 h 26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000" h="2628900">
                <a:moveTo>
                  <a:pt x="2528761" y="12694"/>
                </a:moveTo>
                <a:lnTo>
                  <a:pt x="487871" y="1018534"/>
                </a:lnTo>
                <a:cubicBezTo>
                  <a:pt x="487871" y="1018534"/>
                  <a:pt x="-249999" y="1383024"/>
                  <a:pt x="113221" y="2120894"/>
                </a:cubicBezTo>
                <a:lnTo>
                  <a:pt x="127191" y="2148834"/>
                </a:lnTo>
                <a:cubicBezTo>
                  <a:pt x="127191" y="2148834"/>
                  <a:pt x="491681" y="2886705"/>
                  <a:pt x="1229551" y="2523484"/>
                </a:cubicBezTo>
                <a:lnTo>
                  <a:pt x="2528761" y="1883404"/>
                </a:lnTo>
                <a:lnTo>
                  <a:pt x="2528761" y="12694"/>
                </a:lnTo>
                <a:close/>
              </a:path>
            </a:pathLst>
          </a:custGeom>
          <a:solidFill>
            <a:schemeClr val="accent3"/>
          </a:solidFill>
          <a:ln w="12694" cap="flat">
            <a:noFill/>
            <a:prstDash val="solid"/>
            <a:miter/>
          </a:ln>
        </p:spPr>
        <p:txBody>
          <a:bodyPr rtlCol="0" anchor="ctr"/>
          <a:lstStyle/>
          <a:p>
            <a:endParaRPr lang="ru-RU" dirty="0"/>
          </a:p>
        </p:txBody>
      </p:sp>
      <p:sp>
        <p:nvSpPr>
          <p:cNvPr id="19" name="Text Placeholder 26">
            <a:extLst>
              <a:ext uri="{FF2B5EF4-FFF2-40B4-BE49-F238E27FC236}">
                <a16:creationId xmlns:a16="http://schemas.microsoft.com/office/drawing/2014/main" id="{9DBE4B29-4897-4A3A-B883-A887BCDA3718}"/>
              </a:ext>
            </a:extLst>
          </p:cNvPr>
          <p:cNvSpPr>
            <a:spLocks noGrp="1"/>
          </p:cNvSpPr>
          <p:nvPr>
            <p:ph type="body" sz="quarter" idx="16" hasCustomPrompt="1"/>
          </p:nvPr>
        </p:nvSpPr>
        <p:spPr>
          <a:xfrm>
            <a:off x="824420" y="3955665"/>
            <a:ext cx="4367531" cy="524711"/>
          </a:xfrm>
        </p:spPr>
        <p:txBody>
          <a:bodyPr>
            <a:noAutofit/>
          </a:bodyPr>
          <a:lstStyle>
            <a:lvl1pPr marL="0" indent="0" algn="l">
              <a:buNone/>
              <a:defRPr sz="2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August Bergqvist</a:t>
            </a:r>
          </a:p>
        </p:txBody>
      </p:sp>
      <p:sp>
        <p:nvSpPr>
          <p:cNvPr id="20" name="Text Placeholder 26">
            <a:extLst>
              <a:ext uri="{FF2B5EF4-FFF2-40B4-BE49-F238E27FC236}">
                <a16:creationId xmlns:a16="http://schemas.microsoft.com/office/drawing/2014/main" id="{0EF4532A-9AB5-4545-A83D-BD0E39635727}"/>
              </a:ext>
            </a:extLst>
          </p:cNvPr>
          <p:cNvSpPr>
            <a:spLocks noGrp="1"/>
          </p:cNvSpPr>
          <p:nvPr>
            <p:ph type="body" sz="quarter" idx="17" hasCustomPrompt="1"/>
          </p:nvPr>
        </p:nvSpPr>
        <p:spPr>
          <a:xfrm>
            <a:off x="824420" y="4633361"/>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Phone:</a:t>
            </a:r>
          </a:p>
        </p:txBody>
      </p:sp>
      <p:sp>
        <p:nvSpPr>
          <p:cNvPr id="21" name="Text Placeholder 26">
            <a:extLst>
              <a:ext uri="{FF2B5EF4-FFF2-40B4-BE49-F238E27FC236}">
                <a16:creationId xmlns:a16="http://schemas.microsoft.com/office/drawing/2014/main" id="{D579A1F5-9180-47FE-A31B-4E37384383C4}"/>
              </a:ext>
            </a:extLst>
          </p:cNvPr>
          <p:cNvSpPr>
            <a:spLocks noGrp="1"/>
          </p:cNvSpPr>
          <p:nvPr>
            <p:ph type="body" sz="quarter" idx="18" hasCustomPrompt="1"/>
          </p:nvPr>
        </p:nvSpPr>
        <p:spPr>
          <a:xfrm>
            <a:off x="824420" y="4892976"/>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678 555-0128</a:t>
            </a:r>
          </a:p>
        </p:txBody>
      </p:sp>
      <p:sp>
        <p:nvSpPr>
          <p:cNvPr id="22" name="Text Placeholder 26">
            <a:extLst>
              <a:ext uri="{FF2B5EF4-FFF2-40B4-BE49-F238E27FC236}">
                <a16:creationId xmlns:a16="http://schemas.microsoft.com/office/drawing/2014/main" id="{71BBF4E8-67FF-4A65-9EC1-AE832CEBE85D}"/>
              </a:ext>
            </a:extLst>
          </p:cNvPr>
          <p:cNvSpPr>
            <a:spLocks noGrp="1"/>
          </p:cNvSpPr>
          <p:nvPr>
            <p:ph type="body" sz="quarter" idx="19" hasCustomPrompt="1"/>
          </p:nvPr>
        </p:nvSpPr>
        <p:spPr>
          <a:xfrm>
            <a:off x="824420" y="5334299"/>
            <a:ext cx="4367531" cy="36512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Email:</a:t>
            </a:r>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824420" y="5593914"/>
            <a:ext cx="4367531" cy="365125"/>
          </a:xfrm>
        </p:spPr>
        <p:txBody>
          <a:bodyPr>
            <a:noAutofit/>
          </a:bodyPr>
          <a:lstStyle>
            <a:lvl1pPr marL="0" indent="0" algn="l">
              <a:buNone/>
              <a:defRPr sz="2500" b="1" i="0">
                <a:solidFill>
                  <a:schemeClr val="accent3"/>
                </a:solidFill>
                <a:latin typeface="+mj-lt"/>
              </a:defRPr>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dirty="0"/>
              <a:t>BERGQVIST@EXAMPLE.COM</a:t>
            </a:r>
          </a:p>
        </p:txBody>
      </p:sp>
      <p:sp>
        <p:nvSpPr>
          <p:cNvPr id="3" name="Graphic 23">
            <a:extLst>
              <a:ext uri="{FF2B5EF4-FFF2-40B4-BE49-F238E27FC236}">
                <a16:creationId xmlns:a16="http://schemas.microsoft.com/office/drawing/2014/main" id="{7E62A657-0B76-4081-A698-3C47F1AFC78E}"/>
              </a:ext>
            </a:extLst>
          </p:cNvPr>
          <p:cNvSpPr/>
          <p:nvPr/>
        </p:nvSpPr>
        <p:spPr>
          <a:xfrm>
            <a:off x="900978" y="1561556"/>
            <a:ext cx="2973890" cy="165305"/>
          </a:xfrm>
          <a:custGeom>
            <a:avLst/>
            <a:gdLst>
              <a:gd name="connsiteX0" fmla="*/ 2914974 w 2973890"/>
              <a:gd name="connsiteY0" fmla="*/ 159367 h 165304"/>
              <a:gd name="connsiteX1" fmla="*/ 70199 w 2973890"/>
              <a:gd name="connsiteY1" fmla="*/ 159367 h 165304"/>
              <a:gd name="connsiteX2" fmla="*/ 8816 w 2973890"/>
              <a:gd name="connsiteY2" fmla="*/ 84344 h 165304"/>
              <a:gd name="connsiteX3" fmla="*/ 8816 w 2973890"/>
              <a:gd name="connsiteY3" fmla="*/ 84344 h 165304"/>
              <a:gd name="connsiteX4" fmla="*/ 70199 w 2973890"/>
              <a:gd name="connsiteY4" fmla="*/ 10593 h 165304"/>
              <a:gd name="connsiteX5" fmla="*/ 2913916 w 2973890"/>
              <a:gd name="connsiteY5" fmla="*/ 10593 h 165304"/>
              <a:gd name="connsiteX6" fmla="*/ 2975298 w 2973890"/>
              <a:gd name="connsiteY6" fmla="*/ 84344 h 165304"/>
              <a:gd name="connsiteX7" fmla="*/ 2975298 w 2973890"/>
              <a:gd name="connsiteY7" fmla="*/ 84344 h 165304"/>
              <a:gd name="connsiteX8" fmla="*/ 2914974 w 2973890"/>
              <a:gd name="connsiteY8" fmla="*/ 159367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73890" h="165304">
                <a:moveTo>
                  <a:pt x="2914974" y="159367"/>
                </a:moveTo>
                <a:lnTo>
                  <a:pt x="70199" y="159367"/>
                </a:lnTo>
                <a:cubicBezTo>
                  <a:pt x="36333" y="159367"/>
                  <a:pt x="8816" y="125034"/>
                  <a:pt x="8816" y="84344"/>
                </a:cubicBezTo>
                <a:lnTo>
                  <a:pt x="8816" y="84344"/>
                </a:lnTo>
                <a:cubicBezTo>
                  <a:pt x="8816" y="43654"/>
                  <a:pt x="36333" y="10593"/>
                  <a:pt x="70199" y="10593"/>
                </a:cubicBezTo>
                <a:lnTo>
                  <a:pt x="2913916" y="10593"/>
                </a:lnTo>
                <a:cubicBezTo>
                  <a:pt x="2947782" y="10593"/>
                  <a:pt x="2975298" y="43654"/>
                  <a:pt x="2975298" y="84344"/>
                </a:cubicBezTo>
                <a:lnTo>
                  <a:pt x="2975298" y="84344"/>
                </a:lnTo>
                <a:cubicBezTo>
                  <a:pt x="2976357" y="125034"/>
                  <a:pt x="2948840" y="159367"/>
                  <a:pt x="2914974" y="159367"/>
                </a:cubicBezTo>
                <a:close/>
              </a:path>
            </a:pathLst>
          </a:custGeom>
          <a:gradFill>
            <a:gsLst>
              <a:gs pos="0">
                <a:schemeClr val="accent1"/>
              </a:gs>
              <a:gs pos="100000">
                <a:schemeClr val="accent3"/>
              </a:gs>
            </a:gsLst>
            <a:lin ang="0" scaled="1"/>
          </a:gradFill>
          <a:ln w="1058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C51D0359-A547-4B21-8850-06B9F1CDF9CE}"/>
              </a:ext>
            </a:extLst>
          </p:cNvPr>
          <p:cNvSpPr/>
          <p:nvPr userDrawn="1"/>
        </p:nvSpPr>
        <p:spPr>
          <a:xfrm>
            <a:off x="7172412" y="-12694"/>
            <a:ext cx="4978400" cy="2133600"/>
          </a:xfrm>
          <a:custGeom>
            <a:avLst/>
            <a:gdLst>
              <a:gd name="connsiteX0" fmla="*/ 2517688 w 4978400"/>
              <a:gd name="connsiteY0" fmla="*/ 12694 h 2133600"/>
              <a:gd name="connsiteX1" fmla="*/ 371388 w 4978400"/>
              <a:gd name="connsiteY1" fmla="*/ 1070604 h 2133600"/>
              <a:gd name="connsiteX2" fmla="*/ 72938 w 4978400"/>
              <a:gd name="connsiteY2" fmla="*/ 1812284 h 2133600"/>
              <a:gd name="connsiteX3" fmla="*/ 81828 w 4978400"/>
              <a:gd name="connsiteY3" fmla="*/ 1830064 h 2133600"/>
              <a:gd name="connsiteX4" fmla="*/ 851448 w 4978400"/>
              <a:gd name="connsiteY4" fmla="*/ 2044694 h 2133600"/>
              <a:gd name="connsiteX5" fmla="*/ 4970058 w 4978400"/>
              <a:gd name="connsiteY5" fmla="*/ 12694 h 2133600"/>
              <a:gd name="connsiteX6" fmla="*/ 2517688 w 4978400"/>
              <a:gd name="connsiteY6" fmla="*/ 12694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400" h="2133600">
                <a:moveTo>
                  <a:pt x="2517688" y="12694"/>
                </a:moveTo>
                <a:lnTo>
                  <a:pt x="371388" y="1070604"/>
                </a:lnTo>
                <a:cubicBezTo>
                  <a:pt x="371388" y="1070604"/>
                  <a:pt x="-163282" y="1334764"/>
                  <a:pt x="72938" y="1812284"/>
                </a:cubicBezTo>
                <a:lnTo>
                  <a:pt x="81828" y="1830064"/>
                </a:lnTo>
                <a:cubicBezTo>
                  <a:pt x="81828" y="1830064"/>
                  <a:pt x="316778" y="2307584"/>
                  <a:pt x="851448" y="2044694"/>
                </a:cubicBezTo>
                <a:lnTo>
                  <a:pt x="4970058" y="12694"/>
                </a:lnTo>
                <a:lnTo>
                  <a:pt x="2517688" y="12694"/>
                </a:lnTo>
                <a:close/>
              </a:path>
            </a:pathLst>
          </a:custGeom>
          <a:solidFill>
            <a:schemeClr val="accent1"/>
          </a:solidFill>
          <a:ln w="12694" cap="flat">
            <a:noFill/>
            <a:prstDash val="solid"/>
            <a:miter/>
          </a:ln>
        </p:spPr>
        <p:txBody>
          <a:bodyPr rtlCol="0" anchor="ctr"/>
          <a:lstStyle/>
          <a:p>
            <a:endParaRPr lang="ru-RU" dirty="0"/>
          </a:p>
        </p:txBody>
      </p:sp>
    </p:spTree>
    <p:extLst>
      <p:ext uri="{BB962C8B-B14F-4D97-AF65-F5344CB8AC3E}">
        <p14:creationId xmlns:p14="http://schemas.microsoft.com/office/powerpoint/2010/main" val="1159374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758588" y="1436921"/>
            <a:ext cx="5690680" cy="1517356"/>
          </a:xfrm>
        </p:spPr>
        <p:txBody>
          <a:bodyPr>
            <a:noAutofit/>
          </a:bodyPr>
          <a:lstStyle>
            <a:lvl1pPr>
              <a:defRPr sz="6000"/>
            </a:lvl1pPr>
          </a:lstStyle>
          <a:p>
            <a:r>
              <a:rPr lang="en-US" dirty="0"/>
              <a:t>PRESENTATION</a:t>
            </a:r>
            <a:br>
              <a:rPr lang="en-US" dirty="0"/>
            </a:br>
            <a:r>
              <a:rPr lang="en-US" dirty="0"/>
              <a:t>TITLE    </a:t>
            </a:r>
            <a:endParaRPr lang="ru-RU" dirty="0"/>
          </a:p>
        </p:txBody>
      </p:sp>
      <p:sp>
        <p:nvSpPr>
          <p:cNvPr id="28" name="Freeform: Shape 27">
            <a:extLst>
              <a:ext uri="{FF2B5EF4-FFF2-40B4-BE49-F238E27FC236}">
                <a16:creationId xmlns:a16="http://schemas.microsoft.com/office/drawing/2014/main" id="{87A7AFAC-3F6D-48D1-A100-148792529BC6}"/>
              </a:ext>
            </a:extLst>
          </p:cNvPr>
          <p:cNvSpPr/>
          <p:nvPr/>
        </p:nvSpPr>
        <p:spPr>
          <a:xfrm>
            <a:off x="8069104" y="5422164"/>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dirty="0"/>
          </a:p>
        </p:txBody>
      </p:sp>
      <p:sp>
        <p:nvSpPr>
          <p:cNvPr id="29" name="Freeform: Shape 28">
            <a:extLst>
              <a:ext uri="{FF2B5EF4-FFF2-40B4-BE49-F238E27FC236}">
                <a16:creationId xmlns:a16="http://schemas.microsoft.com/office/drawing/2014/main" id="{81A4F88F-4E35-4BB3-AD24-CAC580C12F96}"/>
              </a:ext>
            </a:extLst>
          </p:cNvPr>
          <p:cNvSpPr/>
          <p:nvPr/>
        </p:nvSpPr>
        <p:spPr>
          <a:xfrm>
            <a:off x="9029960" y="3463631"/>
            <a:ext cx="3175313" cy="2946690"/>
          </a:xfrm>
          <a:custGeom>
            <a:avLst/>
            <a:gdLst>
              <a:gd name="connsiteX0" fmla="*/ 3162808 w 3175312"/>
              <a:gd name="connsiteY0" fmla="*/ 12701 h 2946690"/>
              <a:gd name="connsiteX1" fmla="*/ 487925 w 3175312"/>
              <a:gd name="connsiteY1" fmla="*/ 1331091 h 2946690"/>
              <a:gd name="connsiteX2" fmla="*/ 113238 w 3175312"/>
              <a:gd name="connsiteY2" fmla="*/ 2433559 h 2946690"/>
              <a:gd name="connsiteX3" fmla="*/ 127209 w 3175312"/>
              <a:gd name="connsiteY3" fmla="*/ 2461502 h 2946690"/>
              <a:gd name="connsiteX4" fmla="*/ 1229677 w 3175312"/>
              <a:gd name="connsiteY4" fmla="*/ 2836189 h 2946690"/>
              <a:gd name="connsiteX5" fmla="*/ 3162808 w 3175312"/>
              <a:gd name="connsiteY5" fmla="*/ 1882325 h 2946690"/>
              <a:gd name="connsiteX6" fmla="*/ 3162808 w 3175312"/>
              <a:gd name="connsiteY6" fmla="*/ 12701 h 2946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75312" h="2946690">
                <a:moveTo>
                  <a:pt x="3162808" y="12701"/>
                </a:moveTo>
                <a:lnTo>
                  <a:pt x="487925" y="1331091"/>
                </a:lnTo>
                <a:cubicBezTo>
                  <a:pt x="487925" y="1331091"/>
                  <a:pt x="-250018" y="1695617"/>
                  <a:pt x="113238" y="2433559"/>
                </a:cubicBezTo>
                <a:lnTo>
                  <a:pt x="127209" y="2461502"/>
                </a:lnTo>
                <a:cubicBezTo>
                  <a:pt x="127209" y="2461502"/>
                  <a:pt x="491735" y="3199445"/>
                  <a:pt x="1229677" y="2836189"/>
                </a:cubicBezTo>
                <a:lnTo>
                  <a:pt x="3162808" y="1882325"/>
                </a:lnTo>
                <a:lnTo>
                  <a:pt x="3162808" y="12701"/>
                </a:lnTo>
                <a:close/>
              </a:path>
            </a:pathLst>
          </a:custGeom>
          <a:solidFill>
            <a:schemeClr val="accent3"/>
          </a:solidFill>
          <a:ln w="12700" cap="flat">
            <a:noFill/>
            <a:prstDash val="solid"/>
            <a:miter/>
          </a:ln>
        </p:spPr>
        <p:txBody>
          <a:bodyPr rtlCol="0" anchor="ctr"/>
          <a:lstStyle/>
          <a:p>
            <a:endParaRPr lang="ru-RU" dirty="0"/>
          </a:p>
        </p:txBody>
      </p:sp>
      <p:sp>
        <p:nvSpPr>
          <p:cNvPr id="30" name="Freeform: Shape 29">
            <a:extLst>
              <a:ext uri="{FF2B5EF4-FFF2-40B4-BE49-F238E27FC236}">
                <a16:creationId xmlns:a16="http://schemas.microsoft.com/office/drawing/2014/main" id="{592CE00E-F2AB-4099-8BB8-F109C4F2EFDB}"/>
              </a:ext>
            </a:extLst>
          </p:cNvPr>
          <p:cNvSpPr/>
          <p:nvPr/>
        </p:nvSpPr>
        <p:spPr>
          <a:xfrm>
            <a:off x="11043829" y="4566099"/>
            <a:ext cx="1155814" cy="863685"/>
          </a:xfrm>
          <a:custGeom>
            <a:avLst/>
            <a:gdLst>
              <a:gd name="connsiteX0" fmla="*/ 1148938 w 1155813"/>
              <a:gd name="connsiteY0" fmla="*/ 12701 h 863685"/>
              <a:gd name="connsiteX1" fmla="*/ 173482 w 1155813"/>
              <a:gd name="connsiteY1" fmla="*/ 494079 h 863685"/>
              <a:gd name="connsiteX2" fmla="*/ 28688 w 1155813"/>
              <a:gd name="connsiteY2" fmla="*/ 759535 h 863685"/>
              <a:gd name="connsiteX3" fmla="*/ 31228 w 1155813"/>
              <a:gd name="connsiteY3" fmla="*/ 765885 h 863685"/>
              <a:gd name="connsiteX4" fmla="*/ 329707 w 1155813"/>
              <a:gd name="connsiteY4" fmla="*/ 812880 h 863685"/>
              <a:gd name="connsiteX5" fmla="*/ 1147668 w 1155813"/>
              <a:gd name="connsiteY5" fmla="*/ 408980 h 863685"/>
              <a:gd name="connsiteX6" fmla="*/ 1147668 w 1155813"/>
              <a:gd name="connsiteY6" fmla="*/ 12701 h 86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5813" h="863685">
                <a:moveTo>
                  <a:pt x="1148938" y="12701"/>
                </a:moveTo>
                <a:lnTo>
                  <a:pt x="173482" y="494079"/>
                </a:lnTo>
                <a:cubicBezTo>
                  <a:pt x="173482" y="494079"/>
                  <a:pt x="-47520" y="603309"/>
                  <a:pt x="28688" y="759535"/>
                </a:cubicBezTo>
                <a:lnTo>
                  <a:pt x="31228" y="765885"/>
                </a:lnTo>
                <a:cubicBezTo>
                  <a:pt x="31228" y="765885"/>
                  <a:pt x="108705" y="922111"/>
                  <a:pt x="329707" y="812880"/>
                </a:cubicBezTo>
                <a:lnTo>
                  <a:pt x="1147668" y="408980"/>
                </a:lnTo>
                <a:lnTo>
                  <a:pt x="1147668" y="12701"/>
                </a:lnTo>
                <a:close/>
              </a:path>
            </a:pathLst>
          </a:custGeom>
          <a:solidFill>
            <a:schemeClr val="bg1"/>
          </a:solidFill>
          <a:ln w="12700" cap="flat">
            <a:noFill/>
            <a:prstDash val="solid"/>
            <a:miter/>
          </a:ln>
        </p:spPr>
        <p:txBody>
          <a:bodyPr rtlCol="0" anchor="ctr"/>
          <a:lstStyle/>
          <a:p>
            <a:endParaRPr lang="ru-RU" dirty="0"/>
          </a:p>
        </p:txBody>
      </p:sp>
      <p:sp>
        <p:nvSpPr>
          <p:cNvPr id="32" name="Freeform: Shape 31">
            <a:extLst>
              <a:ext uri="{FF2B5EF4-FFF2-40B4-BE49-F238E27FC236}">
                <a16:creationId xmlns:a16="http://schemas.microsoft.com/office/drawing/2014/main" id="{B0920EEC-7CE3-4708-93D2-53699D17E5E3}"/>
              </a:ext>
            </a:extLst>
          </p:cNvPr>
          <p:cNvSpPr/>
          <p:nvPr/>
        </p:nvSpPr>
        <p:spPr>
          <a:xfrm>
            <a:off x="10743661" y="-1689"/>
            <a:ext cx="1447943" cy="1003399"/>
          </a:xfrm>
          <a:custGeom>
            <a:avLst/>
            <a:gdLst>
              <a:gd name="connsiteX0" fmla="*/ 1446147 w 1447942"/>
              <a:gd name="connsiteY0" fmla="*/ 12701 h 1003398"/>
              <a:gd name="connsiteX1" fmla="*/ 173482 w 1447942"/>
              <a:gd name="connsiteY1" fmla="*/ 640143 h 1003398"/>
              <a:gd name="connsiteX2" fmla="*/ 28688 w 1447942"/>
              <a:gd name="connsiteY2" fmla="*/ 905599 h 1003398"/>
              <a:gd name="connsiteX3" fmla="*/ 31227 w 1447942"/>
              <a:gd name="connsiteY3" fmla="*/ 911950 h 1003398"/>
              <a:gd name="connsiteX4" fmla="*/ 329707 w 1447942"/>
              <a:gd name="connsiteY4" fmla="*/ 958944 h 1003398"/>
              <a:gd name="connsiteX5" fmla="*/ 1446147 w 1447942"/>
              <a:gd name="connsiteY5" fmla="*/ 408980 h 1003398"/>
              <a:gd name="connsiteX6" fmla="*/ 1446147 w 1447942"/>
              <a:gd name="connsiteY6" fmla="*/ 12701 h 1003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942" h="1003398">
                <a:moveTo>
                  <a:pt x="1446147" y="12701"/>
                </a:moveTo>
                <a:lnTo>
                  <a:pt x="173482" y="640143"/>
                </a:lnTo>
                <a:cubicBezTo>
                  <a:pt x="173482" y="640143"/>
                  <a:pt x="-47520" y="749374"/>
                  <a:pt x="28688" y="905599"/>
                </a:cubicBezTo>
                <a:lnTo>
                  <a:pt x="31227" y="911950"/>
                </a:lnTo>
                <a:cubicBezTo>
                  <a:pt x="31227" y="911950"/>
                  <a:pt x="108705" y="1068175"/>
                  <a:pt x="329707" y="958944"/>
                </a:cubicBezTo>
                <a:lnTo>
                  <a:pt x="1446147" y="408980"/>
                </a:lnTo>
                <a:lnTo>
                  <a:pt x="1446147" y="12701"/>
                </a:lnTo>
                <a:close/>
              </a:path>
            </a:pathLst>
          </a:custGeom>
          <a:solidFill>
            <a:schemeClr val="accent3"/>
          </a:solidFill>
          <a:ln w="12700"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2DF8B751-9294-46D5-B390-5D322195540F}"/>
              </a:ext>
            </a:extLst>
          </p:cNvPr>
          <p:cNvSpPr/>
          <p:nvPr/>
        </p:nvSpPr>
        <p:spPr>
          <a:xfrm>
            <a:off x="6536780" y="-12701"/>
            <a:ext cx="4978890" cy="2133810"/>
          </a:xfrm>
          <a:custGeom>
            <a:avLst/>
            <a:gdLst>
              <a:gd name="connsiteX0" fmla="*/ 2515401 w 4978890"/>
              <a:gd name="connsiteY0" fmla="*/ 12701 h 2133810"/>
              <a:gd name="connsiteX1" fmla="*/ 371430 w 4978890"/>
              <a:gd name="connsiteY1" fmla="*/ 1069445 h 2133810"/>
              <a:gd name="connsiteX2" fmla="*/ 72951 w 4978890"/>
              <a:gd name="connsiteY2" fmla="*/ 1811198 h 2133810"/>
              <a:gd name="connsiteX3" fmla="*/ 81841 w 4978890"/>
              <a:gd name="connsiteY3" fmla="*/ 1828980 h 2133810"/>
              <a:gd name="connsiteX4" fmla="*/ 851538 w 4978890"/>
              <a:gd name="connsiteY4" fmla="*/ 2043631 h 2133810"/>
              <a:gd name="connsiteX5" fmla="*/ 4968013 w 4978890"/>
              <a:gd name="connsiteY5" fmla="*/ 12701 h 2133810"/>
              <a:gd name="connsiteX6" fmla="*/ 2515401 w 4978890"/>
              <a:gd name="connsiteY6" fmla="*/ 12701 h 213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78890" h="2133810">
                <a:moveTo>
                  <a:pt x="2515401" y="12701"/>
                </a:moveTo>
                <a:lnTo>
                  <a:pt x="371430" y="1069445"/>
                </a:lnTo>
                <a:cubicBezTo>
                  <a:pt x="371430" y="1069445"/>
                  <a:pt x="-163293" y="1333631"/>
                  <a:pt x="72951" y="1811198"/>
                </a:cubicBezTo>
                <a:lnTo>
                  <a:pt x="81841" y="1828980"/>
                </a:lnTo>
                <a:cubicBezTo>
                  <a:pt x="81841" y="1828980"/>
                  <a:pt x="316814" y="2306547"/>
                  <a:pt x="851538" y="2043631"/>
                </a:cubicBezTo>
                <a:lnTo>
                  <a:pt x="4968013" y="12701"/>
                </a:lnTo>
                <a:lnTo>
                  <a:pt x="2515401" y="12701"/>
                </a:lnTo>
                <a:close/>
              </a:path>
            </a:pathLst>
          </a:custGeom>
          <a:solidFill>
            <a:schemeClr val="accent1"/>
          </a:solidFill>
          <a:ln w="12700" cap="flat">
            <a:noFill/>
            <a:prstDash val="solid"/>
            <a:miter/>
          </a:ln>
        </p:spPr>
        <p:txBody>
          <a:bodyPr rtlCol="0" anchor="ctr"/>
          <a:lstStyle/>
          <a:p>
            <a:endParaRPr lang="ru-RU" dirty="0"/>
          </a:p>
        </p:txBody>
      </p:sp>
      <p:sp>
        <p:nvSpPr>
          <p:cNvPr id="34" name="Freeform: Shape 33">
            <a:extLst>
              <a:ext uri="{FF2B5EF4-FFF2-40B4-BE49-F238E27FC236}">
                <a16:creationId xmlns:a16="http://schemas.microsoft.com/office/drawing/2014/main" id="{E0F651C6-BE74-4133-ABA8-316072D4F5B5}"/>
              </a:ext>
            </a:extLst>
          </p:cNvPr>
          <p:cNvSpPr/>
          <p:nvPr/>
        </p:nvSpPr>
        <p:spPr>
          <a:xfrm>
            <a:off x="6518963" y="-12701"/>
            <a:ext cx="5029695" cy="2146511"/>
          </a:xfrm>
          <a:custGeom>
            <a:avLst/>
            <a:gdLst>
              <a:gd name="connsiteX0" fmla="*/ 4942646 w 5029695"/>
              <a:gd name="connsiteY0" fmla="*/ 12701 h 2146511"/>
              <a:gd name="connsiteX1" fmla="*/ 860464 w 5029695"/>
              <a:gd name="connsiteY1" fmla="*/ 2025849 h 2146511"/>
              <a:gd name="connsiteX2" fmla="*/ 295258 w 5029695"/>
              <a:gd name="connsiteY2" fmla="*/ 2019499 h 2146511"/>
              <a:gd name="connsiteX3" fmla="*/ 116171 w 5029695"/>
              <a:gd name="connsiteY3" fmla="*/ 1820089 h 2146511"/>
              <a:gd name="connsiteX4" fmla="*/ 107280 w 5029695"/>
              <a:gd name="connsiteY4" fmla="*/ 1802307 h 2146511"/>
              <a:gd name="connsiteX5" fmla="*/ 165705 w 5029695"/>
              <a:gd name="connsiteY5" fmla="*/ 1273935 h 2146511"/>
              <a:gd name="connsiteX6" fmla="*/ 398138 w 5029695"/>
              <a:gd name="connsiteY6" fmla="*/ 1085957 h 2146511"/>
              <a:gd name="connsiteX7" fmla="*/ 2576402 w 5029695"/>
              <a:gd name="connsiteY7" fmla="*/ 12701 h 2146511"/>
              <a:gd name="connsiteX8" fmla="*/ 2490034 w 5029695"/>
              <a:gd name="connsiteY8" fmla="*/ 12701 h 2146511"/>
              <a:gd name="connsiteX9" fmla="*/ 381626 w 5029695"/>
              <a:gd name="connsiteY9" fmla="*/ 1052934 h 2146511"/>
              <a:gd name="connsiteX10" fmla="*/ 137762 w 5029695"/>
              <a:gd name="connsiteY10" fmla="*/ 1249803 h 2146511"/>
              <a:gd name="connsiteX11" fmla="*/ 74256 w 5029695"/>
              <a:gd name="connsiteY11" fmla="*/ 1820089 h 2146511"/>
              <a:gd name="connsiteX12" fmla="*/ 83147 w 5029695"/>
              <a:gd name="connsiteY12" fmla="*/ 1837871 h 2146511"/>
              <a:gd name="connsiteX13" fmla="*/ 273666 w 5029695"/>
              <a:gd name="connsiteY13" fmla="*/ 2051252 h 2146511"/>
              <a:gd name="connsiteX14" fmla="*/ 564525 w 5029695"/>
              <a:gd name="connsiteY14" fmla="*/ 2141431 h 2146511"/>
              <a:gd name="connsiteX15" fmla="*/ 878246 w 5029695"/>
              <a:gd name="connsiteY15" fmla="*/ 2060143 h 2146511"/>
              <a:gd name="connsiteX16" fmla="*/ 5029014 w 5029695"/>
              <a:gd name="connsiteY16" fmla="*/ 12701 h 2146511"/>
              <a:gd name="connsiteX17" fmla="*/ 4942646 w 5029695"/>
              <a:gd name="connsiteY17" fmla="*/ 12701 h 2146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29695" h="2146511">
                <a:moveTo>
                  <a:pt x="4942646" y="12701"/>
                </a:moveTo>
                <a:lnTo>
                  <a:pt x="860464" y="2025849"/>
                </a:lnTo>
                <a:cubicBezTo>
                  <a:pt x="645812" y="2131270"/>
                  <a:pt x="456564" y="2130000"/>
                  <a:pt x="295258" y="2019499"/>
                </a:cubicBezTo>
                <a:cubicBezTo>
                  <a:pt x="174596" y="1936941"/>
                  <a:pt x="116171" y="1821359"/>
                  <a:pt x="116171" y="1820089"/>
                </a:cubicBezTo>
                <a:lnTo>
                  <a:pt x="107280" y="1802307"/>
                </a:lnTo>
                <a:cubicBezTo>
                  <a:pt x="13290" y="1611789"/>
                  <a:pt x="32342" y="1433971"/>
                  <a:pt x="165705" y="1273935"/>
                </a:cubicBezTo>
                <a:cubicBezTo>
                  <a:pt x="266045" y="1153274"/>
                  <a:pt x="395598" y="1087227"/>
                  <a:pt x="398138" y="1085957"/>
                </a:cubicBezTo>
                <a:lnTo>
                  <a:pt x="2576402" y="12701"/>
                </a:lnTo>
                <a:lnTo>
                  <a:pt x="2490034" y="12701"/>
                </a:lnTo>
                <a:lnTo>
                  <a:pt x="381626" y="1052934"/>
                </a:lnTo>
                <a:cubicBezTo>
                  <a:pt x="376546" y="1055474"/>
                  <a:pt x="243183" y="1121520"/>
                  <a:pt x="137762" y="1249803"/>
                </a:cubicBezTo>
                <a:cubicBezTo>
                  <a:pt x="38693" y="1369195"/>
                  <a:pt x="-51486" y="1564794"/>
                  <a:pt x="74256" y="1820089"/>
                </a:cubicBezTo>
                <a:lnTo>
                  <a:pt x="83147" y="1837871"/>
                </a:lnTo>
                <a:cubicBezTo>
                  <a:pt x="85687" y="1842952"/>
                  <a:pt x="145383" y="1962343"/>
                  <a:pt x="273666" y="2051252"/>
                </a:cubicBezTo>
                <a:cubicBezTo>
                  <a:pt x="342253" y="2098247"/>
                  <a:pt x="440053" y="2141431"/>
                  <a:pt x="564525" y="2141431"/>
                </a:cubicBezTo>
                <a:cubicBezTo>
                  <a:pt x="654703" y="2141431"/>
                  <a:pt x="758854" y="2119839"/>
                  <a:pt x="878246" y="2060143"/>
                </a:cubicBezTo>
                <a:lnTo>
                  <a:pt x="5029014" y="12701"/>
                </a:lnTo>
                <a:lnTo>
                  <a:pt x="4942646" y="12701"/>
                </a:lnTo>
                <a:close/>
              </a:path>
            </a:pathLst>
          </a:custGeom>
          <a:solidFill>
            <a:schemeClr val="bg1"/>
          </a:solidFill>
          <a:ln w="12700" cap="flat">
            <a:noFill/>
            <a:prstDash val="solid"/>
            <a:miter/>
          </a:ln>
        </p:spPr>
        <p:txBody>
          <a:bodyPr rtlCol="0" anchor="ctr"/>
          <a:lstStyle/>
          <a:p>
            <a:endParaRPr lang="ru-RU" dirty="0"/>
          </a:p>
        </p:txBody>
      </p:sp>
      <p:sp>
        <p:nvSpPr>
          <p:cNvPr id="40" name="Graphic 37">
            <a:extLst>
              <a:ext uri="{FF2B5EF4-FFF2-40B4-BE49-F238E27FC236}">
                <a16:creationId xmlns:a16="http://schemas.microsoft.com/office/drawing/2014/main" id="{9F75ED2D-7077-4753-B623-4B9A718EB224}"/>
              </a:ext>
            </a:extLst>
          </p:cNvPr>
          <p:cNvSpPr/>
          <p:nvPr userDrawn="1"/>
        </p:nvSpPr>
        <p:spPr>
          <a:xfrm>
            <a:off x="895717" y="3124629"/>
            <a:ext cx="2158296" cy="151200"/>
          </a:xfrm>
          <a:custGeom>
            <a:avLst/>
            <a:gdLst>
              <a:gd name="connsiteX0" fmla="*/ 2087180 w 2158295"/>
              <a:gd name="connsiteY0" fmla="*/ 153601 h 165045"/>
              <a:gd name="connsiteX1" fmla="*/ 82504 w 2158295"/>
              <a:gd name="connsiteY1" fmla="*/ 153601 h 165045"/>
              <a:gd name="connsiteX2" fmla="*/ 12677 w 2158295"/>
              <a:gd name="connsiteY2" fmla="*/ 83774 h 165045"/>
              <a:gd name="connsiteX3" fmla="*/ 12677 w 2158295"/>
              <a:gd name="connsiteY3" fmla="*/ 83774 h 165045"/>
              <a:gd name="connsiteX4" fmla="*/ 82504 w 2158295"/>
              <a:gd name="connsiteY4" fmla="*/ 12677 h 165045"/>
              <a:gd name="connsiteX5" fmla="*/ 2087180 w 2158295"/>
              <a:gd name="connsiteY5" fmla="*/ 12677 h 165045"/>
              <a:gd name="connsiteX6" fmla="*/ 2157008 w 2158295"/>
              <a:gd name="connsiteY6" fmla="*/ 82504 h 165045"/>
              <a:gd name="connsiteX7" fmla="*/ 2157008 w 2158295"/>
              <a:gd name="connsiteY7" fmla="*/ 82504 h 165045"/>
              <a:gd name="connsiteX8" fmla="*/ 2087180 w 2158295"/>
              <a:gd name="connsiteY8" fmla="*/ 153601 h 165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58295" h="165045">
                <a:moveTo>
                  <a:pt x="2087180" y="153601"/>
                </a:moveTo>
                <a:lnTo>
                  <a:pt x="82504" y="153601"/>
                </a:lnTo>
                <a:cubicBezTo>
                  <a:pt x="44417" y="153601"/>
                  <a:pt x="12677" y="121861"/>
                  <a:pt x="12677" y="83774"/>
                </a:cubicBezTo>
                <a:lnTo>
                  <a:pt x="12677" y="83774"/>
                </a:lnTo>
                <a:cubicBezTo>
                  <a:pt x="12677" y="44417"/>
                  <a:pt x="44417" y="12677"/>
                  <a:pt x="82504" y="12677"/>
                </a:cubicBezTo>
                <a:lnTo>
                  <a:pt x="2087180" y="12677"/>
                </a:lnTo>
                <a:cubicBezTo>
                  <a:pt x="2125268" y="12677"/>
                  <a:pt x="2157008" y="44417"/>
                  <a:pt x="2157008" y="82504"/>
                </a:cubicBezTo>
                <a:lnTo>
                  <a:pt x="2157008" y="82504"/>
                </a:lnTo>
                <a:cubicBezTo>
                  <a:pt x="2157008" y="121861"/>
                  <a:pt x="2126538" y="153601"/>
                  <a:pt x="2087180" y="153601"/>
                </a:cubicBezTo>
                <a:close/>
              </a:path>
            </a:pathLst>
          </a:custGeom>
          <a:gradFill>
            <a:gsLst>
              <a:gs pos="0">
                <a:schemeClr val="accent1"/>
              </a:gs>
              <a:gs pos="100000">
                <a:schemeClr val="accent3"/>
              </a:gs>
            </a:gsLst>
            <a:lin ang="0" scaled="1"/>
          </a:gradFill>
          <a:ln w="12681" cap="flat">
            <a:noFill/>
            <a:prstDash val="solid"/>
            <a:miter/>
          </a:ln>
        </p:spPr>
        <p:txBody>
          <a:bodyPr rtlCol="0" anchor="ctr"/>
          <a:lstStyle/>
          <a:p>
            <a:endParaRPr lang="ru-RU" dirty="0"/>
          </a:p>
        </p:txBody>
      </p:sp>
      <p:sp>
        <p:nvSpPr>
          <p:cNvPr id="12" name="Graphic 36">
            <a:extLst>
              <a:ext uri="{FF2B5EF4-FFF2-40B4-BE49-F238E27FC236}">
                <a16:creationId xmlns:a16="http://schemas.microsoft.com/office/drawing/2014/main" id="{21FF5BCF-BC53-4C3F-8B7F-7077B35ADCA8}"/>
              </a:ext>
            </a:extLst>
          </p:cNvPr>
          <p:cNvSpPr/>
          <p:nvPr userDrawn="1"/>
        </p:nvSpPr>
        <p:spPr>
          <a:xfrm>
            <a:off x="-7816" y="5057878"/>
            <a:ext cx="715108" cy="949829"/>
          </a:xfrm>
          <a:custGeom>
            <a:avLst/>
            <a:gdLst>
              <a:gd name="connsiteX0" fmla="*/ 217522 w 723600"/>
              <a:gd name="connsiteY0" fmla="*/ 9082 h 1015200"/>
              <a:gd name="connsiteX1" fmla="*/ 9082 w 723600"/>
              <a:gd name="connsiteY1" fmla="*/ 9082 h 1015200"/>
              <a:gd name="connsiteX2" fmla="*/ 9082 w 723600"/>
              <a:gd name="connsiteY2" fmla="*/ 1010242 h 1015200"/>
              <a:gd name="connsiteX3" fmla="*/ 217522 w 723600"/>
              <a:gd name="connsiteY3" fmla="*/ 1010242 h 1015200"/>
              <a:gd name="connsiteX4" fmla="*/ 716482 w 723600"/>
              <a:gd name="connsiteY4" fmla="*/ 518842 h 1015200"/>
              <a:gd name="connsiteX5" fmla="*/ 716482 w 723600"/>
              <a:gd name="connsiteY5" fmla="*/ 500482 h 1015200"/>
              <a:gd name="connsiteX6" fmla="*/ 217522 w 723600"/>
              <a:gd name="connsiteY6" fmla="*/ 9082 h 10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3600" h="1015200">
                <a:moveTo>
                  <a:pt x="217522" y="9082"/>
                </a:moveTo>
                <a:lnTo>
                  <a:pt x="9082" y="9082"/>
                </a:lnTo>
                <a:lnTo>
                  <a:pt x="9082" y="1010242"/>
                </a:lnTo>
                <a:lnTo>
                  <a:pt x="217522" y="1010242"/>
                </a:lnTo>
                <a:cubicBezTo>
                  <a:pt x="217522" y="1010242"/>
                  <a:pt x="716482" y="1010242"/>
                  <a:pt x="716482" y="518842"/>
                </a:cubicBezTo>
                <a:lnTo>
                  <a:pt x="716482" y="500482"/>
                </a:lnTo>
                <a:cubicBezTo>
                  <a:pt x="716482" y="500482"/>
                  <a:pt x="716482" y="9082"/>
                  <a:pt x="217522" y="9082"/>
                </a:cubicBezTo>
                <a:close/>
              </a:path>
            </a:pathLst>
          </a:custGeom>
          <a:solidFill>
            <a:schemeClr val="accent3"/>
          </a:solidFill>
          <a:ln w="10680" cap="flat">
            <a:noFill/>
            <a:prstDash val="solid"/>
            <a:miter/>
          </a:ln>
        </p:spPr>
        <p:txBody>
          <a:bodyPr rtlCol="0" anchor="ctr"/>
          <a:lstStyle/>
          <a:p>
            <a:endParaRPr lang="ru-RU"/>
          </a:p>
        </p:txBody>
      </p:sp>
      <p:sp>
        <p:nvSpPr>
          <p:cNvPr id="15" name="Subtitle 2">
            <a:extLst>
              <a:ext uri="{FF2B5EF4-FFF2-40B4-BE49-F238E27FC236}">
                <a16:creationId xmlns:a16="http://schemas.microsoft.com/office/drawing/2014/main" id="{4BCD5243-C973-44F2-88E8-A4A6E3387B1F}"/>
              </a:ext>
            </a:extLst>
          </p:cNvPr>
          <p:cNvSpPr>
            <a:spLocks noGrp="1"/>
          </p:cNvSpPr>
          <p:nvPr>
            <p:ph type="subTitle" idx="1"/>
          </p:nvPr>
        </p:nvSpPr>
        <p:spPr>
          <a:xfrm>
            <a:off x="758588" y="3429000"/>
            <a:ext cx="3629300" cy="946192"/>
          </a:xfrm>
        </p:spPr>
        <p:txBody>
          <a:bodyPr vert="horz" lIns="91440" tIns="45720" rIns="91440" bIns="45720" rtlCol="0">
            <a:normAutofit/>
          </a:bodyPr>
          <a:lstStyle>
            <a:lvl1pPr marL="0" indent="0">
              <a:buNone/>
              <a:defRPr lang="en-US" b="1" i="0"/>
            </a:lvl1pPr>
          </a:lstStyle>
          <a:p>
            <a:pPr marL="228600" lvl="0" indent="-228600"/>
            <a:r>
              <a:rPr lang="en-US" smtClean="0"/>
              <a:t>Click to edit Master subtitle style</a:t>
            </a:r>
            <a:endParaRPr lang="en-US" dirty="0"/>
          </a:p>
        </p:txBody>
      </p:sp>
    </p:spTree>
    <p:extLst>
      <p:ext uri="{BB962C8B-B14F-4D97-AF65-F5344CB8AC3E}">
        <p14:creationId xmlns:p14="http://schemas.microsoft.com/office/powerpoint/2010/main" val="263640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7" name="Date Placeholder 6">
            <a:extLst>
              <a:ext uri="{FF2B5EF4-FFF2-40B4-BE49-F238E27FC236}">
                <a16:creationId xmlns:a16="http://schemas.microsoft.com/office/drawing/2014/main" id="{B7EF9C60-0FED-4965-A9BC-CE69886A38CA}"/>
              </a:ext>
            </a:extLst>
          </p:cNvPr>
          <p:cNvSpPr>
            <a:spLocks noGrp="1"/>
          </p:cNvSpPr>
          <p:nvPr>
            <p:ph type="dt" sz="half" idx="10"/>
          </p:nvPr>
        </p:nvSpPr>
        <p:spPr/>
        <p:txBody>
          <a:bodyPr/>
          <a:lstStyle/>
          <a:p>
            <a:r>
              <a:rPr lang="ru-RU"/>
              <a:t>MM.DD.20XX</a:t>
            </a:r>
            <a:endParaRPr lang="ru-RU" dirty="0"/>
          </a:p>
        </p:txBody>
      </p:sp>
      <p:sp>
        <p:nvSpPr>
          <p:cNvPr id="8" name="Footer Placeholder 7">
            <a:extLst>
              <a:ext uri="{FF2B5EF4-FFF2-40B4-BE49-F238E27FC236}">
                <a16:creationId xmlns:a16="http://schemas.microsoft.com/office/drawing/2014/main" id="{239F2410-4015-48DB-BB4D-B5944D8C16B7}"/>
              </a:ext>
            </a:extLst>
          </p:cNvPr>
          <p:cNvSpPr>
            <a:spLocks noGrp="1"/>
          </p:cNvSpPr>
          <p:nvPr>
            <p:ph type="ftr" sz="quarter" idx="11"/>
          </p:nvPr>
        </p:nvSpPr>
        <p:spPr/>
        <p:txBody>
          <a:bodyPr/>
          <a:lstStyle/>
          <a:p>
            <a:r>
              <a:rPr lang="en-US" dirty="0"/>
              <a:t>ADD A FOOTER</a:t>
            </a:r>
            <a:endParaRPr lang="ru-RU" dirty="0"/>
          </a:p>
        </p:txBody>
      </p:sp>
      <p:sp>
        <p:nvSpPr>
          <p:cNvPr id="11" name="Slide Number Placeholder 10">
            <a:extLst>
              <a:ext uri="{FF2B5EF4-FFF2-40B4-BE49-F238E27FC236}">
                <a16:creationId xmlns:a16="http://schemas.microsoft.com/office/drawing/2014/main" id="{C44F5F26-1B35-405A-AD75-5DFF48CF6BD6}"/>
              </a:ext>
            </a:extLst>
          </p:cNvPr>
          <p:cNvSpPr>
            <a:spLocks noGrp="1"/>
          </p:cNvSpPr>
          <p:nvPr>
            <p:ph type="sldNum" sz="quarter" idx="12"/>
          </p:nvPr>
        </p:nvSpPr>
        <p:spPr/>
        <p:txBody>
          <a:bodyPr/>
          <a:lstStyle/>
          <a:p>
            <a:fld id="{D495E168-DA5E-4888-8D8A-92B118324C14}" type="slidenum">
              <a:rPr lang="ru-RU" smtClean="0"/>
              <a:pPr/>
              <a:t>‹#›</a:t>
            </a:fld>
            <a:endParaRPr lang="ru-RU" dirty="0"/>
          </a:p>
        </p:txBody>
      </p:sp>
    </p:spTree>
    <p:extLst>
      <p:ext uri="{BB962C8B-B14F-4D97-AF65-F5344CB8AC3E}">
        <p14:creationId xmlns:p14="http://schemas.microsoft.com/office/powerpoint/2010/main" val="349344483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Content Placeholder 2">
            <a:extLst>
              <a:ext uri="{FF2B5EF4-FFF2-40B4-BE49-F238E27FC236}">
                <a16:creationId xmlns:a16="http://schemas.microsoft.com/office/drawing/2014/main" id="{D7B996D2-06BA-413A-BDEE-428A188D3ADF}"/>
              </a:ext>
            </a:extLst>
          </p:cNvPr>
          <p:cNvSpPr>
            <a:spLocks noGrp="1"/>
          </p:cNvSpPr>
          <p:nvPr>
            <p:ph idx="1"/>
          </p:nvPr>
        </p:nvSpPr>
        <p:spPr>
          <a:xfrm>
            <a:off x="838200" y="1825625"/>
            <a:ext cx="10515600" cy="4351338"/>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1858012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7" name="Text Placeholder 2">
            <a:extLst>
              <a:ext uri="{FF2B5EF4-FFF2-40B4-BE49-F238E27FC236}">
                <a16:creationId xmlns:a16="http://schemas.microsoft.com/office/drawing/2014/main" id="{24B91177-A100-491C-B5EF-BC77E2E33F72}"/>
              </a:ext>
            </a:extLst>
          </p:cNvPr>
          <p:cNvSpPr>
            <a:spLocks noGrp="1"/>
          </p:cNvSpPr>
          <p:nvPr>
            <p:ph type="body" idx="1"/>
          </p:nvPr>
        </p:nvSpPr>
        <p:spPr>
          <a:xfrm>
            <a:off x="839788" y="1825624"/>
            <a:ext cx="5157787" cy="421084"/>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9" name="Content Placeholder 3">
            <a:extLst>
              <a:ext uri="{FF2B5EF4-FFF2-40B4-BE49-F238E27FC236}">
                <a16:creationId xmlns:a16="http://schemas.microsoft.com/office/drawing/2014/main" id="{B6758D2F-C9AC-4514-B48E-2863E8DDE0CF}"/>
              </a:ext>
            </a:extLst>
          </p:cNvPr>
          <p:cNvSpPr>
            <a:spLocks noGrp="1"/>
          </p:cNvSpPr>
          <p:nvPr>
            <p:ph sz="half" idx="2"/>
          </p:nvPr>
        </p:nvSpPr>
        <p:spPr>
          <a:xfrm>
            <a:off x="839788" y="2323458"/>
            <a:ext cx="5157787"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4">
            <a:extLst>
              <a:ext uri="{FF2B5EF4-FFF2-40B4-BE49-F238E27FC236}">
                <a16:creationId xmlns:a16="http://schemas.microsoft.com/office/drawing/2014/main" id="{633C3A9F-17E4-45DF-8DB7-7A55846AAA8F}"/>
              </a:ext>
            </a:extLst>
          </p:cNvPr>
          <p:cNvSpPr>
            <a:spLocks noGrp="1"/>
          </p:cNvSpPr>
          <p:nvPr>
            <p:ph type="body" sz="quarter" idx="3"/>
          </p:nvPr>
        </p:nvSpPr>
        <p:spPr>
          <a:xfrm>
            <a:off x="6172200" y="1828800"/>
            <a:ext cx="5183188" cy="417908"/>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2" name="Content Placeholder 5">
            <a:extLst>
              <a:ext uri="{FF2B5EF4-FFF2-40B4-BE49-F238E27FC236}">
                <a16:creationId xmlns:a16="http://schemas.microsoft.com/office/drawing/2014/main" id="{C19AB308-7C32-46C9-B8DB-AA96B7ED0D62}"/>
              </a:ext>
            </a:extLst>
          </p:cNvPr>
          <p:cNvSpPr>
            <a:spLocks noGrp="1"/>
          </p:cNvSpPr>
          <p:nvPr>
            <p:ph sz="quarter" idx="4"/>
          </p:nvPr>
        </p:nvSpPr>
        <p:spPr>
          <a:xfrm>
            <a:off x="6172200" y="2323458"/>
            <a:ext cx="5183188" cy="3387547"/>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3384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7" name="Title 6">
            <a:extLst>
              <a:ext uri="{FF2B5EF4-FFF2-40B4-BE49-F238E27FC236}">
                <a16:creationId xmlns:a16="http://schemas.microsoft.com/office/drawing/2014/main" id="{5E5109FC-8CB6-4120-99CF-163DDAB90612}"/>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
        <p:nvSpPr>
          <p:cNvPr id="20" name="Graphic 19">
            <a:extLst>
              <a:ext uri="{FF2B5EF4-FFF2-40B4-BE49-F238E27FC236}">
                <a16:creationId xmlns:a16="http://schemas.microsoft.com/office/drawing/2014/main" id="{9462DA56-F882-470A-8F8C-A55B25FD8A7A}"/>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3" name="Content Placeholder 2">
            <a:extLst>
              <a:ext uri="{FF2B5EF4-FFF2-40B4-BE49-F238E27FC236}">
                <a16:creationId xmlns:a16="http://schemas.microsoft.com/office/drawing/2014/main" id="{CD5AE8A8-E027-4529-A5B7-4D355C71E647}"/>
              </a:ext>
            </a:extLst>
          </p:cNvPr>
          <p:cNvSpPr>
            <a:spLocks noGrp="1"/>
          </p:cNvSpPr>
          <p:nvPr>
            <p:ph sz="half" idx="1"/>
          </p:nvPr>
        </p:nvSpPr>
        <p:spPr>
          <a:xfrm>
            <a:off x="838200" y="1825625"/>
            <a:ext cx="5181600" cy="3885380"/>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4" name="Content Placeholder 3">
            <a:extLst>
              <a:ext uri="{FF2B5EF4-FFF2-40B4-BE49-F238E27FC236}">
                <a16:creationId xmlns:a16="http://schemas.microsoft.com/office/drawing/2014/main" id="{FB3E4803-F2CA-4138-9997-6108BFDFE7E2}"/>
              </a:ext>
            </a:extLst>
          </p:cNvPr>
          <p:cNvSpPr>
            <a:spLocks noGrp="1"/>
          </p:cNvSpPr>
          <p:nvPr>
            <p:ph sz="half" idx="2"/>
          </p:nvPr>
        </p:nvSpPr>
        <p:spPr>
          <a:xfrm>
            <a:off x="6198110" y="1825624"/>
            <a:ext cx="5181600" cy="3929249"/>
          </a:xfrm>
        </p:spPr>
        <p:txBody>
          <a:bodyPr>
            <a:normAutofit/>
          </a:bodyPr>
          <a:lstStyle>
            <a:lvl1pPr>
              <a:defRPr sz="1600">
                <a:solidFill>
                  <a:schemeClr val="tx1"/>
                </a:solidFill>
              </a:defRPr>
            </a:lvl1pPr>
            <a:lvl2pPr>
              <a:defRPr sz="1400">
                <a:solidFill>
                  <a:schemeClr val="tx1"/>
                </a:solidFill>
              </a:defRPr>
            </a:lvl2pPr>
            <a:lvl3pPr>
              <a:defRPr sz="1200">
                <a:solidFill>
                  <a:schemeClr val="tx1"/>
                </a:solidFill>
              </a:defRPr>
            </a:lvl3pPr>
            <a:lvl4pPr>
              <a:defRPr sz="1100">
                <a:solidFill>
                  <a:schemeClr val="tx1"/>
                </a:solidFill>
              </a:defRPr>
            </a:lvl4pPr>
            <a:lvl5pPr>
              <a:defRPr sz="11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8679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7" name="Picture Placeholder 56">
            <a:extLst>
              <a:ext uri="{FF2B5EF4-FFF2-40B4-BE49-F238E27FC236}">
                <a16:creationId xmlns:a16="http://schemas.microsoft.com/office/drawing/2014/main" id="{8E328517-DD21-40E0-B948-B25B366BDEC7}"/>
              </a:ext>
            </a:extLst>
          </p:cNvPr>
          <p:cNvSpPr>
            <a:spLocks noGrp="1"/>
          </p:cNvSpPr>
          <p:nvPr>
            <p:ph type="pic" idx="1"/>
          </p:nvPr>
        </p:nvSpPr>
        <p:spPr>
          <a:xfrm>
            <a:off x="5775856" y="532519"/>
            <a:ext cx="6416144" cy="4534825"/>
          </a:xfrm>
          <a:custGeom>
            <a:avLst/>
            <a:gdLst>
              <a:gd name="connsiteX0" fmla="*/ 2868981 w 6416144"/>
              <a:gd name="connsiteY0" fmla="*/ 4534824 h 4534825"/>
              <a:gd name="connsiteX1" fmla="*/ 6408833 w 6416144"/>
              <a:gd name="connsiteY1" fmla="*/ 4534824 h 4534825"/>
              <a:gd name="connsiteX2" fmla="*/ 6408833 w 6416144"/>
              <a:gd name="connsiteY2" fmla="*/ 4534825 h 4534825"/>
              <a:gd name="connsiteX3" fmla="*/ 2868981 w 6416144"/>
              <a:gd name="connsiteY3" fmla="*/ 4534825 h 4534825"/>
              <a:gd name="connsiteX4" fmla="*/ 4642500 w 6416144"/>
              <a:gd name="connsiteY4" fmla="*/ 3896784 h 4534825"/>
              <a:gd name="connsiteX5" fmla="*/ 4642501 w 6416144"/>
              <a:gd name="connsiteY5" fmla="*/ 3896784 h 4534825"/>
              <a:gd name="connsiteX6" fmla="*/ 4642605 w 6416144"/>
              <a:gd name="connsiteY6" fmla="*/ 3899015 h 4534825"/>
              <a:gd name="connsiteX7" fmla="*/ 4905429 w 6416144"/>
              <a:gd name="connsiteY7" fmla="*/ 4145635 h 4534825"/>
              <a:gd name="connsiteX8" fmla="*/ 4905428 w 6416144"/>
              <a:gd name="connsiteY8" fmla="*/ 4145635 h 4534825"/>
              <a:gd name="connsiteX9" fmla="*/ 4642604 w 6416144"/>
              <a:gd name="connsiteY9" fmla="*/ 3899015 h 4534825"/>
              <a:gd name="connsiteX10" fmla="*/ 6416144 w 6416144"/>
              <a:gd name="connsiteY10" fmla="*/ 0 h 4534825"/>
              <a:gd name="connsiteX11" fmla="*/ 6416144 w 6416144"/>
              <a:gd name="connsiteY11" fmla="*/ 233966 h 4534825"/>
              <a:gd name="connsiteX12" fmla="*/ 5581177 w 6416144"/>
              <a:gd name="connsiteY12" fmla="*/ 233966 h 4534825"/>
              <a:gd name="connsiteX13" fmla="*/ 5317839 w 6416144"/>
              <a:gd name="connsiteY13" fmla="*/ 428980 h 4534825"/>
              <a:gd name="connsiteX14" fmla="*/ 5317839 w 6416144"/>
              <a:gd name="connsiteY14" fmla="*/ 436628 h 4534825"/>
              <a:gd name="connsiteX15" fmla="*/ 5581177 w 6416144"/>
              <a:gd name="connsiteY15" fmla="*/ 631642 h 4534825"/>
              <a:gd name="connsiteX16" fmla="*/ 6416144 w 6416144"/>
              <a:gd name="connsiteY16" fmla="*/ 631642 h 4534825"/>
              <a:gd name="connsiteX17" fmla="*/ 6416144 w 6416144"/>
              <a:gd name="connsiteY17" fmla="*/ 4534824 h 4534825"/>
              <a:gd name="connsiteX18" fmla="*/ 6408833 w 6416144"/>
              <a:gd name="connsiteY18" fmla="*/ 4534824 h 4534825"/>
              <a:gd name="connsiteX19" fmla="*/ 6408833 w 6416144"/>
              <a:gd name="connsiteY19" fmla="*/ 4145635 h 4534825"/>
              <a:gd name="connsiteX20" fmla="*/ 6412028 w 6416144"/>
              <a:gd name="connsiteY20" fmla="*/ 4145635 h 4534825"/>
              <a:gd name="connsiteX21" fmla="*/ 6412028 w 6416144"/>
              <a:gd name="connsiteY21" fmla="*/ 3620144 h 4534825"/>
              <a:gd name="connsiteX22" fmla="*/ 4905428 w 6416144"/>
              <a:gd name="connsiteY22" fmla="*/ 3620144 h 4534825"/>
              <a:gd name="connsiteX23" fmla="*/ 4642090 w 6416144"/>
              <a:gd name="connsiteY23" fmla="*/ 3877837 h 4534825"/>
              <a:gd name="connsiteX24" fmla="*/ 4642090 w 6416144"/>
              <a:gd name="connsiteY24" fmla="*/ 3887942 h 4534825"/>
              <a:gd name="connsiteX25" fmla="*/ 4642500 w 6416144"/>
              <a:gd name="connsiteY25" fmla="*/ 3896784 h 4534825"/>
              <a:gd name="connsiteX26" fmla="*/ 3281687 w 6416144"/>
              <a:gd name="connsiteY26" fmla="*/ 3896784 h 4534825"/>
              <a:gd name="connsiteX27" fmla="*/ 2832240 w 6416144"/>
              <a:gd name="connsiteY27" fmla="*/ 4343957 h 4534825"/>
              <a:gd name="connsiteX28" fmla="*/ 2832240 w 6416144"/>
              <a:gd name="connsiteY28" fmla="*/ 4360378 h 4534825"/>
              <a:gd name="connsiteX29" fmla="*/ 2855942 w 6416144"/>
              <a:gd name="connsiteY29" fmla="*/ 4501866 h 4534825"/>
              <a:gd name="connsiteX30" fmla="*/ 2868981 w 6416144"/>
              <a:gd name="connsiteY30" fmla="*/ 4534824 h 4534825"/>
              <a:gd name="connsiteX31" fmla="*/ 1415799 w 6416144"/>
              <a:gd name="connsiteY31" fmla="*/ 4534824 h 4534825"/>
              <a:gd name="connsiteX32" fmla="*/ 1316204 w 6416144"/>
              <a:gd name="connsiteY32" fmla="*/ 4515398 h 4534825"/>
              <a:gd name="connsiteX33" fmla="*/ 1033 w 6416144"/>
              <a:gd name="connsiteY33" fmla="*/ 2292638 h 4534825"/>
              <a:gd name="connsiteX34" fmla="*/ 1594209 w 6416144"/>
              <a:gd name="connsiteY34" fmla="*/ 23854 h 4534825"/>
              <a:gd name="connsiteX35" fmla="*/ 1554064 w 6416144"/>
              <a:gd name="connsiteY35" fmla="*/ 11750 h 453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416144" h="4534825">
                <a:moveTo>
                  <a:pt x="2868981" y="4534824"/>
                </a:moveTo>
                <a:lnTo>
                  <a:pt x="6408833" y="4534824"/>
                </a:lnTo>
                <a:lnTo>
                  <a:pt x="6408833" y="4534825"/>
                </a:lnTo>
                <a:lnTo>
                  <a:pt x="2868981" y="4534825"/>
                </a:lnTo>
                <a:close/>
                <a:moveTo>
                  <a:pt x="4642500" y="3896784"/>
                </a:moveTo>
                <a:lnTo>
                  <a:pt x="4642501" y="3896784"/>
                </a:lnTo>
                <a:lnTo>
                  <a:pt x="4642605" y="3899015"/>
                </a:lnTo>
                <a:cubicBezTo>
                  <a:pt x="4646206" y="3948339"/>
                  <a:pt x="4675008" y="4145635"/>
                  <a:pt x="4905429" y="4145635"/>
                </a:cubicBezTo>
                <a:lnTo>
                  <a:pt x="4905428" y="4145635"/>
                </a:lnTo>
                <a:cubicBezTo>
                  <a:pt x="4675007" y="4145635"/>
                  <a:pt x="4646205" y="3948339"/>
                  <a:pt x="4642604" y="3899015"/>
                </a:cubicBezTo>
                <a:close/>
                <a:moveTo>
                  <a:pt x="6416144" y="0"/>
                </a:moveTo>
                <a:lnTo>
                  <a:pt x="6416144" y="233966"/>
                </a:lnTo>
                <a:lnTo>
                  <a:pt x="5581177" y="233966"/>
                </a:lnTo>
                <a:cubicBezTo>
                  <a:pt x="5581177" y="233966"/>
                  <a:pt x="5317839" y="233966"/>
                  <a:pt x="5317839" y="428980"/>
                </a:cubicBezTo>
                <a:lnTo>
                  <a:pt x="5317839" y="436628"/>
                </a:lnTo>
                <a:cubicBezTo>
                  <a:pt x="5317839" y="436628"/>
                  <a:pt x="5317839" y="631642"/>
                  <a:pt x="5581177" y="631642"/>
                </a:cubicBezTo>
                <a:lnTo>
                  <a:pt x="6416144" y="631642"/>
                </a:lnTo>
                <a:lnTo>
                  <a:pt x="6416144" y="4534824"/>
                </a:lnTo>
                <a:lnTo>
                  <a:pt x="6408833" y="4534824"/>
                </a:lnTo>
                <a:lnTo>
                  <a:pt x="6408833" y="4145635"/>
                </a:lnTo>
                <a:lnTo>
                  <a:pt x="6412028" y="4145635"/>
                </a:lnTo>
                <a:lnTo>
                  <a:pt x="6412028" y="3620144"/>
                </a:lnTo>
                <a:lnTo>
                  <a:pt x="4905428" y="3620144"/>
                </a:lnTo>
                <a:cubicBezTo>
                  <a:pt x="4905428" y="3620144"/>
                  <a:pt x="4642090" y="3620144"/>
                  <a:pt x="4642090" y="3877837"/>
                </a:cubicBezTo>
                <a:lnTo>
                  <a:pt x="4642090" y="3887942"/>
                </a:lnTo>
                <a:lnTo>
                  <a:pt x="4642500" y="3896784"/>
                </a:lnTo>
                <a:lnTo>
                  <a:pt x="3281687" y="3896784"/>
                </a:lnTo>
                <a:cubicBezTo>
                  <a:pt x="3281687" y="3896784"/>
                  <a:pt x="2832240" y="3896784"/>
                  <a:pt x="2832240" y="4343957"/>
                </a:cubicBezTo>
                <a:lnTo>
                  <a:pt x="2832240" y="4360378"/>
                </a:lnTo>
                <a:cubicBezTo>
                  <a:pt x="2832240" y="4360378"/>
                  <a:pt x="2832240" y="4423262"/>
                  <a:pt x="2855942" y="4501866"/>
                </a:cubicBezTo>
                <a:lnTo>
                  <a:pt x="2868981" y="4534824"/>
                </a:lnTo>
                <a:lnTo>
                  <a:pt x="1415799" y="4534824"/>
                </a:lnTo>
                <a:lnTo>
                  <a:pt x="1316204" y="4515398"/>
                </a:lnTo>
                <a:cubicBezTo>
                  <a:pt x="682558" y="4348152"/>
                  <a:pt x="32583" y="3566545"/>
                  <a:pt x="1033" y="2292638"/>
                </a:cubicBezTo>
                <a:cubicBezTo>
                  <a:pt x="-35023" y="836743"/>
                  <a:pt x="880886" y="23854"/>
                  <a:pt x="1594209" y="23854"/>
                </a:cubicBezTo>
                <a:cubicBezTo>
                  <a:pt x="1590120" y="19819"/>
                  <a:pt x="1558153" y="15785"/>
                  <a:pt x="1554064" y="11750"/>
                </a:cubicBezTo>
                <a:close/>
              </a:path>
            </a:pathLst>
          </a:custGeom>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smtClean="0"/>
              <a:t>Click to edit Master title style</a:t>
            </a:r>
            <a:endParaRPr lang="en-US"/>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Tree>
    <p:extLst>
      <p:ext uri="{BB962C8B-B14F-4D97-AF65-F5344CB8AC3E}">
        <p14:creationId xmlns:p14="http://schemas.microsoft.com/office/powerpoint/2010/main" val="2002305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
        <p:nvSpPr>
          <p:cNvPr id="19" name="Title 1">
            <a:extLst>
              <a:ext uri="{FF2B5EF4-FFF2-40B4-BE49-F238E27FC236}">
                <a16:creationId xmlns:a16="http://schemas.microsoft.com/office/drawing/2014/main" id="{2AC78A4D-01A3-43A6-BE82-E64E2BF16D65}"/>
              </a:ext>
            </a:extLst>
          </p:cNvPr>
          <p:cNvSpPr>
            <a:spLocks noGrp="1"/>
          </p:cNvSpPr>
          <p:nvPr>
            <p:ph type="title"/>
          </p:nvPr>
        </p:nvSpPr>
        <p:spPr>
          <a:xfrm>
            <a:off x="839788" y="457200"/>
            <a:ext cx="3932237" cy="1442729"/>
          </a:xfrm>
        </p:spPr>
        <p:txBody>
          <a:bodyPr anchor="b"/>
          <a:lstStyle>
            <a:lvl1pPr>
              <a:defRPr sz="3200"/>
            </a:lvl1pPr>
          </a:lstStyle>
          <a:p>
            <a:r>
              <a:rPr lang="en-US" smtClean="0"/>
              <a:t>Click to edit Master title style</a:t>
            </a:r>
            <a:endParaRPr lang="en-US"/>
          </a:p>
        </p:txBody>
      </p:sp>
      <p:sp>
        <p:nvSpPr>
          <p:cNvPr id="20" name="Text Placeholder 3">
            <a:extLst>
              <a:ext uri="{FF2B5EF4-FFF2-40B4-BE49-F238E27FC236}">
                <a16:creationId xmlns:a16="http://schemas.microsoft.com/office/drawing/2014/main" id="{E6544955-4597-4E52-9C7E-8AEB5D2A4983}"/>
              </a:ext>
            </a:extLst>
          </p:cNvPr>
          <p:cNvSpPr>
            <a:spLocks noGrp="1"/>
          </p:cNvSpPr>
          <p:nvPr>
            <p:ph type="body" sz="half" idx="2"/>
          </p:nvPr>
        </p:nvSpPr>
        <p:spPr>
          <a:xfrm>
            <a:off x="839788" y="2356700"/>
            <a:ext cx="3932237" cy="35122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14" name="Content Placeholder 2">
            <a:extLst>
              <a:ext uri="{FF2B5EF4-FFF2-40B4-BE49-F238E27FC236}">
                <a16:creationId xmlns:a16="http://schemas.microsoft.com/office/drawing/2014/main" id="{A28A6791-A2CB-40CE-AEF5-A729106DA43B}"/>
              </a:ext>
            </a:extLst>
          </p:cNvPr>
          <p:cNvSpPr>
            <a:spLocks noGrp="1"/>
          </p:cNvSpPr>
          <p:nvPr>
            <p:ph idx="1"/>
          </p:nvPr>
        </p:nvSpPr>
        <p:spPr>
          <a:xfrm>
            <a:off x="5183188" y="457201"/>
            <a:ext cx="6653212" cy="540385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475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18" name="Graphic 19">
            <a:extLst>
              <a:ext uri="{FF2B5EF4-FFF2-40B4-BE49-F238E27FC236}">
                <a16:creationId xmlns:a16="http://schemas.microsoft.com/office/drawing/2014/main" id="{436C4D92-1746-4D54-8232-468DFF66CF79}"/>
              </a:ext>
            </a:extLst>
          </p:cNvPr>
          <p:cNvSpPr/>
          <p:nvPr userDrawn="1"/>
        </p:nvSpPr>
        <p:spPr>
          <a:xfrm>
            <a:off x="838200" y="1492524"/>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19" name="Title 6">
            <a:extLst>
              <a:ext uri="{FF2B5EF4-FFF2-40B4-BE49-F238E27FC236}">
                <a16:creationId xmlns:a16="http://schemas.microsoft.com/office/drawing/2014/main" id="{E77FD51D-3B1F-4D51-8A61-6CF8222774BD}"/>
              </a:ext>
            </a:extLst>
          </p:cNvPr>
          <p:cNvSpPr>
            <a:spLocks noGrp="1"/>
          </p:cNvSpPr>
          <p:nvPr>
            <p:ph type="title"/>
          </p:nvPr>
        </p:nvSpPr>
        <p:spPr>
          <a:xfrm>
            <a:off x="838200" y="365126"/>
            <a:ext cx="9050518" cy="945498"/>
          </a:xfrm>
        </p:spPr>
        <p:txBody>
          <a:bodyPr/>
          <a:lstStyle/>
          <a:p>
            <a:r>
              <a:rPr lang="en-US" smtClean="0"/>
              <a:t>Click to edit Master title style</a:t>
            </a:r>
            <a:endParaRPr lang="en-US"/>
          </a:p>
        </p:txBody>
      </p:sp>
    </p:spTree>
    <p:extLst>
      <p:ext uri="{BB962C8B-B14F-4D97-AF65-F5344CB8AC3E}">
        <p14:creationId xmlns:p14="http://schemas.microsoft.com/office/powerpoint/2010/main" val="42365642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2F290D8B-987A-4555-890C-F3CD026BF7B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6139C5E6-5A04-4458-8EF9-628BFBA73A92}"/>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grpSp>
        <p:nvGrpSpPr>
          <p:cNvPr id="41" name="Graphic 39">
            <a:extLst>
              <a:ext uri="{FF2B5EF4-FFF2-40B4-BE49-F238E27FC236}">
                <a16:creationId xmlns:a16="http://schemas.microsoft.com/office/drawing/2014/main" id="{1D75FFD8-3F66-48B3-BB01-D4B8A9496851}"/>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9BA0EC60-510D-41EF-AFE6-E4E6BD83F8C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0162C508-E081-418C-A19D-15A59388C43A}"/>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2A710D7D-FC65-4BF6-BDA4-E59B01AD6FBC}"/>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18811B6B-BBB0-4D69-AEF8-AD0A7F9A4B57}"/>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3DB7F04C-0D31-4172-9D02-F8C8B2043EB9}"/>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1FB04931-77A8-4259-95CA-DA7DEDB2DEFD}"/>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141415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12A714F2-A8EC-40F7-ACFF-A00E1DD10C56}"/>
              </a:ext>
            </a:extLst>
          </p:cNvPr>
          <p:cNvSpPr>
            <a:spLocks noGrp="1"/>
          </p:cNvSpPr>
          <p:nvPr>
            <p:ph type="pic" sz="quarter" idx="13"/>
          </p:nvPr>
        </p:nvSpPr>
        <p:spPr>
          <a:xfrm>
            <a:off x="912412" y="2373273"/>
            <a:ext cx="11271651" cy="2549580"/>
          </a:xfrm>
          <a:custGeom>
            <a:avLst/>
            <a:gdLst>
              <a:gd name="connsiteX0" fmla="*/ 1257522 w 11271651"/>
              <a:gd name="connsiteY0" fmla="*/ 0 h 2549580"/>
              <a:gd name="connsiteX1" fmla="*/ 7117931 w 11271651"/>
              <a:gd name="connsiteY1" fmla="*/ 0 h 2549580"/>
              <a:gd name="connsiteX2" fmla="*/ 7133189 w 11271651"/>
              <a:gd name="connsiteY2" fmla="*/ 37934 h 2549580"/>
              <a:gd name="connsiteX3" fmla="*/ 7567673 w 11271651"/>
              <a:gd name="connsiteY3" fmla="*/ 284761 h 2549580"/>
              <a:gd name="connsiteX4" fmla="*/ 11271651 w 11271651"/>
              <a:gd name="connsiteY4" fmla="*/ 284761 h 2549580"/>
              <a:gd name="connsiteX5" fmla="*/ 11271651 w 11271651"/>
              <a:gd name="connsiteY5" fmla="*/ 2292367 h 2549580"/>
              <a:gd name="connsiteX6" fmla="*/ 3360838 w 11271651"/>
              <a:gd name="connsiteY6" fmla="*/ 2292367 h 2549580"/>
              <a:gd name="connsiteX7" fmla="*/ 3027059 w 11271651"/>
              <a:gd name="connsiteY7" fmla="*/ 2473692 h 2549580"/>
              <a:gd name="connsiteX8" fmla="*/ 2997435 w 11271651"/>
              <a:gd name="connsiteY8" fmla="*/ 2549580 h 2549580"/>
              <a:gd name="connsiteX9" fmla="*/ 1257522 w 11271651"/>
              <a:gd name="connsiteY9" fmla="*/ 2549580 h 2549580"/>
              <a:gd name="connsiteX10" fmla="*/ 0 w 11271651"/>
              <a:gd name="connsiteY10" fmla="*/ 1291940 h 2549580"/>
              <a:gd name="connsiteX11" fmla="*/ 0 w 11271651"/>
              <a:gd name="connsiteY11" fmla="*/ 1257641 h 2549580"/>
              <a:gd name="connsiteX12" fmla="*/ 1257522 w 11271651"/>
              <a:gd name="connsiteY12" fmla="*/ 0 h 2549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271651" h="2549580">
                <a:moveTo>
                  <a:pt x="1257522" y="0"/>
                </a:moveTo>
                <a:lnTo>
                  <a:pt x="7117931" y="0"/>
                </a:lnTo>
                <a:lnTo>
                  <a:pt x="7133189" y="37934"/>
                </a:lnTo>
                <a:cubicBezTo>
                  <a:pt x="7196165" y="161665"/>
                  <a:pt x="7320847" y="284761"/>
                  <a:pt x="7567673" y="284761"/>
                </a:cubicBezTo>
                <a:lnTo>
                  <a:pt x="11271651" y="284761"/>
                </a:lnTo>
                <a:lnTo>
                  <a:pt x="11271651" y="2292367"/>
                </a:lnTo>
                <a:lnTo>
                  <a:pt x="3360838" y="2292367"/>
                </a:lnTo>
                <a:cubicBezTo>
                  <a:pt x="3357507" y="2292367"/>
                  <a:pt x="3127793" y="2295282"/>
                  <a:pt x="3027059" y="2473692"/>
                </a:cubicBezTo>
                <a:lnTo>
                  <a:pt x="2997435" y="2549580"/>
                </a:lnTo>
                <a:lnTo>
                  <a:pt x="1257522" y="2549580"/>
                </a:lnTo>
                <a:cubicBezTo>
                  <a:pt x="1257522" y="2549580"/>
                  <a:pt x="0" y="2549580"/>
                  <a:pt x="0" y="1291940"/>
                </a:cubicBezTo>
                <a:lnTo>
                  <a:pt x="0" y="1257641"/>
                </a:lnTo>
                <a:cubicBezTo>
                  <a:pt x="0" y="1257641"/>
                  <a:pt x="0" y="0"/>
                  <a:pt x="1257522" y="0"/>
                </a:cubicBezTo>
                <a:close/>
              </a:path>
            </a:pathLst>
          </a:custGeom>
        </p:spPr>
        <p:txBody>
          <a:bodyPr wrap="square" anchor="ctr" anchorCtr="0">
            <a:noAutofit/>
          </a:bodyPr>
          <a:lstStyle>
            <a:lvl1pPr marL="0" indent="0" algn="ctr">
              <a:buNone/>
              <a:defRPr sz="1400"/>
            </a:lvl1pPr>
          </a:lstStyle>
          <a:p>
            <a:r>
              <a:rPr lang="en-US" dirty="0" smtClean="0"/>
              <a:t>Click icon to add picture</a:t>
            </a:r>
            <a:endParaRPr lang="ru-RU"/>
          </a:p>
        </p:txBody>
      </p:sp>
      <p:sp>
        <p:nvSpPr>
          <p:cNvPr id="34" name="Oval 33">
            <a:extLst>
              <a:ext uri="{FF2B5EF4-FFF2-40B4-BE49-F238E27FC236}">
                <a16:creationId xmlns:a16="http://schemas.microsoft.com/office/drawing/2014/main" id="{13074BE4-153F-46FE-B915-CD1AEF318A2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5" name="Graphic 12">
            <a:extLst>
              <a:ext uri="{FF2B5EF4-FFF2-40B4-BE49-F238E27FC236}">
                <a16:creationId xmlns:a16="http://schemas.microsoft.com/office/drawing/2014/main" id="{0B7E91C4-F19E-46BE-B05F-139B541892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10" name="Freeform: Shape 9">
            <a:extLst>
              <a:ext uri="{FF2B5EF4-FFF2-40B4-BE49-F238E27FC236}">
                <a16:creationId xmlns:a16="http://schemas.microsoft.com/office/drawing/2014/main" id="{08A64499-0304-4070-BCB0-67E2BE20A3EA}"/>
              </a:ext>
            </a:extLst>
          </p:cNvPr>
          <p:cNvSpPr/>
          <p:nvPr userDrawn="1"/>
        </p:nvSpPr>
        <p:spPr>
          <a:xfrm>
            <a:off x="7998821" y="1645349"/>
            <a:ext cx="4196737" cy="1001638"/>
          </a:xfrm>
          <a:custGeom>
            <a:avLst/>
            <a:gdLst>
              <a:gd name="connsiteX0" fmla="*/ 3150394 w 3152775"/>
              <a:gd name="connsiteY0" fmla="*/ 7144 h 752475"/>
              <a:gd name="connsiteX1" fmla="*/ 371952 w 3152775"/>
              <a:gd name="connsiteY1" fmla="*/ 7144 h 752475"/>
              <a:gd name="connsiteX2" fmla="*/ 7144 w 3152775"/>
              <a:gd name="connsiteY2" fmla="*/ 370999 h 752475"/>
              <a:gd name="connsiteX3" fmla="*/ 7144 w 3152775"/>
              <a:gd name="connsiteY3" fmla="*/ 384334 h 752475"/>
              <a:gd name="connsiteX4" fmla="*/ 371952 w 3152775"/>
              <a:gd name="connsiteY4" fmla="*/ 748189 h 752475"/>
              <a:gd name="connsiteX5" fmla="*/ 3150394 w 3152775"/>
              <a:gd name="connsiteY5" fmla="*/ 748189 h 752475"/>
              <a:gd name="connsiteX6" fmla="*/ 3150394 w 3152775"/>
              <a:gd name="connsiteY6" fmla="*/ 7144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2775" h="752475">
                <a:moveTo>
                  <a:pt x="3150394" y="7144"/>
                </a:moveTo>
                <a:lnTo>
                  <a:pt x="371952" y="7144"/>
                </a:lnTo>
                <a:cubicBezTo>
                  <a:pt x="371952" y="7144"/>
                  <a:pt x="7144" y="7144"/>
                  <a:pt x="7144" y="370999"/>
                </a:cubicBezTo>
                <a:lnTo>
                  <a:pt x="7144" y="384334"/>
                </a:lnTo>
                <a:cubicBezTo>
                  <a:pt x="7144" y="384334"/>
                  <a:pt x="7144" y="748189"/>
                  <a:pt x="371952" y="748189"/>
                </a:cubicBezTo>
                <a:lnTo>
                  <a:pt x="3150394" y="748189"/>
                </a:lnTo>
                <a:lnTo>
                  <a:pt x="3150394" y="7144"/>
                </a:lnTo>
                <a:close/>
              </a:path>
            </a:pathLst>
          </a:custGeom>
          <a:solidFill>
            <a:schemeClr val="accent1"/>
          </a:solidFill>
          <a:ln w="25400" cap="flat">
            <a:noFill/>
            <a:prstDash val="solid"/>
            <a:miter/>
          </a:ln>
        </p:spPr>
        <p:txBody>
          <a:bodyPr rtlCol="0" anchor="ctr"/>
          <a:lstStyle/>
          <a:p>
            <a:endParaRPr lang="ru-RU" dirty="0"/>
          </a:p>
        </p:txBody>
      </p:sp>
      <p:sp>
        <p:nvSpPr>
          <p:cNvPr id="25" name="Freeform: Shape 24">
            <a:extLst>
              <a:ext uri="{FF2B5EF4-FFF2-40B4-BE49-F238E27FC236}">
                <a16:creationId xmlns:a16="http://schemas.microsoft.com/office/drawing/2014/main" id="{ED1736B3-AE79-40C2-80FF-2FB0FEE27195}"/>
              </a:ext>
            </a:extLst>
          </p:cNvPr>
          <p:cNvSpPr/>
          <p:nvPr userDrawn="1"/>
        </p:nvSpPr>
        <p:spPr>
          <a:xfrm>
            <a:off x="12186920" y="2632655"/>
            <a:ext cx="5081" cy="25381"/>
          </a:xfrm>
          <a:custGeom>
            <a:avLst/>
            <a:gdLst>
              <a:gd name="connsiteX0" fmla="*/ 0 w 5081"/>
              <a:gd name="connsiteY0" fmla="*/ 0 h 25381"/>
              <a:gd name="connsiteX1" fmla="*/ 5081 w 5081"/>
              <a:gd name="connsiteY1" fmla="*/ 0 h 25381"/>
              <a:gd name="connsiteX2" fmla="*/ 5081 w 5081"/>
              <a:gd name="connsiteY2" fmla="*/ 25381 h 25381"/>
              <a:gd name="connsiteX3" fmla="*/ 0 w 5081"/>
              <a:gd name="connsiteY3" fmla="*/ 25381 h 25381"/>
              <a:gd name="connsiteX4" fmla="*/ 0 w 5081"/>
              <a:gd name="connsiteY4" fmla="*/ 0 h 25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1">
                <a:moveTo>
                  <a:pt x="0" y="0"/>
                </a:moveTo>
                <a:lnTo>
                  <a:pt x="5081" y="0"/>
                </a:lnTo>
                <a:lnTo>
                  <a:pt x="5081" y="25381"/>
                </a:lnTo>
                <a:lnTo>
                  <a:pt x="0" y="25381"/>
                </a:lnTo>
                <a:lnTo>
                  <a:pt x="0" y="0"/>
                </a:lnTo>
                <a:close/>
              </a:path>
            </a:pathLst>
          </a:custGeom>
          <a:solidFill>
            <a:schemeClr val="tx2"/>
          </a:solidFill>
          <a:ln w="12690" cap="flat">
            <a:noFill/>
            <a:prstDash val="solid"/>
            <a:miter/>
          </a:ln>
        </p:spPr>
        <p:txBody>
          <a:bodyPr wrap="square" rtlCol="0" anchor="ctr">
            <a:noAutofit/>
          </a:bodyPr>
          <a:lstStyle/>
          <a:p>
            <a:endParaRPr lang="ru-RU" dirty="0"/>
          </a:p>
        </p:txBody>
      </p:sp>
      <p:sp>
        <p:nvSpPr>
          <p:cNvPr id="2" name="Title 1">
            <a:extLst>
              <a:ext uri="{FF2B5EF4-FFF2-40B4-BE49-F238E27FC236}">
                <a16:creationId xmlns:a16="http://schemas.microsoft.com/office/drawing/2014/main" id="{DC2228EE-3546-4272-9C39-150FF23CE033}"/>
              </a:ext>
            </a:extLst>
          </p:cNvPr>
          <p:cNvSpPr>
            <a:spLocks noGrp="1"/>
          </p:cNvSpPr>
          <p:nvPr>
            <p:ph type="ctrTitle" hasCustomPrompt="1"/>
          </p:nvPr>
        </p:nvSpPr>
        <p:spPr>
          <a:xfrm>
            <a:off x="781987" y="793172"/>
            <a:ext cx="9144000" cy="655621"/>
          </a:xfrm>
        </p:spPr>
        <p:txBody>
          <a:bodyPr anchor="b">
            <a:normAutofit/>
          </a:bodyPr>
          <a:lstStyle>
            <a:lvl1pPr algn="l">
              <a:defRPr sz="4000" b="1">
                <a:gradFill>
                  <a:gsLst>
                    <a:gs pos="0">
                      <a:schemeClr val="accent1"/>
                    </a:gs>
                    <a:gs pos="100000">
                      <a:schemeClr val="accent3"/>
                    </a:gs>
                  </a:gsLst>
                  <a:lin ang="0" scaled="1"/>
                </a:gradFill>
              </a:defRPr>
            </a:lvl1pPr>
          </a:lstStyle>
          <a:p>
            <a:r>
              <a:rPr lang="en-US" dirty="0"/>
              <a:t>DIVIDER SLIDE</a:t>
            </a:r>
            <a:endParaRPr lang="ru-RU" dirty="0"/>
          </a:p>
        </p:txBody>
      </p:sp>
      <p:sp>
        <p:nvSpPr>
          <p:cNvPr id="3" name="Subtitle 2">
            <a:extLst>
              <a:ext uri="{FF2B5EF4-FFF2-40B4-BE49-F238E27FC236}">
                <a16:creationId xmlns:a16="http://schemas.microsoft.com/office/drawing/2014/main" id="{0F2EFCC6-4D5A-4B43-A534-1A868887BC7F}"/>
              </a:ext>
            </a:extLst>
          </p:cNvPr>
          <p:cNvSpPr>
            <a:spLocks noGrp="1"/>
          </p:cNvSpPr>
          <p:nvPr>
            <p:ph type="subTitle" idx="1"/>
          </p:nvPr>
        </p:nvSpPr>
        <p:spPr>
          <a:xfrm>
            <a:off x="795772" y="1877051"/>
            <a:ext cx="6843278" cy="496223"/>
          </a:xfrm>
        </p:spPr>
        <p:txBody>
          <a:bodyPr>
            <a:normAutofit/>
          </a:bodyPr>
          <a:lstStyle>
            <a:lvl1pPr marL="0" indent="0" algn="l">
              <a:buNone/>
              <a:defRPr sz="1800" b="1" i="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ru-RU" dirty="0"/>
          </a:p>
        </p:txBody>
      </p:sp>
      <p:sp>
        <p:nvSpPr>
          <p:cNvPr id="4" name="Date Placeholder 3">
            <a:extLst>
              <a:ext uri="{FF2B5EF4-FFF2-40B4-BE49-F238E27FC236}">
                <a16:creationId xmlns:a16="http://schemas.microsoft.com/office/drawing/2014/main" id="{0FD10BB4-D57E-4372-8E10-AC15DC09615A}"/>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66020939-F172-405E-A418-A87CE5D908B7}"/>
              </a:ext>
            </a:extLst>
          </p:cNvPr>
          <p:cNvSpPr>
            <a:spLocks noGrp="1"/>
          </p:cNvSpPr>
          <p:nvPr>
            <p:ph type="ftr" sz="quarter" idx="11"/>
          </p:nvPr>
        </p:nvSpPr>
        <p:spPr>
          <a:xfrm>
            <a:off x="812290" y="5797769"/>
            <a:ext cx="3808348" cy="365125"/>
          </a:xfrm>
          <a:prstGeom prst="rect">
            <a:avLst/>
          </a:prstGeom>
        </p:spPr>
        <p:txBody>
          <a:bodyPr/>
          <a:lstStyle/>
          <a:p>
            <a:r>
              <a:rPr lang="en-US" dirty="0"/>
              <a:t>ADD A FOOTER</a:t>
            </a:r>
            <a:endParaRPr lang="ru-RU" dirty="0"/>
          </a:p>
        </p:txBody>
      </p:sp>
      <p:sp>
        <p:nvSpPr>
          <p:cNvPr id="24" name="Graphic 22">
            <a:extLst>
              <a:ext uri="{FF2B5EF4-FFF2-40B4-BE49-F238E27FC236}">
                <a16:creationId xmlns:a16="http://schemas.microsoft.com/office/drawing/2014/main" id="{4EE1436E-33B5-4388-87D8-2D0633CC3CE7}"/>
              </a:ext>
            </a:extLst>
          </p:cNvPr>
          <p:cNvSpPr/>
          <p:nvPr/>
        </p:nvSpPr>
        <p:spPr>
          <a:xfrm>
            <a:off x="903223" y="1550951"/>
            <a:ext cx="3273552" cy="151200"/>
          </a:xfrm>
          <a:custGeom>
            <a:avLst/>
            <a:gdLst>
              <a:gd name="connsiteX0" fmla="*/ 2392204 w 2447925"/>
              <a:gd name="connsiteY0" fmla="*/ 114776 h 114300"/>
              <a:gd name="connsiteX1" fmla="*/ 60484 w 2447925"/>
              <a:gd name="connsiteY1" fmla="*/ 114776 h 114300"/>
              <a:gd name="connsiteX2" fmla="*/ 7144 w 2447925"/>
              <a:gd name="connsiteY2" fmla="*/ 60484 h 114300"/>
              <a:gd name="connsiteX3" fmla="*/ 7144 w 2447925"/>
              <a:gd name="connsiteY3" fmla="*/ 60484 h 114300"/>
              <a:gd name="connsiteX4" fmla="*/ 60484 w 2447925"/>
              <a:gd name="connsiteY4" fmla="*/ 7144 h 114300"/>
              <a:gd name="connsiteX5" fmla="*/ 2392204 w 2447925"/>
              <a:gd name="connsiteY5" fmla="*/ 7144 h 114300"/>
              <a:gd name="connsiteX6" fmla="*/ 2445544 w 2447925"/>
              <a:gd name="connsiteY6" fmla="*/ 60484 h 114300"/>
              <a:gd name="connsiteX7" fmla="*/ 2445544 w 2447925"/>
              <a:gd name="connsiteY7" fmla="*/ 60484 h 114300"/>
              <a:gd name="connsiteX8" fmla="*/ 2392204 w 2447925"/>
              <a:gd name="connsiteY8" fmla="*/ 114776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7925" h="114300">
                <a:moveTo>
                  <a:pt x="2392204" y="114776"/>
                </a:moveTo>
                <a:lnTo>
                  <a:pt x="60484" y="114776"/>
                </a:lnTo>
                <a:cubicBezTo>
                  <a:pt x="30956" y="114776"/>
                  <a:pt x="7144" y="90011"/>
                  <a:pt x="7144" y="60484"/>
                </a:cubicBezTo>
                <a:lnTo>
                  <a:pt x="7144" y="60484"/>
                </a:lnTo>
                <a:cubicBezTo>
                  <a:pt x="7144" y="30956"/>
                  <a:pt x="30956" y="7144"/>
                  <a:pt x="60484" y="7144"/>
                </a:cubicBezTo>
                <a:lnTo>
                  <a:pt x="2392204" y="7144"/>
                </a:lnTo>
                <a:cubicBezTo>
                  <a:pt x="2421731" y="7144"/>
                  <a:pt x="2445544" y="30956"/>
                  <a:pt x="2445544" y="60484"/>
                </a:cubicBezTo>
                <a:lnTo>
                  <a:pt x="2445544" y="60484"/>
                </a:lnTo>
                <a:cubicBezTo>
                  <a:pt x="2445544" y="90011"/>
                  <a:pt x="2421731" y="114776"/>
                  <a:pt x="2392204" y="11477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9" name="Freeform: Shape 8">
            <a:extLst>
              <a:ext uri="{FF2B5EF4-FFF2-40B4-BE49-F238E27FC236}">
                <a16:creationId xmlns:a16="http://schemas.microsoft.com/office/drawing/2014/main" id="{A8FB11AB-3031-47CA-85DD-696856C3C62C}"/>
              </a:ext>
            </a:extLst>
          </p:cNvPr>
          <p:cNvSpPr/>
          <p:nvPr/>
        </p:nvSpPr>
        <p:spPr>
          <a:xfrm>
            <a:off x="3899957" y="4662943"/>
            <a:ext cx="8292043" cy="760738"/>
          </a:xfrm>
          <a:custGeom>
            <a:avLst/>
            <a:gdLst>
              <a:gd name="connsiteX0" fmla="*/ 6228874 w 6229350"/>
              <a:gd name="connsiteY0" fmla="*/ 7144 h 571500"/>
              <a:gd name="connsiteX1" fmla="*/ 284321 w 6229350"/>
              <a:gd name="connsiteY1" fmla="*/ 7144 h 571500"/>
              <a:gd name="connsiteX2" fmla="*/ 7144 w 6229350"/>
              <a:gd name="connsiteY2" fmla="*/ 282416 h 571500"/>
              <a:gd name="connsiteX3" fmla="*/ 7144 w 6229350"/>
              <a:gd name="connsiteY3" fmla="*/ 292894 h 571500"/>
              <a:gd name="connsiteX4" fmla="*/ 284321 w 6229350"/>
              <a:gd name="connsiteY4" fmla="*/ 568166 h 571500"/>
              <a:gd name="connsiteX5" fmla="*/ 6228874 w 6229350"/>
              <a:gd name="connsiteY5" fmla="*/ 568166 h 571500"/>
              <a:gd name="connsiteX6" fmla="*/ 6228874 w 6229350"/>
              <a:gd name="connsiteY6" fmla="*/ 7144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29350" h="571500">
                <a:moveTo>
                  <a:pt x="6228874" y="7144"/>
                </a:moveTo>
                <a:lnTo>
                  <a:pt x="284321" y="7144"/>
                </a:lnTo>
                <a:cubicBezTo>
                  <a:pt x="284321" y="7144"/>
                  <a:pt x="7144" y="7144"/>
                  <a:pt x="7144" y="282416"/>
                </a:cubicBezTo>
                <a:lnTo>
                  <a:pt x="7144" y="292894"/>
                </a:lnTo>
                <a:cubicBezTo>
                  <a:pt x="7144" y="292894"/>
                  <a:pt x="7144" y="568166"/>
                  <a:pt x="284321" y="568166"/>
                </a:cubicBezTo>
                <a:lnTo>
                  <a:pt x="6228874" y="568166"/>
                </a:lnTo>
                <a:lnTo>
                  <a:pt x="6228874" y="7144"/>
                </a:lnTo>
                <a:close/>
              </a:path>
            </a:pathLst>
          </a:custGeom>
          <a:solidFill>
            <a:schemeClr val="accent3"/>
          </a:solidFill>
          <a:ln w="25400" cap="flat">
            <a:noFill/>
            <a:prstDash val="solid"/>
            <a:miter/>
          </a:ln>
        </p:spPr>
        <p:txBody>
          <a:bodyPr rtlCol="0" anchor="ctr"/>
          <a:lstStyle/>
          <a:p>
            <a:endParaRPr lang="ru-RU" dirty="0"/>
          </a:p>
        </p:txBody>
      </p:sp>
      <p:sp>
        <p:nvSpPr>
          <p:cNvPr id="6" name="Slide Number Placeholder 5">
            <a:extLst>
              <a:ext uri="{FF2B5EF4-FFF2-40B4-BE49-F238E27FC236}">
                <a16:creationId xmlns:a16="http://schemas.microsoft.com/office/drawing/2014/main" id="{E0210624-61F8-48B2-BD00-D3BC39DEBDCF}"/>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38" name="Freeform: Shape 37">
            <a:extLst>
              <a:ext uri="{FF2B5EF4-FFF2-40B4-BE49-F238E27FC236}">
                <a16:creationId xmlns:a16="http://schemas.microsoft.com/office/drawing/2014/main" id="{9CD6F167-FB82-4EFB-BAB9-1D0FEE07B85D}"/>
              </a:ext>
            </a:extLst>
          </p:cNvPr>
          <p:cNvSpPr/>
          <p:nvPr/>
        </p:nvSpPr>
        <p:spPr>
          <a:xfrm>
            <a:off x="3909848" y="4665641"/>
            <a:ext cx="8277071" cy="257213"/>
          </a:xfrm>
          <a:custGeom>
            <a:avLst/>
            <a:gdLst>
              <a:gd name="connsiteX0" fmla="*/ 363403 w 8277071"/>
              <a:gd name="connsiteY0" fmla="*/ 0 h 257213"/>
              <a:gd name="connsiteX1" fmla="*/ 8277071 w 8277071"/>
              <a:gd name="connsiteY1" fmla="*/ 0 h 257213"/>
              <a:gd name="connsiteX2" fmla="*/ 8277071 w 8277071"/>
              <a:gd name="connsiteY2" fmla="*/ 25380 h 257213"/>
              <a:gd name="connsiteX3" fmla="*/ 363403 w 8277071"/>
              <a:gd name="connsiteY3" fmla="*/ 25380 h 257213"/>
              <a:gd name="connsiteX4" fmla="*/ 61632 w 8277071"/>
              <a:gd name="connsiteY4" fmla="*/ 176355 h 257213"/>
              <a:gd name="connsiteX5" fmla="*/ 25441 w 8277071"/>
              <a:gd name="connsiteY5" fmla="*/ 257213 h 257213"/>
              <a:gd name="connsiteX6" fmla="*/ 0 w 8277071"/>
              <a:gd name="connsiteY6" fmla="*/ 257213 h 257213"/>
              <a:gd name="connsiteX7" fmla="*/ 29624 w 8277071"/>
              <a:gd name="connsiteY7" fmla="*/ 181325 h 257213"/>
              <a:gd name="connsiteX8" fmla="*/ 363403 w 8277071"/>
              <a:gd name="connsiteY8" fmla="*/ 0 h 2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071" h="257213">
                <a:moveTo>
                  <a:pt x="363403" y="0"/>
                </a:moveTo>
                <a:lnTo>
                  <a:pt x="8277071" y="0"/>
                </a:lnTo>
                <a:lnTo>
                  <a:pt x="8277071" y="25380"/>
                </a:lnTo>
                <a:lnTo>
                  <a:pt x="363403" y="25380"/>
                </a:lnTo>
                <a:cubicBezTo>
                  <a:pt x="352934" y="25380"/>
                  <a:pt x="158297" y="28235"/>
                  <a:pt x="61632" y="176355"/>
                </a:cubicBezTo>
                <a:lnTo>
                  <a:pt x="25441" y="257213"/>
                </a:lnTo>
                <a:lnTo>
                  <a:pt x="0" y="257213"/>
                </a:lnTo>
                <a:lnTo>
                  <a:pt x="29624" y="181325"/>
                </a:lnTo>
                <a:cubicBezTo>
                  <a:pt x="130358" y="2915"/>
                  <a:pt x="360072" y="0"/>
                  <a:pt x="363403" y="0"/>
                </a:cubicBez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6" name="Freeform: Shape 35">
            <a:extLst>
              <a:ext uri="{FF2B5EF4-FFF2-40B4-BE49-F238E27FC236}">
                <a16:creationId xmlns:a16="http://schemas.microsoft.com/office/drawing/2014/main" id="{3DD2082D-81A7-4E2D-8136-9D48016E7FE9}"/>
              </a:ext>
            </a:extLst>
          </p:cNvPr>
          <p:cNvSpPr/>
          <p:nvPr/>
        </p:nvSpPr>
        <p:spPr>
          <a:xfrm>
            <a:off x="12186919" y="4665641"/>
            <a:ext cx="5081" cy="25380"/>
          </a:xfrm>
          <a:custGeom>
            <a:avLst/>
            <a:gdLst>
              <a:gd name="connsiteX0" fmla="*/ 0 w 5081"/>
              <a:gd name="connsiteY0" fmla="*/ 0 h 25380"/>
              <a:gd name="connsiteX1" fmla="*/ 5081 w 5081"/>
              <a:gd name="connsiteY1" fmla="*/ 0 h 25380"/>
              <a:gd name="connsiteX2" fmla="*/ 5081 w 5081"/>
              <a:gd name="connsiteY2" fmla="*/ 25380 h 25380"/>
              <a:gd name="connsiteX3" fmla="*/ 0 w 5081"/>
              <a:gd name="connsiteY3" fmla="*/ 25380 h 25380"/>
              <a:gd name="connsiteX4" fmla="*/ 0 w 5081"/>
              <a:gd name="connsiteY4" fmla="*/ 0 h 25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1" h="25380">
                <a:moveTo>
                  <a:pt x="0" y="0"/>
                </a:moveTo>
                <a:lnTo>
                  <a:pt x="5081" y="0"/>
                </a:lnTo>
                <a:lnTo>
                  <a:pt x="5081" y="25380"/>
                </a:lnTo>
                <a:lnTo>
                  <a:pt x="0" y="25380"/>
                </a:lnTo>
                <a:lnTo>
                  <a:pt x="0" y="0"/>
                </a:lnTo>
                <a:close/>
              </a:path>
            </a:pathLst>
          </a:custGeom>
          <a:solidFill>
            <a:schemeClr val="bg1"/>
          </a:solidFill>
          <a:ln w="12690" cap="flat">
            <a:noFill/>
            <a:prstDash val="solid"/>
            <a:miter/>
          </a:ln>
        </p:spPr>
        <p:txBody>
          <a:bodyPr wrap="square" rtlCol="0" anchor="ctr">
            <a:noAutofit/>
          </a:bodyPr>
          <a:lstStyle/>
          <a:p>
            <a:endParaRPr lang="ru-RU" dirty="0"/>
          </a:p>
        </p:txBody>
      </p:sp>
      <p:sp>
        <p:nvSpPr>
          <p:cNvPr id="30" name="Freeform: Shape 29">
            <a:extLst>
              <a:ext uri="{FF2B5EF4-FFF2-40B4-BE49-F238E27FC236}">
                <a16:creationId xmlns:a16="http://schemas.microsoft.com/office/drawing/2014/main" id="{ECF16C35-4A81-4062-808C-7697AF0FD6F5}"/>
              </a:ext>
            </a:extLst>
          </p:cNvPr>
          <p:cNvSpPr/>
          <p:nvPr/>
        </p:nvSpPr>
        <p:spPr>
          <a:xfrm>
            <a:off x="3905233" y="4922854"/>
            <a:ext cx="8286767" cy="513089"/>
          </a:xfrm>
          <a:custGeom>
            <a:avLst/>
            <a:gdLst>
              <a:gd name="connsiteX0" fmla="*/ 4615 w 8286767"/>
              <a:gd name="connsiteY0" fmla="*/ 0 h 513089"/>
              <a:gd name="connsiteX1" fmla="*/ 30056 w 8286767"/>
              <a:gd name="connsiteY1" fmla="*/ 0 h 513089"/>
              <a:gd name="connsiteX2" fmla="*/ 27385 w 8286767"/>
              <a:gd name="connsiteY2" fmla="*/ 5967 h 513089"/>
              <a:gd name="connsiteX3" fmla="*/ 12690 w 8286767"/>
              <a:gd name="connsiteY3" fmla="*/ 120958 h 513089"/>
              <a:gd name="connsiteX4" fmla="*/ 12690 w 8286767"/>
              <a:gd name="connsiteY4" fmla="*/ 134918 h 513089"/>
              <a:gd name="connsiteX5" fmla="*/ 368018 w 8286767"/>
              <a:gd name="connsiteY5" fmla="*/ 488977 h 513089"/>
              <a:gd name="connsiteX6" fmla="*/ 8286767 w 8286767"/>
              <a:gd name="connsiteY6" fmla="*/ 488977 h 513089"/>
              <a:gd name="connsiteX7" fmla="*/ 8286767 w 8286767"/>
              <a:gd name="connsiteY7" fmla="*/ 513089 h 513089"/>
              <a:gd name="connsiteX8" fmla="*/ 368018 w 8286767"/>
              <a:gd name="connsiteY8" fmla="*/ 513089 h 513089"/>
              <a:gd name="connsiteX9" fmla="*/ 0 w 8286767"/>
              <a:gd name="connsiteY9" fmla="*/ 225019 h 513089"/>
              <a:gd name="connsiteX10" fmla="*/ 0 w 8286767"/>
              <a:gd name="connsiteY10" fmla="*/ 11822 h 513089"/>
              <a:gd name="connsiteX11" fmla="*/ 4615 w 8286767"/>
              <a:gd name="connsiteY11" fmla="*/ 0 h 51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86767" h="513089">
                <a:moveTo>
                  <a:pt x="4615" y="0"/>
                </a:moveTo>
                <a:lnTo>
                  <a:pt x="30056" y="0"/>
                </a:lnTo>
                <a:lnTo>
                  <a:pt x="27385" y="5967"/>
                </a:lnTo>
                <a:cubicBezTo>
                  <a:pt x="18024" y="39383"/>
                  <a:pt x="12690" y="77494"/>
                  <a:pt x="12690" y="120958"/>
                </a:cubicBezTo>
                <a:lnTo>
                  <a:pt x="12690" y="134918"/>
                </a:lnTo>
                <a:cubicBezTo>
                  <a:pt x="12690" y="150146"/>
                  <a:pt x="17766" y="488977"/>
                  <a:pt x="368018" y="488977"/>
                </a:cubicBezTo>
                <a:lnTo>
                  <a:pt x="8286767" y="488977"/>
                </a:lnTo>
                <a:lnTo>
                  <a:pt x="8286767" y="513089"/>
                </a:lnTo>
                <a:lnTo>
                  <a:pt x="368018" y="513089"/>
                </a:lnTo>
                <a:cubicBezTo>
                  <a:pt x="110405" y="513089"/>
                  <a:pt x="26649" y="336694"/>
                  <a:pt x="0" y="225019"/>
                </a:cubicBezTo>
                <a:lnTo>
                  <a:pt x="0" y="11822"/>
                </a:lnTo>
                <a:lnTo>
                  <a:pt x="4615" y="0"/>
                </a:lnTo>
                <a:close/>
              </a:path>
            </a:pathLst>
          </a:custGeom>
          <a:solidFill>
            <a:schemeClr val="bg1"/>
          </a:solidFill>
          <a:ln w="12690" cap="flat">
            <a:noFill/>
            <a:prstDash val="solid"/>
            <a:miter/>
          </a:ln>
        </p:spPr>
        <p:txBody>
          <a:bodyPr wrap="square" rtlCol="0" anchor="ctr">
            <a:noAutofit/>
          </a:bodyPr>
          <a:lstStyle/>
          <a:p>
            <a:endParaRPr lang="ru-RU" dirty="0"/>
          </a:p>
        </p:txBody>
      </p:sp>
    </p:spTree>
    <p:extLst>
      <p:ext uri="{BB962C8B-B14F-4D97-AF65-F5344CB8AC3E}">
        <p14:creationId xmlns:p14="http://schemas.microsoft.com/office/powerpoint/2010/main" val="2139704614"/>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title, Content and Imag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5A97CE06-9ECC-4438-8B22-B58B27F2B5FA}"/>
              </a:ext>
            </a:extLst>
          </p:cNvPr>
          <p:cNvSpPr>
            <a:spLocks noGrp="1"/>
          </p:cNvSpPr>
          <p:nvPr>
            <p:ph type="pic" sz="quarter" idx="15"/>
          </p:nvPr>
        </p:nvSpPr>
        <p:spPr>
          <a:xfrm>
            <a:off x="1396781" y="0"/>
            <a:ext cx="3894833" cy="5656330"/>
          </a:xfrm>
          <a:custGeom>
            <a:avLst/>
            <a:gdLst>
              <a:gd name="connsiteX0" fmla="*/ 691654 w 3894833"/>
              <a:gd name="connsiteY0" fmla="*/ 0 h 5656330"/>
              <a:gd name="connsiteX1" fmla="*/ 925166 w 3894833"/>
              <a:gd name="connsiteY1" fmla="*/ 0 h 5656330"/>
              <a:gd name="connsiteX2" fmla="*/ 925166 w 3894833"/>
              <a:gd name="connsiteY2" fmla="*/ 1025424 h 5656330"/>
              <a:gd name="connsiteX3" fmla="*/ 1184060 w 3894833"/>
              <a:gd name="connsiteY3" fmla="*/ 1289394 h 5656330"/>
              <a:gd name="connsiteX4" fmla="*/ 1194212 w 3894833"/>
              <a:gd name="connsiteY4" fmla="*/ 1289394 h 5656330"/>
              <a:gd name="connsiteX5" fmla="*/ 1453107 w 3894833"/>
              <a:gd name="connsiteY5" fmla="*/ 1025424 h 5656330"/>
              <a:gd name="connsiteX6" fmla="*/ 1453107 w 3894833"/>
              <a:gd name="connsiteY6" fmla="*/ 0 h 5656330"/>
              <a:gd name="connsiteX7" fmla="*/ 3894833 w 3894833"/>
              <a:gd name="connsiteY7" fmla="*/ 0 h 5656330"/>
              <a:gd name="connsiteX8" fmla="*/ 3894833 w 3894833"/>
              <a:gd name="connsiteY8" fmla="*/ 3731122 h 5656330"/>
              <a:gd name="connsiteX9" fmla="*/ 2110494 w 3894833"/>
              <a:gd name="connsiteY9" fmla="*/ 5656330 h 5656330"/>
              <a:gd name="connsiteX10" fmla="*/ 1842717 w 3894833"/>
              <a:gd name="connsiteY10" fmla="*/ 5656330 h 5656330"/>
              <a:gd name="connsiteX11" fmla="*/ 0 w 3894833"/>
              <a:gd name="connsiteY11" fmla="*/ 3731122 h 5656330"/>
              <a:gd name="connsiteX12" fmla="*/ 0 w 3894833"/>
              <a:gd name="connsiteY12" fmla="*/ 2120572 h 5656330"/>
              <a:gd name="connsiteX13" fmla="*/ 7266 w 3894833"/>
              <a:gd name="connsiteY13" fmla="*/ 2123266 h 5656330"/>
              <a:gd name="connsiteX14" fmla="*/ 171328 w 3894833"/>
              <a:gd name="connsiteY14" fmla="*/ 2144761 h 5656330"/>
              <a:gd name="connsiteX15" fmla="*/ 189095 w 3894833"/>
              <a:gd name="connsiteY15" fmla="*/ 2144761 h 5656330"/>
              <a:gd name="connsiteX16" fmla="*/ 691654 w 3894833"/>
              <a:gd name="connsiteY16" fmla="*/ 1639663 h 565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94833" h="5656330">
                <a:moveTo>
                  <a:pt x="691654" y="0"/>
                </a:moveTo>
                <a:lnTo>
                  <a:pt x="925166" y="0"/>
                </a:lnTo>
                <a:lnTo>
                  <a:pt x="925166" y="1025424"/>
                </a:lnTo>
                <a:cubicBezTo>
                  <a:pt x="925166" y="1025424"/>
                  <a:pt x="925166" y="1289394"/>
                  <a:pt x="1184060" y="1289394"/>
                </a:cubicBezTo>
                <a:lnTo>
                  <a:pt x="1194212" y="1289394"/>
                </a:lnTo>
                <a:cubicBezTo>
                  <a:pt x="1194212" y="1289394"/>
                  <a:pt x="1453107" y="1289394"/>
                  <a:pt x="1453107" y="1025424"/>
                </a:cubicBezTo>
                <a:lnTo>
                  <a:pt x="1453107" y="0"/>
                </a:lnTo>
                <a:lnTo>
                  <a:pt x="3894833" y="0"/>
                </a:lnTo>
                <a:lnTo>
                  <a:pt x="3894833" y="3731122"/>
                </a:lnTo>
                <a:cubicBezTo>
                  <a:pt x="3894833" y="3731122"/>
                  <a:pt x="3894833" y="5562417"/>
                  <a:pt x="2110494" y="5656330"/>
                </a:cubicBezTo>
                <a:lnTo>
                  <a:pt x="1842717" y="5656330"/>
                </a:lnTo>
                <a:cubicBezTo>
                  <a:pt x="1467066" y="5628410"/>
                  <a:pt x="0" y="5413934"/>
                  <a:pt x="0" y="3731122"/>
                </a:cubicBezTo>
                <a:lnTo>
                  <a:pt x="0" y="2120572"/>
                </a:lnTo>
                <a:lnTo>
                  <a:pt x="7266" y="2123266"/>
                </a:lnTo>
                <a:cubicBezTo>
                  <a:pt x="54929" y="2136948"/>
                  <a:pt x="109301" y="2144761"/>
                  <a:pt x="171328" y="2144761"/>
                </a:cubicBezTo>
                <a:lnTo>
                  <a:pt x="189095" y="2144761"/>
                </a:lnTo>
                <a:cubicBezTo>
                  <a:pt x="194172" y="2144761"/>
                  <a:pt x="691654" y="2138415"/>
                  <a:pt x="691654" y="1639663"/>
                </a:cubicBezTo>
                <a:close/>
              </a:path>
            </a:pathLst>
          </a:custGeom>
        </p:spPr>
        <p:txBody>
          <a:bodyPr wrap="square" anchor="ctr" anchorCtr="0">
            <a:noAutofit/>
          </a:bodyPr>
          <a:lstStyle>
            <a:lvl1pPr marL="0" indent="0" algn="ctr">
              <a:buNone/>
              <a:defRPr sz="1400"/>
            </a:lvl1pPr>
          </a:lstStyle>
          <a:p>
            <a:r>
              <a:rPr lang="en-US" dirty="0" smtClean="0"/>
              <a:t>Click icon to add picture</a:t>
            </a:r>
            <a:endParaRPr lang="ru-RU"/>
          </a:p>
        </p:txBody>
      </p:sp>
      <p:sp>
        <p:nvSpPr>
          <p:cNvPr id="24" name="Oval 23">
            <a:extLst>
              <a:ext uri="{FF2B5EF4-FFF2-40B4-BE49-F238E27FC236}">
                <a16:creationId xmlns:a16="http://schemas.microsoft.com/office/drawing/2014/main" id="{CE8B26E3-C9CA-4CFF-8221-19518F497FF4}"/>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A9957602-C843-44E0-A93F-66AF5A6A0F0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6910023" y="90805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0" name="Freeform: Shape 9">
            <a:extLst>
              <a:ext uri="{FF2B5EF4-FFF2-40B4-BE49-F238E27FC236}">
                <a16:creationId xmlns:a16="http://schemas.microsoft.com/office/drawing/2014/main" id="{7492975F-6F5D-4157-A751-54BACCCF1800}"/>
              </a:ext>
            </a:extLst>
          </p:cNvPr>
          <p:cNvSpPr/>
          <p:nvPr/>
        </p:nvSpPr>
        <p:spPr>
          <a:xfrm>
            <a:off x="5492146" y="-12675"/>
            <a:ext cx="545708" cy="3819957"/>
          </a:xfrm>
          <a:custGeom>
            <a:avLst/>
            <a:gdLst>
              <a:gd name="connsiteX0" fmla="*/ 12675 w 545708"/>
              <a:gd name="connsiteY0" fmla="*/ 12675 h 3819957"/>
              <a:gd name="connsiteX1" fmla="*/ 12675 w 545708"/>
              <a:gd name="connsiteY1" fmla="*/ 3550894 h 3819957"/>
              <a:gd name="connsiteX2" fmla="*/ 271569 w 545708"/>
              <a:gd name="connsiteY2" fmla="*/ 3814865 h 3819957"/>
              <a:gd name="connsiteX3" fmla="*/ 281722 w 545708"/>
              <a:gd name="connsiteY3" fmla="*/ 3814865 h 3819957"/>
              <a:gd name="connsiteX4" fmla="*/ 540616 w 545708"/>
              <a:gd name="connsiteY4" fmla="*/ 3550894 h 3819957"/>
              <a:gd name="connsiteX5" fmla="*/ 540616 w 545708"/>
              <a:gd name="connsiteY5" fmla="*/ 12675 h 3819957"/>
              <a:gd name="connsiteX6" fmla="*/ 12675 w 545708"/>
              <a:gd name="connsiteY6" fmla="*/ 12675 h 38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708" h="3819957">
                <a:moveTo>
                  <a:pt x="12675" y="12675"/>
                </a:moveTo>
                <a:lnTo>
                  <a:pt x="12675" y="3550894"/>
                </a:lnTo>
                <a:cubicBezTo>
                  <a:pt x="12675" y="3550894"/>
                  <a:pt x="12675" y="3814865"/>
                  <a:pt x="271569" y="3814865"/>
                </a:cubicBezTo>
                <a:lnTo>
                  <a:pt x="281722" y="3814865"/>
                </a:lnTo>
                <a:cubicBezTo>
                  <a:pt x="281722" y="3814865"/>
                  <a:pt x="540616" y="3814865"/>
                  <a:pt x="540616" y="3550894"/>
                </a:cubicBezTo>
                <a:lnTo>
                  <a:pt x="540616" y="12675"/>
                </a:lnTo>
                <a:lnTo>
                  <a:pt x="12675" y="12675"/>
                </a:lnTo>
                <a:close/>
              </a:path>
            </a:pathLst>
          </a:custGeom>
          <a:solidFill>
            <a:schemeClr val="accent1"/>
          </a:solidFill>
          <a:ln w="12684" cap="flat">
            <a:noFill/>
            <a:prstDash val="solid"/>
            <a:miter/>
          </a:ln>
        </p:spPr>
        <p:txBody>
          <a:bodyPr rtlCol="0" anchor="ctr"/>
          <a:lstStyle/>
          <a:p>
            <a:endParaRPr lang="ru-RU" dirty="0"/>
          </a:p>
        </p:txBody>
      </p:sp>
      <p:sp>
        <p:nvSpPr>
          <p:cNvPr id="13" name="Freeform: Shape 12">
            <a:extLst>
              <a:ext uri="{FF2B5EF4-FFF2-40B4-BE49-F238E27FC236}">
                <a16:creationId xmlns:a16="http://schemas.microsoft.com/office/drawing/2014/main" id="{6C50EDEB-35C1-4DED-A608-A0EAA8DE5404}"/>
              </a:ext>
            </a:extLst>
          </p:cNvPr>
          <p:cNvSpPr/>
          <p:nvPr/>
        </p:nvSpPr>
        <p:spPr>
          <a:xfrm>
            <a:off x="5479455" y="-12675"/>
            <a:ext cx="571090" cy="3832648"/>
          </a:xfrm>
          <a:custGeom>
            <a:avLst/>
            <a:gdLst>
              <a:gd name="connsiteX0" fmla="*/ 540616 w 571089"/>
              <a:gd name="connsiteY0" fmla="*/ 12675 h 3832648"/>
              <a:gd name="connsiteX1" fmla="*/ 540616 w 571089"/>
              <a:gd name="connsiteY1" fmla="*/ 3550894 h 3832648"/>
              <a:gd name="connsiteX2" fmla="*/ 294413 w 571089"/>
              <a:gd name="connsiteY2" fmla="*/ 3802174 h 3832648"/>
              <a:gd name="connsiteX3" fmla="*/ 284260 w 571089"/>
              <a:gd name="connsiteY3" fmla="*/ 3802174 h 3832648"/>
              <a:gd name="connsiteX4" fmla="*/ 38056 w 571089"/>
              <a:gd name="connsiteY4" fmla="*/ 3550894 h 3832648"/>
              <a:gd name="connsiteX5" fmla="*/ 38056 w 571089"/>
              <a:gd name="connsiteY5" fmla="*/ 12675 h 3832648"/>
              <a:gd name="connsiteX6" fmla="*/ 12675 w 571089"/>
              <a:gd name="connsiteY6" fmla="*/ 12675 h 3832648"/>
              <a:gd name="connsiteX7" fmla="*/ 12675 w 571089"/>
              <a:gd name="connsiteY7" fmla="*/ 3550894 h 3832648"/>
              <a:gd name="connsiteX8" fmla="*/ 284260 w 571089"/>
              <a:gd name="connsiteY8" fmla="*/ 3827556 h 3832648"/>
              <a:gd name="connsiteX9" fmla="*/ 294413 w 571089"/>
              <a:gd name="connsiteY9" fmla="*/ 3827556 h 3832648"/>
              <a:gd name="connsiteX10" fmla="*/ 565998 w 571089"/>
              <a:gd name="connsiteY10" fmla="*/ 3550894 h 3832648"/>
              <a:gd name="connsiteX11" fmla="*/ 565998 w 571089"/>
              <a:gd name="connsiteY11" fmla="*/ 12675 h 3832648"/>
              <a:gd name="connsiteX12" fmla="*/ 540616 w 571089"/>
              <a:gd name="connsiteY12" fmla="*/ 12675 h 383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1089" h="3832648">
                <a:moveTo>
                  <a:pt x="540616" y="12675"/>
                </a:moveTo>
                <a:lnTo>
                  <a:pt x="540616" y="3550894"/>
                </a:lnTo>
                <a:cubicBezTo>
                  <a:pt x="540616" y="3798367"/>
                  <a:pt x="304565" y="3802174"/>
                  <a:pt x="294413" y="3802174"/>
                </a:cubicBezTo>
                <a:lnTo>
                  <a:pt x="284260" y="3802174"/>
                </a:lnTo>
                <a:cubicBezTo>
                  <a:pt x="41864" y="3802174"/>
                  <a:pt x="38056" y="3561047"/>
                  <a:pt x="38056" y="3550894"/>
                </a:cubicBezTo>
                <a:lnTo>
                  <a:pt x="38056" y="12675"/>
                </a:lnTo>
                <a:lnTo>
                  <a:pt x="12675" y="12675"/>
                </a:lnTo>
                <a:lnTo>
                  <a:pt x="12675" y="3550894"/>
                </a:lnTo>
                <a:cubicBezTo>
                  <a:pt x="12675" y="3553433"/>
                  <a:pt x="15213" y="3827556"/>
                  <a:pt x="284260" y="3827556"/>
                </a:cubicBezTo>
                <a:lnTo>
                  <a:pt x="294413" y="3827556"/>
                </a:lnTo>
                <a:cubicBezTo>
                  <a:pt x="296951" y="3827556"/>
                  <a:pt x="565998" y="3825017"/>
                  <a:pt x="565998" y="3550894"/>
                </a:cubicBezTo>
                <a:lnTo>
                  <a:pt x="565998" y="12675"/>
                </a:lnTo>
                <a:lnTo>
                  <a:pt x="540616" y="12675"/>
                </a:lnTo>
                <a:close/>
              </a:path>
            </a:pathLst>
          </a:custGeom>
          <a:solidFill>
            <a:schemeClr val="bg1"/>
          </a:solidFill>
          <a:ln w="12684" cap="flat">
            <a:noFill/>
            <a:prstDash val="solid"/>
            <a:miter/>
          </a:ln>
        </p:spPr>
        <p:txBody>
          <a:bodyPr rtlCol="0" anchor="ctr"/>
          <a:lstStyle/>
          <a:p>
            <a:endParaRPr lang="ru-RU" dirty="0"/>
          </a:p>
        </p:txBody>
      </p:sp>
      <p:sp>
        <p:nvSpPr>
          <p:cNvPr id="16" name="Text Placeholder 14">
            <a:extLst>
              <a:ext uri="{FF2B5EF4-FFF2-40B4-BE49-F238E27FC236}">
                <a16:creationId xmlns:a16="http://schemas.microsoft.com/office/drawing/2014/main" id="{F469DEB5-CC79-4D71-8360-0B10B34244B7}"/>
              </a:ext>
            </a:extLst>
          </p:cNvPr>
          <p:cNvSpPr>
            <a:spLocks noGrp="1"/>
          </p:cNvSpPr>
          <p:nvPr userDrawn="1">
            <p:ph type="body" sz="quarter" idx="13"/>
          </p:nvPr>
        </p:nvSpPr>
        <p:spPr>
          <a:xfrm>
            <a:off x="6910023" y="2050475"/>
            <a:ext cx="4548187" cy="639683"/>
          </a:xfrm>
        </p:spPr>
        <p:txBody>
          <a:bodyPr>
            <a:normAutofit/>
          </a:bodyPr>
          <a:lstStyle>
            <a:lvl1pPr marL="0" indent="0">
              <a:buNone/>
              <a:defRPr sz="1800" b="1" i="0"/>
            </a:lvl1pPr>
          </a:lstStyle>
          <a:p>
            <a:pPr lvl="0"/>
            <a:r>
              <a:rPr lang="en-US" smtClean="0"/>
              <a:t>Edit Master text styles</a:t>
            </a:r>
          </a:p>
        </p:txBody>
      </p:sp>
      <p:sp>
        <p:nvSpPr>
          <p:cNvPr id="17" name="Text Placeholder 14">
            <a:extLst>
              <a:ext uri="{FF2B5EF4-FFF2-40B4-BE49-F238E27FC236}">
                <a16:creationId xmlns:a16="http://schemas.microsoft.com/office/drawing/2014/main" id="{9EE0722D-F13C-4FFB-9E31-CC024B92E6CD}"/>
              </a:ext>
            </a:extLst>
          </p:cNvPr>
          <p:cNvSpPr>
            <a:spLocks noGrp="1"/>
          </p:cNvSpPr>
          <p:nvPr userDrawn="1">
            <p:ph type="body" sz="quarter" idx="14"/>
          </p:nvPr>
        </p:nvSpPr>
        <p:spPr>
          <a:xfrm>
            <a:off x="6910023" y="2839714"/>
            <a:ext cx="4548187" cy="2916952"/>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smtClean="0"/>
              <a:t>Edit Master text styles</a:t>
            </a:r>
          </a:p>
        </p:txBody>
      </p:sp>
      <p:sp>
        <p:nvSpPr>
          <p:cNvPr id="3" name="Graphic 22">
            <a:extLst>
              <a:ext uri="{FF2B5EF4-FFF2-40B4-BE49-F238E27FC236}">
                <a16:creationId xmlns:a16="http://schemas.microsoft.com/office/drawing/2014/main" id="{827885C7-FA6F-4513-83BC-BEAD42F63D5B}"/>
              </a:ext>
            </a:extLst>
          </p:cNvPr>
          <p:cNvSpPr/>
          <p:nvPr userDrawn="1"/>
        </p:nvSpPr>
        <p:spPr>
          <a:xfrm>
            <a:off x="6981947" y="172667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22" name="Freeform: Shape 21">
            <a:extLst>
              <a:ext uri="{FF2B5EF4-FFF2-40B4-BE49-F238E27FC236}">
                <a16:creationId xmlns:a16="http://schemas.microsoft.com/office/drawing/2014/main" id="{30961087-B677-45AC-8D02-FEE615D17609}"/>
              </a:ext>
            </a:extLst>
          </p:cNvPr>
          <p:cNvSpPr/>
          <p:nvPr userDrawn="1"/>
        </p:nvSpPr>
        <p:spPr>
          <a:xfrm>
            <a:off x="1069371" y="-12675"/>
            <a:ext cx="1002580" cy="2144760"/>
          </a:xfrm>
          <a:custGeom>
            <a:avLst/>
            <a:gdLst>
              <a:gd name="connsiteX0" fmla="*/ 12675 w 1002580"/>
              <a:gd name="connsiteY0" fmla="*/ 12675 h 2144760"/>
              <a:gd name="connsiteX1" fmla="*/ 12675 w 1002580"/>
              <a:gd name="connsiteY1" fmla="*/ 1652337 h 2144760"/>
              <a:gd name="connsiteX2" fmla="*/ 498736 w 1002580"/>
              <a:gd name="connsiteY2" fmla="*/ 2139668 h 2144760"/>
              <a:gd name="connsiteX3" fmla="*/ 516503 w 1002580"/>
              <a:gd name="connsiteY3" fmla="*/ 2139668 h 2144760"/>
              <a:gd name="connsiteX4" fmla="*/ 1002564 w 1002580"/>
              <a:gd name="connsiteY4" fmla="*/ 1652337 h 2144760"/>
              <a:gd name="connsiteX5" fmla="*/ 1002564 w 1002580"/>
              <a:gd name="connsiteY5" fmla="*/ 12675 h 2144760"/>
              <a:gd name="connsiteX6" fmla="*/ 12675 w 1002580"/>
              <a:gd name="connsiteY6" fmla="*/ 12675 h 2144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2580" h="2144760">
                <a:moveTo>
                  <a:pt x="12675" y="12675"/>
                </a:moveTo>
                <a:lnTo>
                  <a:pt x="12675" y="1652337"/>
                </a:lnTo>
                <a:cubicBezTo>
                  <a:pt x="12675" y="1652337"/>
                  <a:pt x="12675" y="2139668"/>
                  <a:pt x="498736" y="2139668"/>
                </a:cubicBezTo>
                <a:lnTo>
                  <a:pt x="516503" y="2139668"/>
                </a:lnTo>
                <a:cubicBezTo>
                  <a:pt x="516503" y="2139668"/>
                  <a:pt x="1002564" y="2139668"/>
                  <a:pt x="1002564" y="1652337"/>
                </a:cubicBezTo>
                <a:lnTo>
                  <a:pt x="1002564" y="12675"/>
                </a:lnTo>
                <a:lnTo>
                  <a:pt x="12675" y="12675"/>
                </a:lnTo>
                <a:close/>
              </a:path>
            </a:pathLst>
          </a:custGeom>
          <a:solidFill>
            <a:schemeClr val="accent3"/>
          </a:solidFill>
          <a:ln w="12684" cap="flat">
            <a:noFill/>
            <a:prstDash val="solid"/>
            <a:miter/>
          </a:ln>
        </p:spPr>
        <p:txBody>
          <a:bodyPr rtlCol="0" anchor="ctr"/>
          <a:lstStyle/>
          <a:p>
            <a:endParaRPr lang="ru-RU" dirty="0"/>
          </a:p>
        </p:txBody>
      </p:sp>
    </p:spTree>
    <p:extLst>
      <p:ext uri="{BB962C8B-B14F-4D97-AF65-F5344CB8AC3E}">
        <p14:creationId xmlns:p14="http://schemas.microsoft.com/office/powerpoint/2010/main" val="1880297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D6E0F90B-941A-45B6-85DA-E0D4E7977CD8}"/>
              </a:ext>
            </a:extLst>
          </p:cNvPr>
          <p:cNvSpPr>
            <a:spLocks noGrp="1"/>
          </p:cNvSpPr>
          <p:nvPr>
            <p:ph type="pic" sz="quarter" idx="18"/>
          </p:nvPr>
        </p:nvSpPr>
        <p:spPr>
          <a:xfrm>
            <a:off x="5771770" y="1483675"/>
            <a:ext cx="6421408" cy="3438427"/>
          </a:xfrm>
          <a:custGeom>
            <a:avLst/>
            <a:gdLst>
              <a:gd name="connsiteX0" fmla="*/ 1709168 w 6421408"/>
              <a:gd name="connsiteY0" fmla="*/ 0 h 3438427"/>
              <a:gd name="connsiteX1" fmla="*/ 6421408 w 6421408"/>
              <a:gd name="connsiteY1" fmla="*/ 0 h 3438427"/>
              <a:gd name="connsiteX2" fmla="*/ 6421408 w 6421408"/>
              <a:gd name="connsiteY2" fmla="*/ 280430 h 3438427"/>
              <a:gd name="connsiteX3" fmla="*/ 5507320 w 6421408"/>
              <a:gd name="connsiteY3" fmla="*/ 280430 h 3438427"/>
              <a:gd name="connsiteX4" fmla="*/ 5322477 w 6421408"/>
              <a:gd name="connsiteY4" fmla="*/ 461067 h 3438427"/>
              <a:gd name="connsiteX5" fmla="*/ 5322477 w 6421408"/>
              <a:gd name="connsiteY5" fmla="*/ 467384 h 3438427"/>
              <a:gd name="connsiteX6" fmla="*/ 5507320 w 6421408"/>
              <a:gd name="connsiteY6" fmla="*/ 648021 h 3438427"/>
              <a:gd name="connsiteX7" fmla="*/ 6421408 w 6421408"/>
              <a:gd name="connsiteY7" fmla="*/ 648021 h 3438427"/>
              <a:gd name="connsiteX8" fmla="*/ 6421408 w 6421408"/>
              <a:gd name="connsiteY8" fmla="*/ 2672927 h 3438427"/>
              <a:gd name="connsiteX9" fmla="*/ 4918005 w 6421408"/>
              <a:gd name="connsiteY9" fmla="*/ 2672927 h 3438427"/>
              <a:gd name="connsiteX10" fmla="*/ 4642006 w 6421408"/>
              <a:gd name="connsiteY10" fmla="*/ 2943252 h 3438427"/>
              <a:gd name="connsiteX11" fmla="*/ 4642006 w 6421408"/>
              <a:gd name="connsiteY11" fmla="*/ 2949569 h 3438427"/>
              <a:gd name="connsiteX12" fmla="*/ 3297460 w 6421408"/>
              <a:gd name="connsiteY12" fmla="*/ 2949569 h 3438427"/>
              <a:gd name="connsiteX13" fmla="*/ 2831554 w 6421408"/>
              <a:gd name="connsiteY13" fmla="*/ 3411899 h 3438427"/>
              <a:gd name="connsiteX14" fmla="*/ 2831554 w 6421408"/>
              <a:gd name="connsiteY14" fmla="*/ 3428320 h 3438427"/>
              <a:gd name="connsiteX15" fmla="*/ 2831723 w 6421408"/>
              <a:gd name="connsiteY15" fmla="*/ 3434345 h 3438427"/>
              <a:gd name="connsiteX16" fmla="*/ 2831976 w 6421408"/>
              <a:gd name="connsiteY16" fmla="*/ 3438427 h 3438427"/>
              <a:gd name="connsiteX17" fmla="*/ 1709168 w 6421408"/>
              <a:gd name="connsiteY17" fmla="*/ 3438427 h 3438427"/>
              <a:gd name="connsiteX18" fmla="*/ 0 w 6421408"/>
              <a:gd name="connsiteY18" fmla="*/ 1733109 h 3438427"/>
              <a:gd name="connsiteX19" fmla="*/ 0 w 6421408"/>
              <a:gd name="connsiteY19" fmla="*/ 1705319 h 3438427"/>
              <a:gd name="connsiteX20" fmla="*/ 1709168 w 6421408"/>
              <a:gd name="connsiteY20" fmla="*/ 0 h 343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21408" h="3438427">
                <a:moveTo>
                  <a:pt x="1709168" y="0"/>
                </a:moveTo>
                <a:lnTo>
                  <a:pt x="6421408" y="0"/>
                </a:lnTo>
                <a:lnTo>
                  <a:pt x="6421408" y="280430"/>
                </a:lnTo>
                <a:lnTo>
                  <a:pt x="5507320" y="280430"/>
                </a:lnTo>
                <a:cubicBezTo>
                  <a:pt x="5507320" y="280430"/>
                  <a:pt x="5322477" y="280430"/>
                  <a:pt x="5322477" y="461067"/>
                </a:cubicBezTo>
                <a:lnTo>
                  <a:pt x="5322477" y="467384"/>
                </a:lnTo>
                <a:cubicBezTo>
                  <a:pt x="5322477" y="467384"/>
                  <a:pt x="5322477" y="648021"/>
                  <a:pt x="5507320" y="648021"/>
                </a:cubicBezTo>
                <a:lnTo>
                  <a:pt x="6421408" y="648021"/>
                </a:lnTo>
                <a:lnTo>
                  <a:pt x="6421408" y="2672927"/>
                </a:lnTo>
                <a:lnTo>
                  <a:pt x="4918005" y="2672927"/>
                </a:lnTo>
                <a:cubicBezTo>
                  <a:pt x="4915473" y="2672927"/>
                  <a:pt x="4642006" y="2675454"/>
                  <a:pt x="4642006" y="2943252"/>
                </a:cubicBezTo>
                <a:lnTo>
                  <a:pt x="4642006" y="2949569"/>
                </a:lnTo>
                <a:lnTo>
                  <a:pt x="3297460" y="2949569"/>
                </a:lnTo>
                <a:cubicBezTo>
                  <a:pt x="3292396" y="2949569"/>
                  <a:pt x="2831554" y="2954621"/>
                  <a:pt x="2831554" y="3411899"/>
                </a:cubicBezTo>
                <a:lnTo>
                  <a:pt x="2831554" y="3428320"/>
                </a:lnTo>
                <a:cubicBezTo>
                  <a:pt x="2831554" y="3428636"/>
                  <a:pt x="2831574" y="3430718"/>
                  <a:pt x="2831723" y="3434345"/>
                </a:cubicBezTo>
                <a:lnTo>
                  <a:pt x="2831976" y="3438427"/>
                </a:lnTo>
                <a:lnTo>
                  <a:pt x="1709168" y="3438427"/>
                </a:lnTo>
                <a:cubicBezTo>
                  <a:pt x="1709168" y="3438427"/>
                  <a:pt x="0" y="3438427"/>
                  <a:pt x="0" y="1733109"/>
                </a:cubicBezTo>
                <a:lnTo>
                  <a:pt x="0" y="1705319"/>
                </a:lnTo>
                <a:cubicBezTo>
                  <a:pt x="0" y="1705319"/>
                  <a:pt x="0" y="0"/>
                  <a:pt x="1709168" y="0"/>
                </a:cubicBezTo>
                <a:close/>
              </a:path>
            </a:pathLst>
          </a:custGeom>
        </p:spPr>
        <p:txBody>
          <a:bodyPr wrap="square" anchor="ctr" anchorCtr="0">
            <a:noAutofit/>
          </a:bodyPr>
          <a:lstStyle>
            <a:lvl1pPr marL="0" indent="0" algn="ctr">
              <a:buNone/>
              <a:defRPr sz="1400"/>
            </a:lvl1pPr>
          </a:lstStyle>
          <a:p>
            <a:r>
              <a:rPr lang="en-US" dirty="0" smtClean="0"/>
              <a:t>Click icon to add picture</a:t>
            </a:r>
            <a:endParaRPr lang="ru-RU"/>
          </a:p>
        </p:txBody>
      </p:sp>
      <p:sp>
        <p:nvSpPr>
          <p:cNvPr id="35" name="Oval 34">
            <a:extLst>
              <a:ext uri="{FF2B5EF4-FFF2-40B4-BE49-F238E27FC236}">
                <a16:creationId xmlns:a16="http://schemas.microsoft.com/office/drawing/2014/main" id="{7BC6DBB9-1B34-4374-A887-DC30F9E2F62F}"/>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Graphic 12">
            <a:extLst>
              <a:ext uri="{FF2B5EF4-FFF2-40B4-BE49-F238E27FC236}">
                <a16:creationId xmlns:a16="http://schemas.microsoft.com/office/drawing/2014/main" id="{00DE0AE3-F44D-4F2C-B7A3-C253AA498DEF}"/>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7242568A-7F20-40F2-9490-E3BC7466DA0D}"/>
              </a:ext>
            </a:extLst>
          </p:cNvPr>
          <p:cNvSpPr>
            <a:spLocks noGrp="1"/>
          </p:cNvSpPr>
          <p:nvPr>
            <p:ph type="title" hasCustomPrompt="1"/>
          </p:nvPr>
        </p:nvSpPr>
        <p:spPr>
          <a:xfrm>
            <a:off x="815853" y="1231900"/>
            <a:ext cx="4503295" cy="782638"/>
          </a:xfrm>
        </p:spPr>
        <p:txBody>
          <a:bodyPr/>
          <a:lstStyle>
            <a:lvl1pPr>
              <a:defRPr/>
            </a:lvl1pPr>
          </a:lstStyle>
          <a:p>
            <a:r>
              <a:rPr lang="en-US" dirty="0"/>
              <a:t>TEXT LAYOUT 02</a:t>
            </a:r>
            <a:endParaRPr lang="ru-RU" dirty="0"/>
          </a:p>
        </p:txBody>
      </p:sp>
      <p:sp>
        <p:nvSpPr>
          <p:cNvPr id="4" name="Date Placeholder 3">
            <a:extLst>
              <a:ext uri="{FF2B5EF4-FFF2-40B4-BE49-F238E27FC236}">
                <a16:creationId xmlns:a16="http://schemas.microsoft.com/office/drawing/2014/main" id="{AC6F89F8-3E24-406D-9C49-00E6E47E4AAC}"/>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4392DBDA-ED00-4248-AC6D-0CE0B821B52F}"/>
              </a:ext>
            </a:extLst>
          </p:cNvPr>
          <p:cNvSpPr>
            <a:spLocks noGrp="1"/>
          </p:cNvSpPr>
          <p:nvPr>
            <p:ph type="ftr" sz="quarter" idx="11"/>
          </p:nvPr>
        </p:nvSpPr>
        <p:spPr>
          <a:xfrm>
            <a:off x="812290" y="5797769"/>
            <a:ext cx="3908793"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C2B5F97-2F18-4EF2-9CBC-AAAB9FF4CC91}"/>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8" name="Text Placeholder 14">
            <a:extLst>
              <a:ext uri="{FF2B5EF4-FFF2-40B4-BE49-F238E27FC236}">
                <a16:creationId xmlns:a16="http://schemas.microsoft.com/office/drawing/2014/main" id="{82903A57-2768-42F8-A5EA-4C19B9049850}"/>
              </a:ext>
            </a:extLst>
          </p:cNvPr>
          <p:cNvSpPr>
            <a:spLocks noGrp="1"/>
          </p:cNvSpPr>
          <p:nvPr>
            <p:ph type="body" sz="quarter" idx="15"/>
          </p:nvPr>
        </p:nvSpPr>
        <p:spPr>
          <a:xfrm>
            <a:off x="830067" y="3889184"/>
            <a:ext cx="4548187" cy="1708223"/>
          </a:xfrm>
        </p:spPr>
        <p:txBody>
          <a:bodyPr>
            <a:normAutofit/>
          </a:bodyPr>
          <a:lstStyle>
            <a:lvl1pPr marL="180000" indent="-180000">
              <a:spcBef>
                <a:spcPts val="600"/>
              </a:spcBef>
              <a:buClr>
                <a:schemeClr val="accent3"/>
              </a:buClr>
              <a:buFont typeface="Arial" panose="020B0604020202020204" pitchFamily="34" charset="0"/>
              <a:buChar char="•"/>
              <a:defRPr sz="1400" b="0" i="0">
                <a:solidFill>
                  <a:schemeClr val="tx1">
                    <a:lumMod val="65000"/>
                    <a:lumOff val="35000"/>
                  </a:schemeClr>
                </a:solidFill>
              </a:defRPr>
            </a:lvl1pPr>
          </a:lstStyle>
          <a:p>
            <a:pPr lvl="0"/>
            <a:r>
              <a:rPr lang="en-US" smtClean="0"/>
              <a:t>Edit Master text styles</a:t>
            </a:r>
          </a:p>
        </p:txBody>
      </p:sp>
      <p:sp>
        <p:nvSpPr>
          <p:cNvPr id="38" name="Freeform: Shape 37">
            <a:extLst>
              <a:ext uri="{FF2B5EF4-FFF2-40B4-BE49-F238E27FC236}">
                <a16:creationId xmlns:a16="http://schemas.microsoft.com/office/drawing/2014/main" id="{C6C05708-08C7-4EF1-B0D8-6A01C1B1AD85}"/>
              </a:ext>
            </a:extLst>
          </p:cNvPr>
          <p:cNvSpPr/>
          <p:nvPr userDrawn="1"/>
        </p:nvSpPr>
        <p:spPr>
          <a:xfrm>
            <a:off x="10413777" y="4433244"/>
            <a:ext cx="1782599" cy="30316"/>
          </a:xfrm>
          <a:custGeom>
            <a:avLst/>
            <a:gdLst>
              <a:gd name="connsiteX0" fmla="*/ 0 w 1782599"/>
              <a:gd name="connsiteY0" fmla="*/ 0 h 30316"/>
              <a:gd name="connsiteX1" fmla="*/ 1782599 w 1782599"/>
              <a:gd name="connsiteY1" fmla="*/ 0 h 30316"/>
              <a:gd name="connsiteX2" fmla="*/ 1782599 w 1782599"/>
              <a:gd name="connsiteY2" fmla="*/ 30316 h 30316"/>
              <a:gd name="connsiteX3" fmla="*/ 2488 w 1782599"/>
              <a:gd name="connsiteY3" fmla="*/ 30316 h 30316"/>
              <a:gd name="connsiteX4" fmla="*/ 643 w 1782599"/>
              <a:gd name="connsiteY4" fmla="*/ 16129 h 30316"/>
              <a:gd name="connsiteX5" fmla="*/ 0 w 1782599"/>
              <a:gd name="connsiteY5" fmla="*/ 3788 h 30316"/>
              <a:gd name="connsiteX6" fmla="*/ 0 w 1782599"/>
              <a:gd name="connsiteY6" fmla="*/ 0 h 3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2599" h="30316">
                <a:moveTo>
                  <a:pt x="0" y="0"/>
                </a:moveTo>
                <a:lnTo>
                  <a:pt x="1782599" y="0"/>
                </a:lnTo>
                <a:lnTo>
                  <a:pt x="1782599" y="30316"/>
                </a:lnTo>
                <a:lnTo>
                  <a:pt x="2488" y="30316"/>
                </a:lnTo>
                <a:lnTo>
                  <a:pt x="643" y="16129"/>
                </a:lnTo>
                <a:cubicBezTo>
                  <a:pt x="40" y="8565"/>
                  <a:pt x="0" y="4104"/>
                  <a:pt x="0" y="3788"/>
                </a:cubicBez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9" name="Freeform: Shape 28">
            <a:extLst>
              <a:ext uri="{FF2B5EF4-FFF2-40B4-BE49-F238E27FC236}">
                <a16:creationId xmlns:a16="http://schemas.microsoft.com/office/drawing/2014/main" id="{E46691B2-7AF3-4CAC-A285-36444A9101D9}"/>
              </a:ext>
            </a:extLst>
          </p:cNvPr>
          <p:cNvSpPr/>
          <p:nvPr userDrawn="1"/>
        </p:nvSpPr>
        <p:spPr>
          <a:xfrm>
            <a:off x="12193179" y="4156602"/>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6" name="Freeform: Shape 25">
            <a:extLst>
              <a:ext uri="{FF2B5EF4-FFF2-40B4-BE49-F238E27FC236}">
                <a16:creationId xmlns:a16="http://schemas.microsoft.com/office/drawing/2014/main" id="{FE8ACF66-A148-4D4F-A35C-837CDC6B154D}"/>
              </a:ext>
            </a:extLst>
          </p:cNvPr>
          <p:cNvSpPr/>
          <p:nvPr userDrawn="1"/>
        </p:nvSpPr>
        <p:spPr>
          <a:xfrm>
            <a:off x="12193179" y="4682093"/>
            <a:ext cx="3197" cy="25264"/>
          </a:xfrm>
          <a:custGeom>
            <a:avLst/>
            <a:gdLst>
              <a:gd name="connsiteX0" fmla="*/ 0 w 3197"/>
              <a:gd name="connsiteY0" fmla="*/ 0 h 25264"/>
              <a:gd name="connsiteX1" fmla="*/ 3197 w 3197"/>
              <a:gd name="connsiteY1" fmla="*/ 0 h 25264"/>
              <a:gd name="connsiteX2" fmla="*/ 3197 w 3197"/>
              <a:gd name="connsiteY2" fmla="*/ 25264 h 25264"/>
              <a:gd name="connsiteX3" fmla="*/ 0 w 3197"/>
              <a:gd name="connsiteY3" fmla="*/ 25264 h 25264"/>
              <a:gd name="connsiteX4" fmla="*/ 0 w 3197"/>
              <a:gd name="connsiteY4" fmla="*/ 0 h 2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97" h="25264">
                <a:moveTo>
                  <a:pt x="0" y="0"/>
                </a:moveTo>
                <a:lnTo>
                  <a:pt x="3197" y="0"/>
                </a:lnTo>
                <a:lnTo>
                  <a:pt x="3197" y="25264"/>
                </a:lnTo>
                <a:lnTo>
                  <a:pt x="0" y="25264"/>
                </a:lnTo>
                <a:lnTo>
                  <a:pt x="0" y="0"/>
                </a:lnTo>
                <a:close/>
              </a:path>
            </a:pathLst>
          </a:custGeom>
          <a:solidFill>
            <a:schemeClr val="bg2"/>
          </a:solidFill>
          <a:ln w="9525" cap="flat">
            <a:noFill/>
            <a:prstDash val="solid"/>
            <a:miter/>
          </a:ln>
        </p:spPr>
        <p:txBody>
          <a:bodyPr wrap="square" rtlCol="0" anchor="ctr">
            <a:noAutofit/>
          </a:bodyPr>
          <a:lstStyle/>
          <a:p>
            <a:endParaRPr lang="ru-RU" dirty="0"/>
          </a:p>
        </p:txBody>
      </p:sp>
      <p:sp>
        <p:nvSpPr>
          <p:cNvPr id="28" name="Text Placeholder 26">
            <a:extLst>
              <a:ext uri="{FF2B5EF4-FFF2-40B4-BE49-F238E27FC236}">
                <a16:creationId xmlns:a16="http://schemas.microsoft.com/office/drawing/2014/main" id="{5F10B1F7-5633-4C8B-A868-72D9C782CBA6}"/>
              </a:ext>
            </a:extLst>
          </p:cNvPr>
          <p:cNvSpPr>
            <a:spLocks noGrp="1"/>
          </p:cNvSpPr>
          <p:nvPr userDrawn="1">
            <p:ph type="body" sz="quarter" idx="16"/>
          </p:nvPr>
        </p:nvSpPr>
        <p:spPr>
          <a:xfrm>
            <a:off x="811115" y="2374900"/>
            <a:ext cx="4565650" cy="701675"/>
          </a:xfrm>
        </p:spPr>
        <p:txBody>
          <a:bodyPr>
            <a:noAutofit/>
          </a:bodyPr>
          <a:lstStyle>
            <a:lvl1pPr marL="0" indent="0">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Edit Master text styles</a:t>
            </a:r>
          </a:p>
        </p:txBody>
      </p:sp>
      <p:sp>
        <p:nvSpPr>
          <p:cNvPr id="31" name="Text Placeholder 29">
            <a:extLst>
              <a:ext uri="{FF2B5EF4-FFF2-40B4-BE49-F238E27FC236}">
                <a16:creationId xmlns:a16="http://schemas.microsoft.com/office/drawing/2014/main" id="{CBA9BCD0-48BA-4D5B-8871-61204EACE422}"/>
              </a:ext>
            </a:extLst>
          </p:cNvPr>
          <p:cNvSpPr>
            <a:spLocks noGrp="1"/>
          </p:cNvSpPr>
          <p:nvPr userDrawn="1">
            <p:ph type="body" sz="quarter" idx="17"/>
          </p:nvPr>
        </p:nvSpPr>
        <p:spPr>
          <a:xfrm>
            <a:off x="811115" y="3165301"/>
            <a:ext cx="4583113" cy="689525"/>
          </a:xfrm>
        </p:spPr>
        <p:txBody>
          <a:bodyPr/>
          <a:lstStyle>
            <a:lvl1pPr marL="0" indent="0">
              <a:buNone/>
              <a:defRPr sz="1400">
                <a:solidFill>
                  <a:schemeClr val="tx1">
                    <a:lumMod val="65000"/>
                    <a:lumOff val="35000"/>
                  </a:schemeClr>
                </a:solidFill>
              </a:defRPr>
            </a:lvl1pPr>
            <a:lvl2pPr marL="457200" indent="0">
              <a:buNone/>
              <a:defRPr sz="1400">
                <a:solidFill>
                  <a:schemeClr val="tx1">
                    <a:lumMod val="50000"/>
                    <a:lumOff val="50000"/>
                  </a:schemeClr>
                </a:solidFill>
              </a:defRPr>
            </a:lvl2pPr>
            <a:lvl3pPr marL="914400" indent="0">
              <a:buNone/>
              <a:defRPr sz="1400">
                <a:solidFill>
                  <a:schemeClr val="tx1">
                    <a:lumMod val="50000"/>
                    <a:lumOff val="50000"/>
                  </a:schemeClr>
                </a:solidFill>
              </a:defRPr>
            </a:lvl3pPr>
            <a:lvl4pPr marL="1371600" indent="0">
              <a:buNone/>
              <a:defRPr sz="1400">
                <a:solidFill>
                  <a:schemeClr val="tx1">
                    <a:lumMod val="50000"/>
                    <a:lumOff val="50000"/>
                  </a:schemeClr>
                </a:solidFill>
              </a:defRPr>
            </a:lvl4pPr>
            <a:lvl5pPr marL="1828800" indent="0">
              <a:buNone/>
              <a:defRPr sz="1400">
                <a:solidFill>
                  <a:schemeClr val="tx1">
                    <a:lumMod val="50000"/>
                    <a:lumOff val="50000"/>
                  </a:schemeClr>
                </a:solidFill>
              </a:defRPr>
            </a:lvl5pPr>
          </a:lstStyle>
          <a:p>
            <a:pPr lvl="0"/>
            <a:r>
              <a:rPr lang="en-US" smtClean="0"/>
              <a:t>Edit Master text styles</a:t>
            </a:r>
          </a:p>
        </p:txBody>
      </p:sp>
      <p:sp>
        <p:nvSpPr>
          <p:cNvPr id="3" name="Graphic 33">
            <a:extLst>
              <a:ext uri="{FF2B5EF4-FFF2-40B4-BE49-F238E27FC236}">
                <a16:creationId xmlns:a16="http://schemas.microsoft.com/office/drawing/2014/main" id="{38956B41-4EE0-4C7C-8436-027F5DE8B1BC}"/>
              </a:ext>
            </a:extLst>
          </p:cNvPr>
          <p:cNvSpPr/>
          <p:nvPr userDrawn="1"/>
        </p:nvSpPr>
        <p:spPr>
          <a:xfrm>
            <a:off x="887582" y="2045662"/>
            <a:ext cx="3785313" cy="165305"/>
          </a:xfrm>
          <a:custGeom>
            <a:avLst/>
            <a:gdLst>
              <a:gd name="connsiteX0" fmla="*/ 3700149 w 3785313"/>
              <a:gd name="connsiteY0" fmla="*/ 162194 h 165304"/>
              <a:gd name="connsiteX1" fmla="*/ 92020 w 3785313"/>
              <a:gd name="connsiteY1" fmla="*/ 162194 h 165304"/>
              <a:gd name="connsiteX2" fmla="*/ 14166 w 3785313"/>
              <a:gd name="connsiteY2" fmla="*/ 87171 h 165304"/>
              <a:gd name="connsiteX3" fmla="*/ 14166 w 3785313"/>
              <a:gd name="connsiteY3" fmla="*/ 87171 h 165304"/>
              <a:gd name="connsiteX4" fmla="*/ 92020 w 3785313"/>
              <a:gd name="connsiteY4" fmla="*/ 13420 h 165304"/>
              <a:gd name="connsiteX5" fmla="*/ 3698806 w 3785313"/>
              <a:gd name="connsiteY5" fmla="*/ 13420 h 165304"/>
              <a:gd name="connsiteX6" fmla="*/ 3776660 w 3785313"/>
              <a:gd name="connsiteY6" fmla="*/ 87171 h 165304"/>
              <a:gd name="connsiteX7" fmla="*/ 3776660 w 3785313"/>
              <a:gd name="connsiteY7" fmla="*/ 87171 h 165304"/>
              <a:gd name="connsiteX8" fmla="*/ 3700149 w 3785313"/>
              <a:gd name="connsiteY8" fmla="*/ 162194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85313" h="165304">
                <a:moveTo>
                  <a:pt x="3700149" y="162194"/>
                </a:moveTo>
                <a:lnTo>
                  <a:pt x="92020" y="162194"/>
                </a:lnTo>
                <a:cubicBezTo>
                  <a:pt x="49066" y="162194"/>
                  <a:pt x="14166" y="127861"/>
                  <a:pt x="14166" y="87171"/>
                </a:cubicBezTo>
                <a:lnTo>
                  <a:pt x="14166" y="87171"/>
                </a:lnTo>
                <a:cubicBezTo>
                  <a:pt x="14166" y="46481"/>
                  <a:pt x="49066" y="13420"/>
                  <a:pt x="92020" y="13420"/>
                </a:cubicBezTo>
                <a:lnTo>
                  <a:pt x="3698806" y="13420"/>
                </a:lnTo>
                <a:cubicBezTo>
                  <a:pt x="3741760" y="13420"/>
                  <a:pt x="3776660" y="46481"/>
                  <a:pt x="3776660" y="87171"/>
                </a:cubicBezTo>
                <a:lnTo>
                  <a:pt x="3776660" y="87171"/>
                </a:lnTo>
                <a:cubicBezTo>
                  <a:pt x="3778002" y="127861"/>
                  <a:pt x="3743102" y="162194"/>
                  <a:pt x="3700149" y="162194"/>
                </a:cubicBezTo>
                <a:close/>
              </a:path>
            </a:pathLst>
          </a:custGeom>
          <a:gradFill>
            <a:gsLst>
              <a:gs pos="0">
                <a:schemeClr val="accent1"/>
              </a:gs>
              <a:gs pos="100000">
                <a:schemeClr val="accent3"/>
              </a:gs>
            </a:gsLst>
            <a:lin ang="0" scaled="1"/>
          </a:gradFill>
          <a:ln w="13403" cap="flat">
            <a:noFill/>
            <a:prstDash val="solid"/>
            <a:miter/>
          </a:ln>
        </p:spPr>
        <p:txBody>
          <a:bodyPr rtlCol="0" anchor="ctr"/>
          <a:lstStyle/>
          <a:p>
            <a:endParaRPr lang="ru-RU" dirty="0"/>
          </a:p>
        </p:txBody>
      </p:sp>
      <p:sp>
        <p:nvSpPr>
          <p:cNvPr id="33" name="Freeform: Shape 32">
            <a:extLst>
              <a:ext uri="{FF2B5EF4-FFF2-40B4-BE49-F238E27FC236}">
                <a16:creationId xmlns:a16="http://schemas.microsoft.com/office/drawing/2014/main" id="{E08687FC-7322-4F20-9769-1ECF4296A96E}"/>
              </a:ext>
            </a:extLst>
          </p:cNvPr>
          <p:cNvSpPr/>
          <p:nvPr userDrawn="1"/>
        </p:nvSpPr>
        <p:spPr>
          <a:xfrm>
            <a:off x="10416941" y="4161024"/>
            <a:ext cx="1785131" cy="543175"/>
          </a:xfrm>
          <a:custGeom>
            <a:avLst/>
            <a:gdLst>
              <a:gd name="connsiteX0" fmla="*/ 1338739 w 1343025"/>
              <a:gd name="connsiteY0" fmla="*/ 7144 h 409575"/>
              <a:gd name="connsiteX1" fmla="*/ 205264 w 1343025"/>
              <a:gd name="connsiteY1" fmla="*/ 7144 h 409575"/>
              <a:gd name="connsiteX2" fmla="*/ 7144 w 1343025"/>
              <a:gd name="connsiteY2" fmla="*/ 201454 h 409575"/>
              <a:gd name="connsiteX3" fmla="*/ 7144 w 1343025"/>
              <a:gd name="connsiteY3" fmla="*/ 209074 h 409575"/>
              <a:gd name="connsiteX4" fmla="*/ 205264 w 1343025"/>
              <a:gd name="connsiteY4" fmla="*/ 403384 h 409575"/>
              <a:gd name="connsiteX5" fmla="*/ 1338739 w 1343025"/>
              <a:gd name="connsiteY5" fmla="*/ 403384 h 409575"/>
              <a:gd name="connsiteX6" fmla="*/ 1338739 w 1343025"/>
              <a:gd name="connsiteY6" fmla="*/ 714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025" h="409575">
                <a:moveTo>
                  <a:pt x="1338739" y="7144"/>
                </a:moveTo>
                <a:lnTo>
                  <a:pt x="205264" y="7144"/>
                </a:lnTo>
                <a:cubicBezTo>
                  <a:pt x="205264" y="7144"/>
                  <a:pt x="7144" y="7144"/>
                  <a:pt x="7144" y="201454"/>
                </a:cubicBezTo>
                <a:lnTo>
                  <a:pt x="7144" y="209074"/>
                </a:lnTo>
                <a:cubicBezTo>
                  <a:pt x="7144" y="209074"/>
                  <a:pt x="7144" y="403384"/>
                  <a:pt x="205264" y="403384"/>
                </a:cubicBezTo>
                <a:lnTo>
                  <a:pt x="1338739" y="403384"/>
                </a:lnTo>
                <a:lnTo>
                  <a:pt x="1338739" y="7144"/>
                </a:lnTo>
                <a:close/>
              </a:path>
            </a:pathLst>
          </a:custGeom>
          <a:solidFill>
            <a:schemeClr val="accent1"/>
          </a:solidFill>
          <a:ln w="9525" cap="flat">
            <a:noFill/>
            <a:prstDash val="solid"/>
            <a:miter/>
          </a:ln>
        </p:spPr>
        <p:txBody>
          <a:bodyPr rtlCol="0" anchor="ctr"/>
          <a:lstStyle/>
          <a:p>
            <a:endParaRPr lang="ru-RU" dirty="0"/>
          </a:p>
        </p:txBody>
      </p:sp>
      <p:sp>
        <p:nvSpPr>
          <p:cNvPr id="41" name="Freeform: Shape 40">
            <a:extLst>
              <a:ext uri="{FF2B5EF4-FFF2-40B4-BE49-F238E27FC236}">
                <a16:creationId xmlns:a16="http://schemas.microsoft.com/office/drawing/2014/main" id="{0FCCDE26-7222-4C1B-884A-0FAE84FA57DB}"/>
              </a:ext>
            </a:extLst>
          </p:cNvPr>
          <p:cNvSpPr/>
          <p:nvPr userDrawn="1"/>
        </p:nvSpPr>
        <p:spPr>
          <a:xfrm>
            <a:off x="8607090" y="4437664"/>
            <a:ext cx="3595584" cy="922135"/>
          </a:xfrm>
          <a:custGeom>
            <a:avLst/>
            <a:gdLst>
              <a:gd name="connsiteX0" fmla="*/ 2697957 w 2705100"/>
              <a:gd name="connsiteY0" fmla="*/ 7144 h 695325"/>
              <a:gd name="connsiteX1" fmla="*/ 345281 w 2705100"/>
              <a:gd name="connsiteY1" fmla="*/ 7144 h 695325"/>
              <a:gd name="connsiteX2" fmla="*/ 7144 w 2705100"/>
              <a:gd name="connsiteY2" fmla="*/ 344329 h 695325"/>
              <a:gd name="connsiteX3" fmla="*/ 7144 w 2705100"/>
              <a:gd name="connsiteY3" fmla="*/ 356711 h 695325"/>
              <a:gd name="connsiteX4" fmla="*/ 345281 w 2705100"/>
              <a:gd name="connsiteY4" fmla="*/ 693896 h 695325"/>
              <a:gd name="connsiteX5" fmla="*/ 2697957 w 2705100"/>
              <a:gd name="connsiteY5" fmla="*/ 693896 h 695325"/>
              <a:gd name="connsiteX6" fmla="*/ 2697957 w 2705100"/>
              <a:gd name="connsiteY6" fmla="*/ 7144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05100" h="695325">
                <a:moveTo>
                  <a:pt x="2697957" y="7144"/>
                </a:moveTo>
                <a:lnTo>
                  <a:pt x="345281" y="7144"/>
                </a:lnTo>
                <a:cubicBezTo>
                  <a:pt x="345281" y="7144"/>
                  <a:pt x="7144" y="7144"/>
                  <a:pt x="7144" y="344329"/>
                </a:cubicBezTo>
                <a:lnTo>
                  <a:pt x="7144" y="356711"/>
                </a:lnTo>
                <a:cubicBezTo>
                  <a:pt x="7144" y="356711"/>
                  <a:pt x="7144" y="693896"/>
                  <a:pt x="345281" y="693896"/>
                </a:cubicBezTo>
                <a:lnTo>
                  <a:pt x="2697957" y="693896"/>
                </a:lnTo>
                <a:lnTo>
                  <a:pt x="2697957" y="7144"/>
                </a:lnTo>
                <a:close/>
              </a:path>
            </a:pathLst>
          </a:custGeom>
          <a:solidFill>
            <a:schemeClr val="accent3"/>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2280862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with Subtitl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F44C9A9-0E74-4918-9B66-273196D2956C}"/>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4FD74D9D-1BEE-4A13-ABAA-5FBA5C4D1BFA}"/>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31850" y="781050"/>
            <a:ext cx="10515600" cy="676275"/>
          </a:xfrm>
        </p:spPr>
        <p:txBody>
          <a:bodyPr anchor="b">
            <a:normAutofit/>
          </a:bodyPr>
          <a:lstStyle>
            <a:lvl1pPr algn="ctr">
              <a:defRPr sz="4000"/>
            </a:lvl1pPr>
          </a:lstStyle>
          <a:p>
            <a:r>
              <a:rPr lang="en-US" dirty="0"/>
              <a:t>COMPARISON</a:t>
            </a:r>
            <a:endParaRPr lang="ru-RU" dirty="0"/>
          </a:p>
        </p:txBody>
      </p:sp>
      <p:sp>
        <p:nvSpPr>
          <p:cNvPr id="3" name="Text Placeholder 2">
            <a:extLst>
              <a:ext uri="{FF2B5EF4-FFF2-40B4-BE49-F238E27FC236}">
                <a16:creationId xmlns:a16="http://schemas.microsoft.com/office/drawing/2014/main" id="{40DFDBBD-D278-4F5A-BD28-172F5B157E88}"/>
              </a:ext>
            </a:extLst>
          </p:cNvPr>
          <p:cNvSpPr>
            <a:spLocks noGrp="1"/>
          </p:cNvSpPr>
          <p:nvPr>
            <p:ph type="body" idx="1" hasCustomPrompt="1"/>
          </p:nvPr>
        </p:nvSpPr>
        <p:spPr>
          <a:xfrm>
            <a:off x="993286"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1 TITLE</a:t>
            </a:r>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30066" y="1898650"/>
            <a:ext cx="10515599" cy="701675"/>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Edit Master text styles</a:t>
            </a:r>
          </a:p>
        </p:txBody>
      </p:sp>
      <p:sp>
        <p:nvSpPr>
          <p:cNvPr id="22" name="Graphic 19">
            <a:extLst>
              <a:ext uri="{FF2B5EF4-FFF2-40B4-BE49-F238E27FC236}">
                <a16:creationId xmlns:a16="http://schemas.microsoft.com/office/drawing/2014/main" id="{258EB2BC-F42B-4177-83EB-F2D2BF76129C}"/>
              </a:ext>
            </a:extLst>
          </p:cNvPr>
          <p:cNvSpPr/>
          <p:nvPr userDrawn="1"/>
        </p:nvSpPr>
        <p:spPr>
          <a:xfrm>
            <a:off x="3019044" y="1583026"/>
            <a:ext cx="6153912" cy="151200"/>
          </a:xfrm>
          <a:custGeom>
            <a:avLst/>
            <a:gdLst>
              <a:gd name="connsiteX0" fmla="*/ 4568666 w 4629150"/>
              <a:gd name="connsiteY0" fmla="*/ 118586 h 123825"/>
              <a:gd name="connsiteX1" fmla="*/ 62389 w 4629150"/>
              <a:gd name="connsiteY1" fmla="*/ 118586 h 123825"/>
              <a:gd name="connsiteX2" fmla="*/ 7144 w 4629150"/>
              <a:gd name="connsiteY2" fmla="*/ 62389 h 123825"/>
              <a:gd name="connsiteX3" fmla="*/ 7144 w 4629150"/>
              <a:gd name="connsiteY3" fmla="*/ 62389 h 123825"/>
              <a:gd name="connsiteX4" fmla="*/ 62389 w 4629150"/>
              <a:gd name="connsiteY4" fmla="*/ 7144 h 123825"/>
              <a:gd name="connsiteX5" fmla="*/ 4568666 w 4629150"/>
              <a:gd name="connsiteY5" fmla="*/ 7144 h 123825"/>
              <a:gd name="connsiteX6" fmla="*/ 4623912 w 4629150"/>
              <a:gd name="connsiteY6" fmla="*/ 62389 h 123825"/>
              <a:gd name="connsiteX7" fmla="*/ 4623912 w 4629150"/>
              <a:gd name="connsiteY7" fmla="*/ 62389 h 123825"/>
              <a:gd name="connsiteX8" fmla="*/ 4568666 w 4629150"/>
              <a:gd name="connsiteY8" fmla="*/ 118586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29150" h="123825">
                <a:moveTo>
                  <a:pt x="4568666" y="118586"/>
                </a:moveTo>
                <a:lnTo>
                  <a:pt x="62389" y="118586"/>
                </a:lnTo>
                <a:cubicBezTo>
                  <a:pt x="31909" y="118586"/>
                  <a:pt x="7144" y="92869"/>
                  <a:pt x="7144" y="62389"/>
                </a:cubicBezTo>
                <a:lnTo>
                  <a:pt x="7144" y="62389"/>
                </a:lnTo>
                <a:cubicBezTo>
                  <a:pt x="7144" y="31909"/>
                  <a:pt x="31909" y="7144"/>
                  <a:pt x="62389" y="7144"/>
                </a:cubicBezTo>
                <a:lnTo>
                  <a:pt x="4568666" y="7144"/>
                </a:lnTo>
                <a:cubicBezTo>
                  <a:pt x="4599147" y="7144"/>
                  <a:pt x="4623912" y="31909"/>
                  <a:pt x="4623912" y="62389"/>
                </a:cubicBezTo>
                <a:lnTo>
                  <a:pt x="4623912" y="62389"/>
                </a:lnTo>
                <a:cubicBezTo>
                  <a:pt x="4623912" y="92869"/>
                  <a:pt x="4599147" y="118586"/>
                  <a:pt x="4568666" y="118586"/>
                </a:cubicBezTo>
                <a:close/>
              </a:path>
            </a:pathLst>
          </a:custGeom>
          <a:gradFill>
            <a:gsLst>
              <a:gs pos="0">
                <a:schemeClr val="accent1"/>
              </a:gs>
              <a:gs pos="100000">
                <a:schemeClr val="accent3"/>
              </a:gs>
            </a:gsLst>
            <a:lin ang="0" scaled="1"/>
          </a:gradFill>
          <a:ln w="9525" cap="flat">
            <a:noFill/>
            <a:prstDash val="solid"/>
            <a:miter/>
          </a:ln>
        </p:spPr>
        <p:txBody>
          <a:bodyPr rtlCol="0" anchor="ctr"/>
          <a:lstStyle/>
          <a:p>
            <a:endParaRPr lang="ru-RU" dirty="0"/>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55960" y="2959593"/>
            <a:ext cx="4183650" cy="365125"/>
          </a:xfrm>
        </p:spPr>
        <p:txBody>
          <a:bodyPr>
            <a:normAutofit/>
          </a:bodyPr>
          <a:lstStyle>
            <a:lvl1pPr marL="0" indent="0">
              <a:buNone/>
              <a:defRPr sz="25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2 TITLE</a:t>
            </a:r>
          </a:p>
        </p:txBody>
      </p:sp>
      <p:sp>
        <p:nvSpPr>
          <p:cNvPr id="28" name="Text Placeholder 26">
            <a:extLst>
              <a:ext uri="{FF2B5EF4-FFF2-40B4-BE49-F238E27FC236}">
                <a16:creationId xmlns:a16="http://schemas.microsoft.com/office/drawing/2014/main" id="{D0525F80-1CD7-406E-A2B0-ACB0CD78A32C}"/>
              </a:ext>
            </a:extLst>
          </p:cNvPr>
          <p:cNvSpPr>
            <a:spLocks noGrp="1"/>
          </p:cNvSpPr>
          <p:nvPr>
            <p:ph type="body" sz="quarter" idx="20"/>
          </p:nvPr>
        </p:nvSpPr>
        <p:spPr>
          <a:xfrm>
            <a:off x="811311"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Edit Master text styles</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p:nvPr>
        </p:nvSpPr>
        <p:spPr>
          <a:xfrm>
            <a:off x="5973985" y="3294245"/>
            <a:ext cx="4365625" cy="2333625"/>
          </a:xfrm>
        </p:spPr>
        <p:txBody>
          <a:bodyPr>
            <a:normAutofit/>
          </a:bodyPr>
          <a:lstStyle>
            <a:lvl1pPr marL="180000" indent="-180000">
              <a:spcBef>
                <a:spcPts val="600"/>
              </a:spcBef>
              <a:buClr>
                <a:schemeClr val="accent3"/>
              </a:buClr>
              <a:defRPr sz="140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smtClean="0"/>
              <a:t>Edit Master text styles</a:t>
            </a:r>
          </a:p>
        </p:txBody>
      </p:sp>
      <p:grpSp>
        <p:nvGrpSpPr>
          <p:cNvPr id="41" name="Graphic 39">
            <a:extLst>
              <a:ext uri="{FF2B5EF4-FFF2-40B4-BE49-F238E27FC236}">
                <a16:creationId xmlns:a16="http://schemas.microsoft.com/office/drawing/2014/main" id="{F4C9083C-573A-4951-8064-8A2074E45857}"/>
              </a:ext>
            </a:extLst>
          </p:cNvPr>
          <p:cNvGrpSpPr/>
          <p:nvPr/>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E24D028E-B0C2-46BA-B6A7-734B26FEA989}"/>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1FD2C3DF-070C-48BB-8EC1-3FE31FCD20DC}"/>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F503CC8C-61AD-4DAB-B26E-509EA44669D4}"/>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8BB58BBD-BF4B-44A6-A2C8-AF1BE81D516E}"/>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602EAB3F-89ED-4532-AC15-8D6D0DE40EEB}"/>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14D3737-C4D1-46DE-A197-29A638CA1F3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Tree>
    <p:extLst>
      <p:ext uri="{BB962C8B-B14F-4D97-AF65-F5344CB8AC3E}">
        <p14:creationId xmlns:p14="http://schemas.microsoft.com/office/powerpoint/2010/main" val="682737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48" name="Oval 47">
            <a:extLst>
              <a:ext uri="{FF2B5EF4-FFF2-40B4-BE49-F238E27FC236}">
                <a16:creationId xmlns:a16="http://schemas.microsoft.com/office/drawing/2014/main" id="{6BE8D45D-1E08-4F59-96CC-EA53D7CA6AB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9" name="Graphic 12">
            <a:extLst>
              <a:ext uri="{FF2B5EF4-FFF2-40B4-BE49-F238E27FC236}">
                <a16:creationId xmlns:a16="http://schemas.microsoft.com/office/drawing/2014/main" id="{8E968353-82DA-42A2-88B6-AEFCF124AF4E}"/>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5642753" y="1474969"/>
            <a:ext cx="4395258" cy="676275"/>
          </a:xfrm>
        </p:spPr>
        <p:txBody>
          <a:bodyPr anchor="b">
            <a:normAutofit/>
          </a:bodyPr>
          <a:lstStyle>
            <a:lvl1pPr algn="l">
              <a:defRPr sz="4000"/>
            </a:lvl1pPr>
          </a:lstStyle>
          <a:p>
            <a:r>
              <a:rPr lang="en-US" dirty="0"/>
              <a:t>CHART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5649889" y="2592569"/>
            <a:ext cx="5630885" cy="701675"/>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Edit Master text styles</a:t>
            </a:r>
          </a:p>
        </p:txBody>
      </p:sp>
      <p:sp>
        <p:nvSpPr>
          <p:cNvPr id="24" name="Text Placeholder 2">
            <a:extLst>
              <a:ext uri="{FF2B5EF4-FFF2-40B4-BE49-F238E27FC236}">
                <a16:creationId xmlns:a16="http://schemas.microsoft.com/office/drawing/2014/main" id="{B971AAD9-2660-4922-9B41-C45976A31C4F}"/>
              </a:ext>
            </a:extLst>
          </p:cNvPr>
          <p:cNvSpPr>
            <a:spLocks noGrp="1"/>
          </p:cNvSpPr>
          <p:nvPr>
            <p:ph type="body" idx="18" hasCustomPrompt="1"/>
          </p:nvPr>
        </p:nvSpPr>
        <p:spPr>
          <a:xfrm>
            <a:off x="6126385"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30%</a:t>
            </a:r>
          </a:p>
        </p:txBody>
      </p:sp>
      <p:sp>
        <p:nvSpPr>
          <p:cNvPr id="30" name="Text Placeholder 26">
            <a:extLst>
              <a:ext uri="{FF2B5EF4-FFF2-40B4-BE49-F238E27FC236}">
                <a16:creationId xmlns:a16="http://schemas.microsoft.com/office/drawing/2014/main" id="{527B617A-AB11-44E9-B2E2-53B7F35CD968}"/>
              </a:ext>
            </a:extLst>
          </p:cNvPr>
          <p:cNvSpPr>
            <a:spLocks noGrp="1"/>
          </p:cNvSpPr>
          <p:nvPr>
            <p:ph type="body" sz="quarter" idx="21" hasCustomPrompt="1"/>
          </p:nvPr>
        </p:nvSpPr>
        <p:spPr>
          <a:xfrm>
            <a:off x="6126386"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3" name="Text Placeholder 2">
            <a:extLst>
              <a:ext uri="{FF2B5EF4-FFF2-40B4-BE49-F238E27FC236}">
                <a16:creationId xmlns:a16="http://schemas.microsoft.com/office/drawing/2014/main" id="{E9080FED-3BFC-4CCC-8B5A-A2942CA5CF36}"/>
              </a:ext>
            </a:extLst>
          </p:cNvPr>
          <p:cNvSpPr>
            <a:spLocks noGrp="1"/>
          </p:cNvSpPr>
          <p:nvPr>
            <p:ph type="body" idx="22" hasCustomPrompt="1"/>
          </p:nvPr>
        </p:nvSpPr>
        <p:spPr>
          <a:xfrm>
            <a:off x="6126410"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25" name="Text Placeholder 26">
            <a:extLst>
              <a:ext uri="{FF2B5EF4-FFF2-40B4-BE49-F238E27FC236}">
                <a16:creationId xmlns:a16="http://schemas.microsoft.com/office/drawing/2014/main" id="{E7EC8229-D712-4FD1-990B-9212FC211A9B}"/>
              </a:ext>
            </a:extLst>
          </p:cNvPr>
          <p:cNvSpPr>
            <a:spLocks noGrp="1"/>
          </p:cNvSpPr>
          <p:nvPr>
            <p:ph type="body" sz="quarter" idx="23" hasCustomPrompt="1"/>
          </p:nvPr>
        </p:nvSpPr>
        <p:spPr>
          <a:xfrm>
            <a:off x="6126411"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27" name="Text Placeholder 2">
            <a:extLst>
              <a:ext uri="{FF2B5EF4-FFF2-40B4-BE49-F238E27FC236}">
                <a16:creationId xmlns:a16="http://schemas.microsoft.com/office/drawing/2014/main" id="{27341020-DCB7-4CC5-BE55-AAAF421822ED}"/>
              </a:ext>
            </a:extLst>
          </p:cNvPr>
          <p:cNvSpPr>
            <a:spLocks noGrp="1"/>
          </p:cNvSpPr>
          <p:nvPr>
            <p:ph type="body" idx="24" hasCustomPrompt="1"/>
          </p:nvPr>
        </p:nvSpPr>
        <p:spPr>
          <a:xfrm>
            <a:off x="8065899"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25%</a:t>
            </a:r>
          </a:p>
        </p:txBody>
      </p:sp>
      <p:sp>
        <p:nvSpPr>
          <p:cNvPr id="29" name="Text Placeholder 26">
            <a:extLst>
              <a:ext uri="{FF2B5EF4-FFF2-40B4-BE49-F238E27FC236}">
                <a16:creationId xmlns:a16="http://schemas.microsoft.com/office/drawing/2014/main" id="{B1896019-AE20-47E2-AA66-ED9D16B2DAF7}"/>
              </a:ext>
            </a:extLst>
          </p:cNvPr>
          <p:cNvSpPr>
            <a:spLocks noGrp="1"/>
          </p:cNvSpPr>
          <p:nvPr>
            <p:ph type="body" sz="quarter" idx="25" hasCustomPrompt="1"/>
          </p:nvPr>
        </p:nvSpPr>
        <p:spPr>
          <a:xfrm>
            <a:off x="8065900"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2" name="Text Placeholder 2">
            <a:extLst>
              <a:ext uri="{FF2B5EF4-FFF2-40B4-BE49-F238E27FC236}">
                <a16:creationId xmlns:a16="http://schemas.microsoft.com/office/drawing/2014/main" id="{212C49D2-92E0-4567-8BD4-9B8FC0536701}"/>
              </a:ext>
            </a:extLst>
          </p:cNvPr>
          <p:cNvSpPr>
            <a:spLocks noGrp="1"/>
          </p:cNvSpPr>
          <p:nvPr>
            <p:ph type="body" idx="26" hasCustomPrompt="1"/>
          </p:nvPr>
        </p:nvSpPr>
        <p:spPr>
          <a:xfrm>
            <a:off x="8065924"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10%</a:t>
            </a:r>
          </a:p>
        </p:txBody>
      </p:sp>
      <p:sp>
        <p:nvSpPr>
          <p:cNvPr id="33" name="Text Placeholder 26">
            <a:extLst>
              <a:ext uri="{FF2B5EF4-FFF2-40B4-BE49-F238E27FC236}">
                <a16:creationId xmlns:a16="http://schemas.microsoft.com/office/drawing/2014/main" id="{6B5DA211-72E1-4B00-AA61-980CE5A34565}"/>
              </a:ext>
            </a:extLst>
          </p:cNvPr>
          <p:cNvSpPr>
            <a:spLocks noGrp="1"/>
          </p:cNvSpPr>
          <p:nvPr>
            <p:ph type="body" sz="quarter" idx="27" hasCustomPrompt="1"/>
          </p:nvPr>
        </p:nvSpPr>
        <p:spPr>
          <a:xfrm>
            <a:off x="8065925"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5" name="Text Placeholder 2">
            <a:extLst>
              <a:ext uri="{FF2B5EF4-FFF2-40B4-BE49-F238E27FC236}">
                <a16:creationId xmlns:a16="http://schemas.microsoft.com/office/drawing/2014/main" id="{A7CF7C63-619A-46EE-AF36-FCA26441A064}"/>
              </a:ext>
            </a:extLst>
          </p:cNvPr>
          <p:cNvSpPr>
            <a:spLocks noGrp="1"/>
          </p:cNvSpPr>
          <p:nvPr>
            <p:ph type="body" idx="28" hasCustomPrompt="1"/>
          </p:nvPr>
        </p:nvSpPr>
        <p:spPr>
          <a:xfrm>
            <a:off x="10005413" y="3719427"/>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20%</a:t>
            </a:r>
          </a:p>
        </p:txBody>
      </p:sp>
      <p:sp>
        <p:nvSpPr>
          <p:cNvPr id="36" name="Text Placeholder 26">
            <a:extLst>
              <a:ext uri="{FF2B5EF4-FFF2-40B4-BE49-F238E27FC236}">
                <a16:creationId xmlns:a16="http://schemas.microsoft.com/office/drawing/2014/main" id="{92E0EA61-C10D-4760-B03F-F27BCF1FC24C}"/>
              </a:ext>
            </a:extLst>
          </p:cNvPr>
          <p:cNvSpPr>
            <a:spLocks noGrp="1"/>
          </p:cNvSpPr>
          <p:nvPr>
            <p:ph type="body" sz="quarter" idx="29" hasCustomPrompt="1"/>
          </p:nvPr>
        </p:nvSpPr>
        <p:spPr>
          <a:xfrm>
            <a:off x="10005414" y="3990708"/>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38" name="Text Placeholder 2">
            <a:extLst>
              <a:ext uri="{FF2B5EF4-FFF2-40B4-BE49-F238E27FC236}">
                <a16:creationId xmlns:a16="http://schemas.microsoft.com/office/drawing/2014/main" id="{1A3A14FA-D9E9-4000-B30C-14CADBFE48F6}"/>
              </a:ext>
            </a:extLst>
          </p:cNvPr>
          <p:cNvSpPr>
            <a:spLocks noGrp="1"/>
          </p:cNvSpPr>
          <p:nvPr>
            <p:ph type="body" idx="30" hasCustomPrompt="1"/>
          </p:nvPr>
        </p:nvSpPr>
        <p:spPr>
          <a:xfrm>
            <a:off x="10005438" y="4451492"/>
            <a:ext cx="1597889" cy="365125"/>
          </a:xfrm>
        </p:spPr>
        <p:txBody>
          <a:bodyPr anchor="b" anchorCtr="0">
            <a:normAutofit/>
          </a:bodyPr>
          <a:lstStyle>
            <a:lvl1pPr marL="0" indent="0">
              <a:buNone/>
              <a:defRPr sz="1800" b="1">
                <a:solidFill>
                  <a:schemeClr val="accent3"/>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5%</a:t>
            </a:r>
          </a:p>
        </p:txBody>
      </p:sp>
      <p:sp>
        <p:nvSpPr>
          <p:cNvPr id="39" name="Text Placeholder 26">
            <a:extLst>
              <a:ext uri="{FF2B5EF4-FFF2-40B4-BE49-F238E27FC236}">
                <a16:creationId xmlns:a16="http://schemas.microsoft.com/office/drawing/2014/main" id="{0FBCB607-92E0-4206-871B-10CAEB3377B3}"/>
              </a:ext>
            </a:extLst>
          </p:cNvPr>
          <p:cNvSpPr>
            <a:spLocks noGrp="1"/>
          </p:cNvSpPr>
          <p:nvPr>
            <p:ph type="body" sz="quarter" idx="31" hasCustomPrompt="1"/>
          </p:nvPr>
        </p:nvSpPr>
        <p:spPr>
          <a:xfrm>
            <a:off x="10005439" y="4722773"/>
            <a:ext cx="1597889" cy="365125"/>
          </a:xfrm>
        </p:spPr>
        <p:txBody>
          <a:bodyPr>
            <a:normAutofit/>
          </a:bodyPr>
          <a:lstStyle>
            <a:lvl1pPr marL="0" indent="0">
              <a:spcBef>
                <a:spcPts val="600"/>
              </a:spcBef>
              <a:buClr>
                <a:schemeClr val="accent3"/>
              </a:buClr>
              <a:buNone/>
              <a:defRPr sz="1400" b="1" i="0">
                <a:solidFill>
                  <a:schemeClr val="tx1">
                    <a:lumMod val="65000"/>
                    <a:lumOff val="35000"/>
                  </a:schemeClr>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dirty="0"/>
              <a:t>Category Title</a:t>
            </a:r>
          </a:p>
        </p:txBody>
      </p:sp>
      <p:sp>
        <p:nvSpPr>
          <p:cNvPr id="19" name="Chart Placeholder 18">
            <a:extLst>
              <a:ext uri="{FF2B5EF4-FFF2-40B4-BE49-F238E27FC236}">
                <a16:creationId xmlns:a16="http://schemas.microsoft.com/office/drawing/2014/main" id="{08CD548A-F4DA-41C7-BC55-620C696D5A6A}"/>
              </a:ext>
            </a:extLst>
          </p:cNvPr>
          <p:cNvSpPr>
            <a:spLocks noGrp="1"/>
          </p:cNvSpPr>
          <p:nvPr>
            <p:ph type="chart" sz="quarter" idx="32"/>
          </p:nvPr>
        </p:nvSpPr>
        <p:spPr>
          <a:xfrm>
            <a:off x="911225" y="908050"/>
            <a:ext cx="4284663" cy="4365625"/>
          </a:xfrm>
        </p:spPr>
        <p:txBody>
          <a:bodyPr anchor="ctr" anchorCtr="0">
            <a:normAutofit/>
          </a:bodyPr>
          <a:lstStyle>
            <a:lvl1pPr marL="0" indent="0" algn="ctr">
              <a:buNone/>
              <a:defRPr sz="1600">
                <a:solidFill>
                  <a:schemeClr val="tx1">
                    <a:lumMod val="50000"/>
                    <a:lumOff val="50000"/>
                  </a:schemeClr>
                </a:solidFill>
              </a:defRPr>
            </a:lvl1pPr>
          </a:lstStyle>
          <a:p>
            <a:r>
              <a:rPr lang="en-US" dirty="0" smtClean="0"/>
              <a:t>Click icon to add chart</a:t>
            </a:r>
            <a:endParaRPr lang="ru-RU" dirty="0"/>
          </a:p>
        </p:txBody>
      </p:sp>
      <p:grpSp>
        <p:nvGrpSpPr>
          <p:cNvPr id="41" name="Graphic 39">
            <a:extLst>
              <a:ext uri="{FF2B5EF4-FFF2-40B4-BE49-F238E27FC236}">
                <a16:creationId xmlns:a16="http://schemas.microsoft.com/office/drawing/2014/main" id="{D0A213E0-4DC9-4F6A-98B8-21DE9AE2D9B0}"/>
              </a:ext>
            </a:extLst>
          </p:cNvPr>
          <p:cNvGrpSpPr/>
          <p:nvPr userDrawn="1"/>
        </p:nvGrpSpPr>
        <p:grpSpPr>
          <a:xfrm>
            <a:off x="10008352" y="0"/>
            <a:ext cx="2188800" cy="1933794"/>
            <a:chOff x="10003200" y="0"/>
            <a:chExt cx="2188800" cy="1933794"/>
          </a:xfrm>
        </p:grpSpPr>
        <p:sp>
          <p:nvSpPr>
            <p:cNvPr id="42" name="Freeform: Shape 41">
              <a:extLst>
                <a:ext uri="{FF2B5EF4-FFF2-40B4-BE49-F238E27FC236}">
                  <a16:creationId xmlns:a16="http://schemas.microsoft.com/office/drawing/2014/main" id="{24312820-32BB-4DFC-B775-2031DE03F33E}"/>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3" name="Freeform: Shape 42">
              <a:extLst>
                <a:ext uri="{FF2B5EF4-FFF2-40B4-BE49-F238E27FC236}">
                  <a16:creationId xmlns:a16="http://schemas.microsoft.com/office/drawing/2014/main" id="{F9B4581F-B122-40B8-BE37-64894A713B38}"/>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4" name="Freeform: Shape 43">
              <a:extLst>
                <a:ext uri="{FF2B5EF4-FFF2-40B4-BE49-F238E27FC236}">
                  <a16:creationId xmlns:a16="http://schemas.microsoft.com/office/drawing/2014/main" id="{C7CF8C75-A610-43BA-923F-335A6051357D}"/>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5" name="Freeform: Shape 44">
              <a:extLst>
                <a:ext uri="{FF2B5EF4-FFF2-40B4-BE49-F238E27FC236}">
                  <a16:creationId xmlns:a16="http://schemas.microsoft.com/office/drawing/2014/main" id="{56793F9B-5B71-414E-9CB2-2B76F8308871}"/>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46" name="Freeform: Shape 45">
              <a:extLst>
                <a:ext uri="{FF2B5EF4-FFF2-40B4-BE49-F238E27FC236}">
                  <a16:creationId xmlns:a16="http://schemas.microsoft.com/office/drawing/2014/main" id="{9807DE94-0E8D-4E1B-A7D2-E0F91AF2E54C}"/>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7BC592BA-C191-49B5-8F41-8E14CFFDAC40}"/>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0">
            <a:extLst>
              <a:ext uri="{FF2B5EF4-FFF2-40B4-BE49-F238E27FC236}">
                <a16:creationId xmlns:a16="http://schemas.microsoft.com/office/drawing/2014/main" id="{33AA43FA-C2DC-406C-BFE6-A2A804112236}"/>
              </a:ext>
            </a:extLst>
          </p:cNvPr>
          <p:cNvSpPr/>
          <p:nvPr/>
        </p:nvSpPr>
        <p:spPr>
          <a:xfrm>
            <a:off x="5731819" y="2267879"/>
            <a:ext cx="3016875" cy="165305"/>
          </a:xfrm>
          <a:custGeom>
            <a:avLst/>
            <a:gdLst>
              <a:gd name="connsiteX0" fmla="*/ 2957222 w 3016875"/>
              <a:gd name="connsiteY0" fmla="*/ 159503 h 165304"/>
              <a:gd name="connsiteX1" fmla="*/ 71329 w 3016875"/>
              <a:gd name="connsiteY1" fmla="*/ 159503 h 165304"/>
              <a:gd name="connsiteX2" fmla="*/ 9059 w 3016875"/>
              <a:gd name="connsiteY2" fmla="*/ 84480 h 165304"/>
              <a:gd name="connsiteX3" fmla="*/ 9059 w 3016875"/>
              <a:gd name="connsiteY3" fmla="*/ 84480 h 165304"/>
              <a:gd name="connsiteX4" fmla="*/ 71329 w 3016875"/>
              <a:gd name="connsiteY4" fmla="*/ 10729 h 165304"/>
              <a:gd name="connsiteX5" fmla="*/ 2956149 w 3016875"/>
              <a:gd name="connsiteY5" fmla="*/ 10729 h 165304"/>
              <a:gd name="connsiteX6" fmla="*/ 3018419 w 3016875"/>
              <a:gd name="connsiteY6" fmla="*/ 84480 h 165304"/>
              <a:gd name="connsiteX7" fmla="*/ 3018419 w 3016875"/>
              <a:gd name="connsiteY7" fmla="*/ 84480 h 165304"/>
              <a:gd name="connsiteX8" fmla="*/ 2957222 w 3016875"/>
              <a:gd name="connsiteY8" fmla="*/ 159503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6875" h="165304">
                <a:moveTo>
                  <a:pt x="2957222" y="159503"/>
                </a:moveTo>
                <a:lnTo>
                  <a:pt x="71329" y="159503"/>
                </a:lnTo>
                <a:cubicBezTo>
                  <a:pt x="36973" y="159503"/>
                  <a:pt x="9059" y="125171"/>
                  <a:pt x="9059" y="84480"/>
                </a:cubicBezTo>
                <a:lnTo>
                  <a:pt x="9059" y="84480"/>
                </a:lnTo>
                <a:cubicBezTo>
                  <a:pt x="9059" y="43790"/>
                  <a:pt x="36973" y="10729"/>
                  <a:pt x="71329" y="10729"/>
                </a:cubicBezTo>
                <a:lnTo>
                  <a:pt x="2956149" y="10729"/>
                </a:lnTo>
                <a:cubicBezTo>
                  <a:pt x="2990505" y="10729"/>
                  <a:pt x="3018419" y="43790"/>
                  <a:pt x="3018419" y="84480"/>
                </a:cubicBezTo>
                <a:lnTo>
                  <a:pt x="3018419" y="84480"/>
                </a:lnTo>
                <a:cubicBezTo>
                  <a:pt x="3019492" y="125171"/>
                  <a:pt x="2991578" y="159503"/>
                  <a:pt x="2957222" y="159503"/>
                </a:cubicBezTo>
                <a:close/>
              </a:path>
            </a:pathLst>
          </a:custGeom>
          <a:gradFill>
            <a:gsLst>
              <a:gs pos="0">
                <a:schemeClr val="accent1"/>
              </a:gs>
              <a:gs pos="100000">
                <a:schemeClr val="accent3"/>
              </a:gs>
            </a:gsLst>
            <a:lin ang="0" scaled="1"/>
          </a:gradFill>
          <a:ln w="10716" cap="flat">
            <a:noFill/>
            <a:prstDash val="solid"/>
            <a:miter/>
          </a:ln>
        </p:spPr>
        <p:txBody>
          <a:bodyPr rtlCol="0" anchor="ctr"/>
          <a:lstStyle/>
          <a:p>
            <a:endParaRPr lang="ru-RU" dirty="0"/>
          </a:p>
        </p:txBody>
      </p:sp>
    </p:spTree>
    <p:extLst>
      <p:ext uri="{BB962C8B-B14F-4D97-AF65-F5344CB8AC3E}">
        <p14:creationId xmlns:p14="http://schemas.microsoft.com/office/powerpoint/2010/main" val="3040955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2" name="Oval 51">
            <a:extLst>
              <a:ext uri="{FF2B5EF4-FFF2-40B4-BE49-F238E27FC236}">
                <a16:creationId xmlns:a16="http://schemas.microsoft.com/office/drawing/2014/main" id="{F21AF1E2-466C-487E-86AF-CA6FFFCA2720}"/>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Graphic 12">
            <a:extLst>
              <a:ext uri="{FF2B5EF4-FFF2-40B4-BE49-F238E27FC236}">
                <a16:creationId xmlns:a16="http://schemas.microsoft.com/office/drawing/2014/main" id="{531F1BC1-79BD-45BA-B27E-7A2C62A65EC9}"/>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81053F33-9837-4E9F-8D29-24A800D841E9}"/>
              </a:ext>
            </a:extLst>
          </p:cNvPr>
          <p:cNvSpPr>
            <a:spLocks noGrp="1"/>
          </p:cNvSpPr>
          <p:nvPr>
            <p:ph type="title" hasCustomPrompt="1"/>
          </p:nvPr>
        </p:nvSpPr>
        <p:spPr>
          <a:xfrm>
            <a:off x="811744" y="2134675"/>
            <a:ext cx="3403308" cy="676275"/>
          </a:xfrm>
        </p:spPr>
        <p:txBody>
          <a:bodyPr anchor="b">
            <a:normAutofit/>
          </a:bodyPr>
          <a:lstStyle>
            <a:lvl1pPr algn="l">
              <a:defRPr sz="4000"/>
            </a:lvl1pPr>
          </a:lstStyle>
          <a:p>
            <a:r>
              <a:rPr lang="en-US" dirty="0"/>
              <a:t>TABLE SLIDE</a:t>
            </a:r>
            <a:endParaRPr lang="ru-RU" dirty="0"/>
          </a:p>
        </p:txBody>
      </p:sp>
      <p:sp>
        <p:nvSpPr>
          <p:cNvPr id="4" name="Date Placeholder 3">
            <a:extLst>
              <a:ext uri="{FF2B5EF4-FFF2-40B4-BE49-F238E27FC236}">
                <a16:creationId xmlns:a16="http://schemas.microsoft.com/office/drawing/2014/main" id="{DC2A0631-3130-4C36-8E5E-80464B1A62A7}"/>
              </a:ext>
            </a:extLst>
          </p:cNvPr>
          <p:cNvSpPr>
            <a:spLocks noGrp="1"/>
          </p:cNvSpPr>
          <p:nvPr>
            <p:ph type="dt" sz="half" idx="10"/>
          </p:nvPr>
        </p:nvSpPr>
        <p:spPr/>
        <p:txBody>
          <a:bodyPr/>
          <a:lstStyle/>
          <a:p>
            <a:r>
              <a:rPr lang="ru-RU" dirty="0"/>
              <a:t>MM.DD.20XX</a:t>
            </a:r>
          </a:p>
        </p:txBody>
      </p:sp>
      <p:sp>
        <p:nvSpPr>
          <p:cNvPr id="5" name="Footer Placeholder 4">
            <a:extLst>
              <a:ext uri="{FF2B5EF4-FFF2-40B4-BE49-F238E27FC236}">
                <a16:creationId xmlns:a16="http://schemas.microsoft.com/office/drawing/2014/main" id="{79230F82-FE68-4450-98DF-5D29369AEE76}"/>
              </a:ext>
            </a:extLst>
          </p:cNvPr>
          <p:cNvSpPr>
            <a:spLocks noGrp="1"/>
          </p:cNvSpPr>
          <p:nvPr>
            <p:ph type="ftr" sz="quarter" idx="11"/>
          </p:nvPr>
        </p:nvSpPr>
        <p:spPr>
          <a:xfrm>
            <a:off x="812290" y="5797769"/>
            <a:ext cx="4114800" cy="365125"/>
          </a:xfrm>
          <a:prstGeom prst="rect">
            <a:avLst/>
          </a:prstGeom>
        </p:spPr>
        <p:txBody>
          <a:bodyPr/>
          <a:lstStyle/>
          <a:p>
            <a:r>
              <a:rPr lang="en-US" dirty="0"/>
              <a:t>ADD A FOOTER</a:t>
            </a:r>
            <a:endParaRPr lang="ru-RU" dirty="0"/>
          </a:p>
        </p:txBody>
      </p:sp>
      <p:sp>
        <p:nvSpPr>
          <p:cNvPr id="6" name="Slide Number Placeholder 5">
            <a:extLst>
              <a:ext uri="{FF2B5EF4-FFF2-40B4-BE49-F238E27FC236}">
                <a16:creationId xmlns:a16="http://schemas.microsoft.com/office/drawing/2014/main" id="{EE6603C1-6E1A-4E4B-9555-31D84B6BDAD9}"/>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7" name="Text Placeholder 26">
            <a:extLst>
              <a:ext uri="{FF2B5EF4-FFF2-40B4-BE49-F238E27FC236}">
                <a16:creationId xmlns:a16="http://schemas.microsoft.com/office/drawing/2014/main" id="{C990C5BD-BC2C-4822-AA4E-446B77052F23}"/>
              </a:ext>
            </a:extLst>
          </p:cNvPr>
          <p:cNvSpPr>
            <a:spLocks noGrp="1"/>
          </p:cNvSpPr>
          <p:nvPr>
            <p:ph type="body" sz="quarter" idx="16"/>
          </p:nvPr>
        </p:nvSpPr>
        <p:spPr>
          <a:xfrm>
            <a:off x="809405" y="3252275"/>
            <a:ext cx="3396171" cy="1846732"/>
          </a:xfrm>
        </p:spPr>
        <p:txBody>
          <a:bodyPr>
            <a:noAutofit/>
          </a:bodyPr>
          <a:lstStyle>
            <a:lvl1pPr marL="0" indent="0" algn="l">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Edit Master text styles</a:t>
            </a:r>
          </a:p>
        </p:txBody>
      </p:sp>
      <p:sp>
        <p:nvSpPr>
          <p:cNvPr id="18" name="Table Placeholder 17">
            <a:extLst>
              <a:ext uri="{FF2B5EF4-FFF2-40B4-BE49-F238E27FC236}">
                <a16:creationId xmlns:a16="http://schemas.microsoft.com/office/drawing/2014/main" id="{3AF64257-E00C-4FE5-925B-A78911D1D2B9}"/>
              </a:ext>
            </a:extLst>
          </p:cNvPr>
          <p:cNvSpPr>
            <a:spLocks noGrp="1"/>
          </p:cNvSpPr>
          <p:nvPr>
            <p:ph type="tbl" sz="quarter" idx="17"/>
          </p:nvPr>
        </p:nvSpPr>
        <p:spPr>
          <a:xfrm>
            <a:off x="4724400" y="1493214"/>
            <a:ext cx="6561138" cy="3847135"/>
          </a:xfrm>
        </p:spPr>
        <p:txBody>
          <a:bodyPr anchor="ctr" anchorCtr="0">
            <a:normAutofit/>
          </a:bodyPr>
          <a:lstStyle>
            <a:lvl1pPr marL="0" indent="0" algn="ctr">
              <a:buNone/>
              <a:defRPr sz="1600">
                <a:solidFill>
                  <a:schemeClr val="tx1">
                    <a:lumMod val="50000"/>
                    <a:lumOff val="50000"/>
                  </a:schemeClr>
                </a:solidFill>
              </a:defRPr>
            </a:lvl1pPr>
          </a:lstStyle>
          <a:p>
            <a:r>
              <a:rPr lang="en-US" dirty="0" smtClean="0"/>
              <a:t>Click icon to add table</a:t>
            </a:r>
            <a:endParaRPr lang="ru-RU" dirty="0"/>
          </a:p>
        </p:txBody>
      </p:sp>
      <p:grpSp>
        <p:nvGrpSpPr>
          <p:cNvPr id="45" name="Graphic 39">
            <a:extLst>
              <a:ext uri="{FF2B5EF4-FFF2-40B4-BE49-F238E27FC236}">
                <a16:creationId xmlns:a16="http://schemas.microsoft.com/office/drawing/2014/main" id="{2B29CFAD-7DFA-43C8-BC78-F666303C4A65}"/>
              </a:ext>
            </a:extLst>
          </p:cNvPr>
          <p:cNvGrpSpPr/>
          <p:nvPr userDrawn="1"/>
        </p:nvGrpSpPr>
        <p:grpSpPr>
          <a:xfrm flipH="1">
            <a:off x="-3477" y="0"/>
            <a:ext cx="2188800" cy="1933794"/>
            <a:chOff x="10003200" y="0"/>
            <a:chExt cx="2188800" cy="1933794"/>
          </a:xfrm>
        </p:grpSpPr>
        <p:sp>
          <p:nvSpPr>
            <p:cNvPr id="46" name="Freeform: Shape 45">
              <a:extLst>
                <a:ext uri="{FF2B5EF4-FFF2-40B4-BE49-F238E27FC236}">
                  <a16:creationId xmlns:a16="http://schemas.microsoft.com/office/drawing/2014/main" id="{7709766F-07C2-47E0-94AE-482595B63D17}"/>
                </a:ext>
              </a:extLst>
            </p:cNvPr>
            <p:cNvSpPr/>
            <p:nvPr/>
          </p:nvSpPr>
          <p:spPr>
            <a:xfrm>
              <a:off x="10712341" y="-7969"/>
              <a:ext cx="1466283" cy="1009398"/>
            </a:xfrm>
            <a:custGeom>
              <a:avLst/>
              <a:gdLst>
                <a:gd name="connsiteX0" fmla="*/ 1467972 w 1466283"/>
                <a:gd name="connsiteY0" fmla="*/ 752798 h 1009397"/>
                <a:gd name="connsiteX1" fmla="*/ 1221466 w 1466283"/>
                <a:gd name="connsiteY1" fmla="*/ 871801 h 1009397"/>
                <a:gd name="connsiteX2" fmla="*/ 425635 w 1466283"/>
                <a:gd name="connsiteY2" fmla="*/ 821862 h 1009397"/>
                <a:gd name="connsiteX3" fmla="*/ 158942 w 1466283"/>
                <a:gd name="connsiteY3" fmla="*/ 510543 h 1009397"/>
                <a:gd name="connsiteX4" fmla="*/ 145129 w 1466283"/>
                <a:gd name="connsiteY4" fmla="*/ 482917 h 1009397"/>
                <a:gd name="connsiteX5" fmla="*/ 52689 w 1466283"/>
                <a:gd name="connsiteY5" fmla="*/ 7969 h 1009397"/>
                <a:gd name="connsiteX6" fmla="*/ 14439 w 1466283"/>
                <a:gd name="connsiteY6" fmla="*/ 7969 h 1009397"/>
                <a:gd name="connsiteX7" fmla="*/ 111128 w 1466283"/>
                <a:gd name="connsiteY7" fmla="*/ 499918 h 1009397"/>
                <a:gd name="connsiteX8" fmla="*/ 124941 w 1466283"/>
                <a:gd name="connsiteY8" fmla="*/ 527543 h 1009397"/>
                <a:gd name="connsiteX9" fmla="*/ 402260 w 1466283"/>
                <a:gd name="connsiteY9" fmla="*/ 851613 h 1009397"/>
                <a:gd name="connsiteX10" fmla="*/ 845333 w 1466283"/>
                <a:gd name="connsiteY10" fmla="*/ 1004617 h 1009397"/>
                <a:gd name="connsiteX11" fmla="*/ 1238467 w 1466283"/>
                <a:gd name="connsiteY11" fmla="*/ 906864 h 1009397"/>
                <a:gd name="connsiteX12" fmla="*/ 1467972 w 1466283"/>
                <a:gd name="connsiteY12" fmla="*/ 795299 h 1009397"/>
                <a:gd name="connsiteX13" fmla="*/ 1467972 w 1466283"/>
                <a:gd name="connsiteY13" fmla="*/ 752798 h 1009397"/>
                <a:gd name="connsiteX14" fmla="*/ 1467972 w 1466283"/>
                <a:gd name="connsiteY14" fmla="*/ 752798 h 1009397"/>
                <a:gd name="connsiteX15" fmla="*/ 1467972 w 1466283"/>
                <a:gd name="connsiteY15" fmla="*/ 752798 h 1009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66283" h="1009397">
                  <a:moveTo>
                    <a:pt x="1467972" y="752798"/>
                  </a:moveTo>
                  <a:lnTo>
                    <a:pt x="1221466" y="871801"/>
                  </a:lnTo>
                  <a:cubicBezTo>
                    <a:pt x="928209" y="1015242"/>
                    <a:pt x="660453" y="997179"/>
                    <a:pt x="425635" y="821862"/>
                  </a:cubicBezTo>
                  <a:cubicBezTo>
                    <a:pt x="250319" y="689047"/>
                    <a:pt x="158942" y="512668"/>
                    <a:pt x="158942" y="510543"/>
                  </a:cubicBezTo>
                  <a:lnTo>
                    <a:pt x="145129" y="482917"/>
                  </a:lnTo>
                  <a:cubicBezTo>
                    <a:pt x="61190" y="315038"/>
                    <a:pt x="29314" y="155660"/>
                    <a:pt x="52689" y="7969"/>
                  </a:cubicBezTo>
                  <a:lnTo>
                    <a:pt x="14439" y="7969"/>
                  </a:lnTo>
                  <a:cubicBezTo>
                    <a:pt x="-6812" y="163097"/>
                    <a:pt x="24001" y="327789"/>
                    <a:pt x="111128" y="499918"/>
                  </a:cubicBezTo>
                  <a:lnTo>
                    <a:pt x="124941" y="527543"/>
                  </a:lnTo>
                  <a:cubicBezTo>
                    <a:pt x="129191" y="534981"/>
                    <a:pt x="219506" y="714548"/>
                    <a:pt x="402260" y="851613"/>
                  </a:cubicBezTo>
                  <a:cubicBezTo>
                    <a:pt x="508512" y="931302"/>
                    <a:pt x="656203" y="1004617"/>
                    <a:pt x="845333" y="1004617"/>
                  </a:cubicBezTo>
                  <a:cubicBezTo>
                    <a:pt x="961148" y="1004617"/>
                    <a:pt x="1091838" y="976991"/>
                    <a:pt x="1238467" y="906864"/>
                  </a:cubicBezTo>
                  <a:lnTo>
                    <a:pt x="1467972" y="795299"/>
                  </a:lnTo>
                  <a:lnTo>
                    <a:pt x="1467972" y="752798"/>
                  </a:lnTo>
                  <a:lnTo>
                    <a:pt x="1467972" y="752798"/>
                  </a:lnTo>
                  <a:lnTo>
                    <a:pt x="1467972" y="752798"/>
                  </a:lnTo>
                  <a:close/>
                </a:path>
              </a:pathLst>
            </a:custGeom>
            <a:solidFill>
              <a:schemeClr val="bg1"/>
            </a:solidFill>
            <a:ln w="9525" cap="flat">
              <a:noFill/>
              <a:prstDash val="solid"/>
              <a:miter/>
            </a:ln>
          </p:spPr>
          <p:txBody>
            <a:bodyPr rtlCol="0" anchor="ctr"/>
            <a:lstStyle/>
            <a:p>
              <a:endParaRPr lang="ru-RU" dirty="0"/>
            </a:p>
          </p:txBody>
        </p:sp>
        <p:sp>
          <p:nvSpPr>
            <p:cNvPr id="47" name="Freeform: Shape 46">
              <a:extLst>
                <a:ext uri="{FF2B5EF4-FFF2-40B4-BE49-F238E27FC236}">
                  <a16:creationId xmlns:a16="http://schemas.microsoft.com/office/drawing/2014/main" id="{29F02ED7-2803-4FC7-8D17-DB9AF81B2257}"/>
                </a:ext>
              </a:extLst>
            </p:cNvPr>
            <p:cNvSpPr/>
            <p:nvPr/>
          </p:nvSpPr>
          <p:spPr>
            <a:xfrm>
              <a:off x="10014209" y="321414"/>
              <a:ext cx="2178175" cy="1593786"/>
            </a:xfrm>
            <a:custGeom>
              <a:avLst/>
              <a:gdLst>
                <a:gd name="connsiteX0" fmla="*/ 231247 w 2178174"/>
                <a:gd name="connsiteY0" fmla="*/ 950428 h 1593786"/>
                <a:gd name="connsiteX1" fmla="*/ 45305 w 2178174"/>
                <a:gd name="connsiteY1" fmla="*/ 1404126 h 1593786"/>
                <a:gd name="connsiteX2" fmla="*/ 50617 w 2178174"/>
                <a:gd name="connsiteY2" fmla="*/ 1415814 h 1593786"/>
                <a:gd name="connsiteX3" fmla="*/ 529816 w 2178174"/>
                <a:gd name="connsiteY3" fmla="*/ 1547566 h 1593786"/>
                <a:gd name="connsiteX4" fmla="*/ 2173541 w 2178174"/>
                <a:gd name="connsiteY4" fmla="*/ 749611 h 1593786"/>
                <a:gd name="connsiteX5" fmla="*/ 2173541 w 2178174"/>
                <a:gd name="connsiteY5" fmla="*/ 7969 h 1593786"/>
                <a:gd name="connsiteX6" fmla="*/ 231247 w 2178174"/>
                <a:gd name="connsiteY6" fmla="*/ 950428 h 1593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174" h="1593786">
                  <a:moveTo>
                    <a:pt x="231247" y="950428"/>
                  </a:moveTo>
                  <a:cubicBezTo>
                    <a:pt x="231247" y="950428"/>
                    <a:pt x="-101324" y="1111932"/>
                    <a:pt x="45305" y="1404126"/>
                  </a:cubicBezTo>
                  <a:lnTo>
                    <a:pt x="50617" y="1415814"/>
                  </a:lnTo>
                  <a:cubicBezTo>
                    <a:pt x="50617" y="1415814"/>
                    <a:pt x="197246" y="1708008"/>
                    <a:pt x="529816" y="1547566"/>
                  </a:cubicBezTo>
                  <a:lnTo>
                    <a:pt x="2173541" y="749611"/>
                  </a:lnTo>
                  <a:lnTo>
                    <a:pt x="2173541" y="7969"/>
                  </a:lnTo>
                  <a:lnTo>
                    <a:pt x="231247" y="950428"/>
                  </a:lnTo>
                  <a:close/>
                </a:path>
              </a:pathLst>
            </a:custGeom>
            <a:solidFill>
              <a:schemeClr val="accent1"/>
            </a:solidFill>
            <a:ln w="9525" cap="flat">
              <a:noFill/>
              <a:prstDash val="solid"/>
              <a:miter/>
            </a:ln>
          </p:spPr>
          <p:txBody>
            <a:bodyPr rtlCol="0" anchor="ctr"/>
            <a:lstStyle/>
            <a:p>
              <a:endParaRPr lang="ru-RU" dirty="0"/>
            </a:p>
          </p:txBody>
        </p:sp>
        <p:sp>
          <p:nvSpPr>
            <p:cNvPr id="48" name="Freeform: Shape 47">
              <a:extLst>
                <a:ext uri="{FF2B5EF4-FFF2-40B4-BE49-F238E27FC236}">
                  <a16:creationId xmlns:a16="http://schemas.microsoft.com/office/drawing/2014/main" id="{6715C276-3245-4E87-976F-10DC35AF0E89}"/>
                </a:ext>
              </a:extLst>
            </p:cNvPr>
            <p:cNvSpPr/>
            <p:nvPr/>
          </p:nvSpPr>
          <p:spPr>
            <a:xfrm>
              <a:off x="10732016" y="-7969"/>
              <a:ext cx="1455658" cy="839394"/>
            </a:xfrm>
            <a:custGeom>
              <a:avLst/>
              <a:gdLst>
                <a:gd name="connsiteX0" fmla="*/ 123329 w 1455658"/>
                <a:gd name="connsiteY0" fmla="*/ 521168 h 839394"/>
                <a:gd name="connsiteX1" fmla="*/ 390022 w 1455658"/>
                <a:gd name="connsiteY1" fmla="*/ 834613 h 839394"/>
                <a:gd name="connsiteX2" fmla="*/ 1455734 w 1455658"/>
                <a:gd name="connsiteY2" fmla="*/ 317163 h 839394"/>
                <a:gd name="connsiteX3" fmla="*/ 1456797 w 1455658"/>
                <a:gd name="connsiteY3" fmla="*/ 7969 h 839394"/>
                <a:gd name="connsiteX4" fmla="*/ 14951 w 1455658"/>
                <a:gd name="connsiteY4" fmla="*/ 7969 h 839394"/>
                <a:gd name="connsiteX5" fmla="*/ 109516 w 1455658"/>
                <a:gd name="connsiteY5" fmla="*/ 493543 h 839394"/>
                <a:gd name="connsiteX6" fmla="*/ 123329 w 1455658"/>
                <a:gd name="connsiteY6" fmla="*/ 521168 h 83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5658" h="839394">
                  <a:moveTo>
                    <a:pt x="123329" y="521168"/>
                  </a:moveTo>
                  <a:cubicBezTo>
                    <a:pt x="123329" y="521168"/>
                    <a:pt x="212581" y="698610"/>
                    <a:pt x="390022" y="834613"/>
                  </a:cubicBezTo>
                  <a:lnTo>
                    <a:pt x="1455734" y="317163"/>
                  </a:lnTo>
                  <a:lnTo>
                    <a:pt x="1456797" y="7969"/>
                  </a:lnTo>
                  <a:lnTo>
                    <a:pt x="14951" y="7969"/>
                  </a:lnTo>
                  <a:cubicBezTo>
                    <a:pt x="-5237" y="145035"/>
                    <a:pt x="16014" y="307601"/>
                    <a:pt x="109516" y="493543"/>
                  </a:cubicBezTo>
                  <a:lnTo>
                    <a:pt x="123329" y="521168"/>
                  </a:lnTo>
                  <a:close/>
                </a:path>
              </a:pathLst>
            </a:custGeom>
            <a:solidFill>
              <a:schemeClr val="accent3"/>
            </a:solidFill>
            <a:ln w="9525" cap="flat">
              <a:noFill/>
              <a:prstDash val="solid"/>
              <a:miter/>
            </a:ln>
          </p:spPr>
          <p:txBody>
            <a:bodyPr rtlCol="0" anchor="ctr"/>
            <a:lstStyle/>
            <a:p>
              <a:endParaRPr lang="ru-RU" dirty="0"/>
            </a:p>
          </p:txBody>
        </p:sp>
        <p:sp>
          <p:nvSpPr>
            <p:cNvPr id="49" name="Freeform: Shape 48">
              <a:extLst>
                <a:ext uri="{FF2B5EF4-FFF2-40B4-BE49-F238E27FC236}">
                  <a16:creationId xmlns:a16="http://schemas.microsoft.com/office/drawing/2014/main" id="{4D4F9402-D548-4465-B31D-5C89E49D8F2D}"/>
                </a:ext>
              </a:extLst>
            </p:cNvPr>
            <p:cNvSpPr/>
            <p:nvPr/>
          </p:nvSpPr>
          <p:spPr>
            <a:xfrm>
              <a:off x="11124635" y="1146995"/>
              <a:ext cx="1062524" cy="743767"/>
            </a:xfrm>
            <a:custGeom>
              <a:avLst/>
              <a:gdLst>
                <a:gd name="connsiteX0" fmla="*/ 1064178 w 1062524"/>
                <a:gd name="connsiteY0" fmla="*/ 7969 h 743766"/>
                <a:gd name="connsiteX1" fmla="*/ 91968 w 1062524"/>
                <a:gd name="connsiteY1" fmla="*/ 480792 h 743766"/>
                <a:gd name="connsiteX2" fmla="*/ 22904 w 1062524"/>
                <a:gd name="connsiteY2" fmla="*/ 658234 h 743766"/>
                <a:gd name="connsiteX3" fmla="*/ 25029 w 1062524"/>
                <a:gd name="connsiteY3" fmla="*/ 663546 h 743766"/>
                <a:gd name="connsiteX4" fmla="*/ 209908 w 1062524"/>
                <a:gd name="connsiteY4" fmla="*/ 718798 h 743766"/>
                <a:gd name="connsiteX5" fmla="*/ 1064178 w 1062524"/>
                <a:gd name="connsiteY5" fmla="*/ 302288 h 743766"/>
                <a:gd name="connsiteX6" fmla="*/ 1064178 w 1062524"/>
                <a:gd name="connsiteY6" fmla="*/ 7969 h 743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2524" h="743766">
                  <a:moveTo>
                    <a:pt x="1064178" y="7969"/>
                  </a:moveTo>
                  <a:lnTo>
                    <a:pt x="91968" y="480792"/>
                  </a:lnTo>
                  <a:cubicBezTo>
                    <a:pt x="91968" y="480792"/>
                    <a:pt x="-34472" y="543481"/>
                    <a:pt x="22904" y="658234"/>
                  </a:cubicBezTo>
                  <a:lnTo>
                    <a:pt x="25029" y="663546"/>
                  </a:lnTo>
                  <a:cubicBezTo>
                    <a:pt x="25029" y="663546"/>
                    <a:pt x="82405" y="780424"/>
                    <a:pt x="209908" y="718798"/>
                  </a:cubicBezTo>
                  <a:lnTo>
                    <a:pt x="1064178" y="302288"/>
                  </a:lnTo>
                  <a:lnTo>
                    <a:pt x="1064178" y="7969"/>
                  </a:lnTo>
                  <a:close/>
                </a:path>
              </a:pathLst>
            </a:custGeom>
            <a:solidFill>
              <a:schemeClr val="accent3"/>
            </a:solidFill>
            <a:ln w="9525" cap="flat">
              <a:noFill/>
              <a:prstDash val="solid"/>
              <a:miter/>
            </a:ln>
          </p:spPr>
          <p:txBody>
            <a:bodyPr rtlCol="0" anchor="ctr"/>
            <a:lstStyle/>
            <a:p>
              <a:endParaRPr lang="ru-RU" dirty="0"/>
            </a:p>
          </p:txBody>
        </p:sp>
        <p:sp>
          <p:nvSpPr>
            <p:cNvPr id="50" name="Freeform: Shape 49">
              <a:extLst>
                <a:ext uri="{FF2B5EF4-FFF2-40B4-BE49-F238E27FC236}">
                  <a16:creationId xmlns:a16="http://schemas.microsoft.com/office/drawing/2014/main" id="{64C16800-96DF-4B5C-B15B-EB27E1475EB3}"/>
                </a:ext>
              </a:extLst>
            </p:cNvPr>
            <p:cNvSpPr/>
            <p:nvPr/>
          </p:nvSpPr>
          <p:spPr>
            <a:xfrm>
              <a:off x="11105057" y="1128932"/>
              <a:ext cx="1083775" cy="775643"/>
            </a:xfrm>
            <a:custGeom>
              <a:avLst/>
              <a:gdLst>
                <a:gd name="connsiteX0" fmla="*/ 219924 w 1083774"/>
                <a:gd name="connsiteY0" fmla="*/ 719860 h 775642"/>
                <a:gd name="connsiteX1" fmla="*/ 60545 w 1083774"/>
                <a:gd name="connsiteY1" fmla="*/ 674172 h 775642"/>
                <a:gd name="connsiteX2" fmla="*/ 58420 w 1083774"/>
                <a:gd name="connsiteY2" fmla="*/ 668859 h 775642"/>
                <a:gd name="connsiteX3" fmla="*/ 118984 w 1083774"/>
                <a:gd name="connsiteY3" fmla="*/ 515856 h 775642"/>
                <a:gd name="connsiteX4" fmla="*/ 1083756 w 1083774"/>
                <a:gd name="connsiteY4" fmla="*/ 48345 h 775642"/>
                <a:gd name="connsiteX5" fmla="*/ 1083756 w 1083774"/>
                <a:gd name="connsiteY5" fmla="*/ 7969 h 775642"/>
                <a:gd name="connsiteX6" fmla="*/ 103046 w 1083774"/>
                <a:gd name="connsiteY6" fmla="*/ 482917 h 775642"/>
                <a:gd name="connsiteX7" fmla="*/ 14856 w 1083774"/>
                <a:gd name="connsiteY7" fmla="*/ 578544 h 775642"/>
                <a:gd name="connsiteX8" fmla="*/ 24419 w 1083774"/>
                <a:gd name="connsiteY8" fmla="*/ 686922 h 775642"/>
                <a:gd name="connsiteX9" fmla="*/ 26544 w 1083774"/>
                <a:gd name="connsiteY9" fmla="*/ 692234 h 775642"/>
                <a:gd name="connsiteX10" fmla="*/ 157235 w 1083774"/>
                <a:gd name="connsiteY10" fmla="*/ 775111 h 775642"/>
                <a:gd name="connsiteX11" fmla="*/ 236924 w 1083774"/>
                <a:gd name="connsiteY11" fmla="*/ 754923 h 775642"/>
                <a:gd name="connsiteX12" fmla="*/ 1083756 w 1083774"/>
                <a:gd name="connsiteY12" fmla="*/ 344789 h 775642"/>
                <a:gd name="connsiteX13" fmla="*/ 1083756 w 1083774"/>
                <a:gd name="connsiteY13" fmla="*/ 301226 h 775642"/>
                <a:gd name="connsiteX14" fmla="*/ 219924 w 1083774"/>
                <a:gd name="connsiteY14" fmla="*/ 719860 h 775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3774" h="775642">
                  <a:moveTo>
                    <a:pt x="219924" y="719860"/>
                  </a:moveTo>
                  <a:cubicBezTo>
                    <a:pt x="112609" y="771924"/>
                    <a:pt x="65858" y="683734"/>
                    <a:pt x="60545" y="674172"/>
                  </a:cubicBezTo>
                  <a:lnTo>
                    <a:pt x="58420" y="668859"/>
                  </a:lnTo>
                  <a:cubicBezTo>
                    <a:pt x="9544" y="571107"/>
                    <a:pt x="114734" y="519043"/>
                    <a:pt x="118984" y="515856"/>
                  </a:cubicBezTo>
                  <a:lnTo>
                    <a:pt x="1083756" y="48345"/>
                  </a:lnTo>
                  <a:lnTo>
                    <a:pt x="1083756" y="7969"/>
                  </a:lnTo>
                  <a:lnTo>
                    <a:pt x="103046" y="482917"/>
                  </a:lnTo>
                  <a:cubicBezTo>
                    <a:pt x="100921" y="483980"/>
                    <a:pt x="36107" y="516918"/>
                    <a:pt x="14856" y="578544"/>
                  </a:cubicBezTo>
                  <a:cubicBezTo>
                    <a:pt x="3169" y="613608"/>
                    <a:pt x="6356" y="649733"/>
                    <a:pt x="24419" y="686922"/>
                  </a:cubicBezTo>
                  <a:lnTo>
                    <a:pt x="26544" y="692234"/>
                  </a:lnTo>
                  <a:cubicBezTo>
                    <a:pt x="44607" y="726235"/>
                    <a:pt x="88171" y="775111"/>
                    <a:pt x="157235" y="775111"/>
                  </a:cubicBezTo>
                  <a:cubicBezTo>
                    <a:pt x="180610" y="775111"/>
                    <a:pt x="207173" y="768736"/>
                    <a:pt x="236924" y="754923"/>
                  </a:cubicBezTo>
                  <a:lnTo>
                    <a:pt x="1083756" y="344789"/>
                  </a:lnTo>
                  <a:lnTo>
                    <a:pt x="1083756" y="301226"/>
                  </a:lnTo>
                  <a:lnTo>
                    <a:pt x="219924" y="719860"/>
                  </a:lnTo>
                  <a:close/>
                </a:path>
              </a:pathLst>
            </a:custGeom>
            <a:solidFill>
              <a:schemeClr val="bg1"/>
            </a:solidFill>
            <a:ln w="9525" cap="flat">
              <a:noFill/>
              <a:prstDash val="solid"/>
              <a:miter/>
            </a:ln>
          </p:spPr>
          <p:txBody>
            <a:bodyPr rtlCol="0" anchor="ctr"/>
            <a:lstStyle/>
            <a:p>
              <a:endParaRPr lang="ru-RU" dirty="0"/>
            </a:p>
          </p:txBody>
        </p:sp>
        <p:sp>
          <p:nvSpPr>
            <p:cNvPr id="51" name="Freeform: Shape 50">
              <a:extLst>
                <a:ext uri="{FF2B5EF4-FFF2-40B4-BE49-F238E27FC236}">
                  <a16:creationId xmlns:a16="http://schemas.microsoft.com/office/drawing/2014/main" id="{AE9DBF7F-0A02-4C85-A28D-3C88C66B3486}"/>
                </a:ext>
              </a:extLst>
            </p:cNvPr>
            <p:cNvSpPr/>
            <p:nvPr/>
          </p:nvSpPr>
          <p:spPr>
            <a:xfrm>
              <a:off x="9994666" y="301226"/>
              <a:ext cx="2199425" cy="1636287"/>
            </a:xfrm>
            <a:custGeom>
              <a:avLst/>
              <a:gdLst>
                <a:gd name="connsiteX0" fmla="*/ 538733 w 2199425"/>
                <a:gd name="connsiteY0" fmla="*/ 1550754 h 1636287"/>
                <a:gd name="connsiteX1" fmla="*/ 86098 w 2199425"/>
                <a:gd name="connsiteY1" fmla="*/ 1428564 h 1636287"/>
                <a:gd name="connsiteX2" fmla="*/ 80785 w 2199425"/>
                <a:gd name="connsiteY2" fmla="*/ 1416876 h 1636287"/>
                <a:gd name="connsiteX3" fmla="*/ 115848 w 2199425"/>
                <a:gd name="connsiteY3" fmla="*/ 1102369 h 1636287"/>
                <a:gd name="connsiteX4" fmla="*/ 257164 w 2199425"/>
                <a:gd name="connsiteY4" fmla="*/ 988679 h 1636287"/>
                <a:gd name="connsiteX5" fmla="*/ 2193084 w 2199425"/>
                <a:gd name="connsiteY5" fmla="*/ 49407 h 1636287"/>
                <a:gd name="connsiteX6" fmla="*/ 2193084 w 2199425"/>
                <a:gd name="connsiteY6" fmla="*/ 7969 h 1636287"/>
                <a:gd name="connsiteX7" fmla="*/ 241226 w 2199425"/>
                <a:gd name="connsiteY7" fmla="*/ 954678 h 1636287"/>
                <a:gd name="connsiteX8" fmla="*/ 23409 w 2199425"/>
                <a:gd name="connsiteY8" fmla="*/ 1187371 h 1636287"/>
                <a:gd name="connsiteX9" fmla="*/ 47847 w 2199425"/>
                <a:gd name="connsiteY9" fmla="*/ 1433876 h 1636287"/>
                <a:gd name="connsiteX10" fmla="*/ 53160 w 2199425"/>
                <a:gd name="connsiteY10" fmla="*/ 1445564 h 1636287"/>
                <a:gd name="connsiteX11" fmla="*/ 358104 w 2199425"/>
                <a:gd name="connsiteY11" fmla="*/ 1635756 h 1636287"/>
                <a:gd name="connsiteX12" fmla="*/ 555734 w 2199425"/>
                <a:gd name="connsiteY12" fmla="*/ 1585817 h 1636287"/>
                <a:gd name="connsiteX13" fmla="*/ 2193084 w 2199425"/>
                <a:gd name="connsiteY13" fmla="*/ 789987 h 1636287"/>
                <a:gd name="connsiteX14" fmla="*/ 2193084 w 2199425"/>
                <a:gd name="connsiteY14" fmla="*/ 748548 h 1636287"/>
                <a:gd name="connsiteX15" fmla="*/ 538733 w 2199425"/>
                <a:gd name="connsiteY15" fmla="*/ 1550754 h 16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425" h="1636287">
                  <a:moveTo>
                    <a:pt x="538733" y="1550754"/>
                  </a:moveTo>
                  <a:cubicBezTo>
                    <a:pt x="228476" y="1701633"/>
                    <a:pt x="90348" y="1439189"/>
                    <a:pt x="86098" y="1428564"/>
                  </a:cubicBezTo>
                  <a:lnTo>
                    <a:pt x="80785" y="1416876"/>
                  </a:lnTo>
                  <a:cubicBezTo>
                    <a:pt x="24471" y="1303186"/>
                    <a:pt x="35097" y="1196934"/>
                    <a:pt x="115848" y="1102369"/>
                  </a:cubicBezTo>
                  <a:cubicBezTo>
                    <a:pt x="176412" y="1030117"/>
                    <a:pt x="256102" y="989741"/>
                    <a:pt x="257164" y="988679"/>
                  </a:cubicBezTo>
                  <a:lnTo>
                    <a:pt x="2193084" y="49407"/>
                  </a:lnTo>
                  <a:lnTo>
                    <a:pt x="2193084" y="7969"/>
                  </a:lnTo>
                  <a:lnTo>
                    <a:pt x="241226" y="954678"/>
                  </a:lnTo>
                  <a:cubicBezTo>
                    <a:pt x="234851" y="958928"/>
                    <a:pt x="74410" y="1037555"/>
                    <a:pt x="23409" y="1187371"/>
                  </a:cubicBezTo>
                  <a:cubicBezTo>
                    <a:pt x="-3154" y="1265998"/>
                    <a:pt x="4283" y="1348875"/>
                    <a:pt x="47847" y="1433876"/>
                  </a:cubicBezTo>
                  <a:lnTo>
                    <a:pt x="53160" y="1445564"/>
                  </a:lnTo>
                  <a:cubicBezTo>
                    <a:pt x="53160" y="1447689"/>
                    <a:pt x="150912" y="1635756"/>
                    <a:pt x="358104" y="1635756"/>
                  </a:cubicBezTo>
                  <a:cubicBezTo>
                    <a:pt x="415480" y="1635756"/>
                    <a:pt x="481357" y="1621943"/>
                    <a:pt x="555734" y="1585817"/>
                  </a:cubicBezTo>
                  <a:lnTo>
                    <a:pt x="2193084" y="789987"/>
                  </a:lnTo>
                  <a:lnTo>
                    <a:pt x="2193084" y="748548"/>
                  </a:lnTo>
                  <a:lnTo>
                    <a:pt x="538733" y="1550754"/>
                  </a:lnTo>
                  <a:close/>
                </a:path>
              </a:pathLst>
            </a:custGeom>
            <a:solidFill>
              <a:schemeClr val="bg1"/>
            </a:solidFill>
            <a:ln w="9525" cap="flat">
              <a:noFill/>
              <a:prstDash val="solid"/>
              <a:miter/>
            </a:ln>
          </p:spPr>
          <p:txBody>
            <a:bodyPr rtlCol="0" anchor="ctr"/>
            <a:lstStyle/>
            <a:p>
              <a:endParaRPr lang="ru-RU" dirty="0"/>
            </a:p>
          </p:txBody>
        </p:sp>
      </p:grpSp>
      <p:sp>
        <p:nvSpPr>
          <p:cNvPr id="3" name="Graphic 54">
            <a:extLst>
              <a:ext uri="{FF2B5EF4-FFF2-40B4-BE49-F238E27FC236}">
                <a16:creationId xmlns:a16="http://schemas.microsoft.com/office/drawing/2014/main" id="{A1820133-6B1B-4297-8A79-2E89B2C7199B}"/>
              </a:ext>
            </a:extLst>
          </p:cNvPr>
          <p:cNvSpPr/>
          <p:nvPr/>
        </p:nvSpPr>
        <p:spPr>
          <a:xfrm>
            <a:off x="895660" y="2912161"/>
            <a:ext cx="2781900" cy="165305"/>
          </a:xfrm>
          <a:custGeom>
            <a:avLst/>
            <a:gdLst>
              <a:gd name="connsiteX0" fmla="*/ 2726257 w 2781900"/>
              <a:gd name="connsiteY0" fmla="*/ 158686 h 165304"/>
              <a:gd name="connsiteX1" fmla="*/ 65137 w 2781900"/>
              <a:gd name="connsiteY1" fmla="*/ 158686 h 165304"/>
              <a:gd name="connsiteX2" fmla="*/ 7717 w 2781900"/>
              <a:gd name="connsiteY2" fmla="*/ 83663 h 165304"/>
              <a:gd name="connsiteX3" fmla="*/ 7717 w 2781900"/>
              <a:gd name="connsiteY3" fmla="*/ 83663 h 165304"/>
              <a:gd name="connsiteX4" fmla="*/ 65137 w 2781900"/>
              <a:gd name="connsiteY4" fmla="*/ 9911 h 165304"/>
              <a:gd name="connsiteX5" fmla="*/ 2725267 w 2781900"/>
              <a:gd name="connsiteY5" fmla="*/ 9911 h 165304"/>
              <a:gd name="connsiteX6" fmla="*/ 2782687 w 2781900"/>
              <a:gd name="connsiteY6" fmla="*/ 83663 h 165304"/>
              <a:gd name="connsiteX7" fmla="*/ 2782687 w 2781900"/>
              <a:gd name="connsiteY7" fmla="*/ 83663 h 165304"/>
              <a:gd name="connsiteX8" fmla="*/ 2726257 w 2781900"/>
              <a:gd name="connsiteY8" fmla="*/ 158686 h 165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81900" h="165304">
                <a:moveTo>
                  <a:pt x="2726257" y="158686"/>
                </a:moveTo>
                <a:lnTo>
                  <a:pt x="65137" y="158686"/>
                </a:lnTo>
                <a:cubicBezTo>
                  <a:pt x="33457" y="158686"/>
                  <a:pt x="7717" y="124353"/>
                  <a:pt x="7717" y="83663"/>
                </a:cubicBezTo>
                <a:lnTo>
                  <a:pt x="7717" y="83663"/>
                </a:lnTo>
                <a:cubicBezTo>
                  <a:pt x="7717" y="42972"/>
                  <a:pt x="33457" y="9911"/>
                  <a:pt x="65137" y="9911"/>
                </a:cubicBezTo>
                <a:lnTo>
                  <a:pt x="2725267" y="9911"/>
                </a:lnTo>
                <a:cubicBezTo>
                  <a:pt x="2756947" y="9911"/>
                  <a:pt x="2782687" y="42972"/>
                  <a:pt x="2782687" y="83663"/>
                </a:cubicBezTo>
                <a:lnTo>
                  <a:pt x="2782687" y="83663"/>
                </a:lnTo>
                <a:cubicBezTo>
                  <a:pt x="2783677" y="124353"/>
                  <a:pt x="2757937" y="158686"/>
                  <a:pt x="2726257" y="158686"/>
                </a:cubicBezTo>
                <a:close/>
              </a:path>
            </a:pathLst>
          </a:custGeom>
          <a:gradFill>
            <a:gsLst>
              <a:gs pos="0">
                <a:schemeClr val="accent1"/>
              </a:gs>
              <a:gs pos="100000">
                <a:schemeClr val="accent3"/>
              </a:gs>
            </a:gsLst>
            <a:lin ang="0" scaled="1"/>
          </a:gradFill>
          <a:ln w="9899" cap="flat">
            <a:noFill/>
            <a:prstDash val="solid"/>
            <a:miter/>
          </a:ln>
        </p:spPr>
        <p:txBody>
          <a:bodyPr rtlCol="0" anchor="ctr"/>
          <a:lstStyle/>
          <a:p>
            <a:endParaRPr lang="ru-RU" dirty="0"/>
          </a:p>
        </p:txBody>
      </p:sp>
    </p:spTree>
    <p:extLst>
      <p:ext uri="{BB962C8B-B14F-4D97-AF65-F5344CB8AC3E}">
        <p14:creationId xmlns:p14="http://schemas.microsoft.com/office/powerpoint/2010/main" val="1336220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Title Slide">
    <p:spTree>
      <p:nvGrpSpPr>
        <p:cNvPr id="1" name=""/>
        <p:cNvGrpSpPr/>
        <p:nvPr/>
      </p:nvGrpSpPr>
      <p:grpSpPr>
        <a:xfrm>
          <a:off x="0" y="0"/>
          <a:ext cx="0" cy="0"/>
          <a:chOff x="0" y="0"/>
          <a:chExt cx="0" cy="0"/>
        </a:xfrm>
      </p:grpSpPr>
      <p:sp>
        <p:nvSpPr>
          <p:cNvPr id="51" name="Picture Placeholder 50">
            <a:extLst>
              <a:ext uri="{FF2B5EF4-FFF2-40B4-BE49-F238E27FC236}">
                <a16:creationId xmlns:a16="http://schemas.microsoft.com/office/drawing/2014/main" id="{3767FEE9-DC75-4465-BA6B-06E00CF6A27B}"/>
              </a:ext>
            </a:extLst>
          </p:cNvPr>
          <p:cNvSpPr>
            <a:spLocks noGrp="1"/>
          </p:cNvSpPr>
          <p:nvPr>
            <p:ph type="pic" sz="quarter" idx="17"/>
          </p:nvPr>
        </p:nvSpPr>
        <p:spPr>
          <a:xfrm>
            <a:off x="0" y="1"/>
            <a:ext cx="12190660" cy="5569499"/>
          </a:xfrm>
          <a:custGeom>
            <a:avLst/>
            <a:gdLst>
              <a:gd name="connsiteX0" fmla="*/ 0 w 12190660"/>
              <a:gd name="connsiteY0" fmla="*/ 0 h 5569499"/>
              <a:gd name="connsiteX1" fmla="*/ 10154649 w 12190660"/>
              <a:gd name="connsiteY1" fmla="*/ 0 h 5569499"/>
              <a:gd name="connsiteX2" fmla="*/ 7708389 w 12190660"/>
              <a:gd name="connsiteY2" fmla="*/ 1206619 h 5569499"/>
              <a:gd name="connsiteX3" fmla="*/ 7464525 w 12190660"/>
              <a:gd name="connsiteY3" fmla="*/ 1403488 h 5569499"/>
              <a:gd name="connsiteX4" fmla="*/ 7401019 w 12190660"/>
              <a:gd name="connsiteY4" fmla="*/ 1973774 h 5569499"/>
              <a:gd name="connsiteX5" fmla="*/ 7409910 w 12190660"/>
              <a:gd name="connsiteY5" fmla="*/ 1991556 h 5569499"/>
              <a:gd name="connsiteX6" fmla="*/ 7600428 w 12190660"/>
              <a:gd name="connsiteY6" fmla="*/ 2204937 h 5569499"/>
              <a:gd name="connsiteX7" fmla="*/ 7891287 w 12190660"/>
              <a:gd name="connsiteY7" fmla="*/ 2295116 h 5569499"/>
              <a:gd name="connsiteX8" fmla="*/ 8205008 w 12190660"/>
              <a:gd name="connsiteY8" fmla="*/ 2213828 h 5569499"/>
              <a:gd name="connsiteX9" fmla="*/ 12190660 w 12190660"/>
              <a:gd name="connsiteY9" fmla="*/ 248944 h 5569499"/>
              <a:gd name="connsiteX10" fmla="*/ 12190660 w 12190660"/>
              <a:gd name="connsiteY10" fmla="*/ 449624 h 5569499"/>
              <a:gd name="connsiteX11" fmla="*/ 10261340 w 12190660"/>
              <a:gd name="connsiteY11" fmla="*/ 1400948 h 5569499"/>
              <a:gd name="connsiteX12" fmla="*/ 9931108 w 12190660"/>
              <a:gd name="connsiteY12" fmla="*/ 1680375 h 5569499"/>
              <a:gd name="connsiteX13" fmla="*/ 9879032 w 12190660"/>
              <a:gd name="connsiteY13" fmla="*/ 2528819 h 5569499"/>
              <a:gd name="connsiteX14" fmla="*/ 9893004 w 12190660"/>
              <a:gd name="connsiteY14" fmla="*/ 2556762 h 5569499"/>
              <a:gd name="connsiteX15" fmla="*/ 10172431 w 12190660"/>
              <a:gd name="connsiteY15" fmla="*/ 2886994 h 5569499"/>
              <a:gd name="connsiteX16" fmla="*/ 10618245 w 12190660"/>
              <a:gd name="connsiteY16" fmla="*/ 3041950 h 5569499"/>
              <a:gd name="connsiteX17" fmla="*/ 11019604 w 12190660"/>
              <a:gd name="connsiteY17" fmla="*/ 2939069 h 5569499"/>
              <a:gd name="connsiteX18" fmla="*/ 12190660 w 12190660"/>
              <a:gd name="connsiteY18" fmla="*/ 2362433 h 5569499"/>
              <a:gd name="connsiteX19" fmla="*/ 12190660 w 12190660"/>
              <a:gd name="connsiteY19" fmla="*/ 5569499 h 5569499"/>
              <a:gd name="connsiteX20" fmla="*/ 0 w 12190660"/>
              <a:gd name="connsiteY20" fmla="*/ 5569499 h 5569499"/>
              <a:gd name="connsiteX21" fmla="*/ 0 w 12190660"/>
              <a:gd name="connsiteY21" fmla="*/ 4872200 h 5569499"/>
              <a:gd name="connsiteX22" fmla="*/ 1553363 w 12190660"/>
              <a:gd name="connsiteY22" fmla="*/ 4107584 h 5569499"/>
              <a:gd name="connsiteX23" fmla="*/ 1698157 w 12190660"/>
              <a:gd name="connsiteY23" fmla="*/ 3842128 h 5569499"/>
              <a:gd name="connsiteX24" fmla="*/ 1695617 w 12190660"/>
              <a:gd name="connsiteY24" fmla="*/ 3835778 h 5569499"/>
              <a:gd name="connsiteX25" fmla="*/ 1693077 w 12190660"/>
              <a:gd name="connsiteY25" fmla="*/ 3831968 h 5569499"/>
              <a:gd name="connsiteX26" fmla="*/ 2488175 w 12190660"/>
              <a:gd name="connsiteY26" fmla="*/ 3439499 h 5569499"/>
              <a:gd name="connsiteX27" fmla="*/ 2795545 w 12190660"/>
              <a:gd name="connsiteY27" fmla="*/ 2672343 h 5569499"/>
              <a:gd name="connsiteX28" fmla="*/ 2786654 w 12190660"/>
              <a:gd name="connsiteY28" fmla="*/ 2654561 h 5569499"/>
              <a:gd name="connsiteX29" fmla="*/ 1991556 w 12190660"/>
              <a:gd name="connsiteY29" fmla="*/ 2432290 h 5569499"/>
              <a:gd name="connsiteX30" fmla="*/ 0 w 12190660"/>
              <a:gd name="connsiteY30" fmla="*/ 3414096 h 5569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0660" h="5569499">
                <a:moveTo>
                  <a:pt x="0" y="0"/>
                </a:moveTo>
                <a:lnTo>
                  <a:pt x="10154649" y="0"/>
                </a:lnTo>
                <a:lnTo>
                  <a:pt x="7708389" y="1206619"/>
                </a:lnTo>
                <a:cubicBezTo>
                  <a:pt x="7703308" y="1210429"/>
                  <a:pt x="7569945" y="1276476"/>
                  <a:pt x="7464525" y="1403488"/>
                </a:cubicBezTo>
                <a:cubicBezTo>
                  <a:pt x="7365455" y="1522880"/>
                  <a:pt x="7275276" y="1718479"/>
                  <a:pt x="7401019" y="1973774"/>
                </a:cubicBezTo>
                <a:lnTo>
                  <a:pt x="7409910" y="1991556"/>
                </a:lnTo>
                <a:cubicBezTo>
                  <a:pt x="7412449" y="1996637"/>
                  <a:pt x="7472145" y="2117298"/>
                  <a:pt x="7600428" y="2204937"/>
                </a:cubicBezTo>
                <a:cubicBezTo>
                  <a:pt x="7669015" y="2251932"/>
                  <a:pt x="7766815" y="2295116"/>
                  <a:pt x="7891287" y="2295116"/>
                </a:cubicBezTo>
                <a:cubicBezTo>
                  <a:pt x="7981466" y="2295116"/>
                  <a:pt x="8085616" y="2272254"/>
                  <a:pt x="8205008" y="2213828"/>
                </a:cubicBezTo>
                <a:lnTo>
                  <a:pt x="12190660" y="248944"/>
                </a:lnTo>
                <a:lnTo>
                  <a:pt x="12190660" y="449624"/>
                </a:lnTo>
                <a:lnTo>
                  <a:pt x="10261340" y="1400948"/>
                </a:lnTo>
                <a:cubicBezTo>
                  <a:pt x="10253719" y="1404758"/>
                  <a:pt x="10070821" y="1496207"/>
                  <a:pt x="9931108" y="1680375"/>
                </a:cubicBezTo>
                <a:cubicBezTo>
                  <a:pt x="9801555" y="1853112"/>
                  <a:pt x="9687243" y="2138891"/>
                  <a:pt x="9879032" y="2528819"/>
                </a:cubicBezTo>
                <a:lnTo>
                  <a:pt x="9893004" y="2556762"/>
                </a:lnTo>
                <a:cubicBezTo>
                  <a:pt x="9896814" y="2564382"/>
                  <a:pt x="9988263" y="2747281"/>
                  <a:pt x="10172431" y="2886994"/>
                </a:cubicBezTo>
                <a:cubicBezTo>
                  <a:pt x="10277852" y="2967012"/>
                  <a:pt x="10427726" y="3041950"/>
                  <a:pt x="10618245" y="3041950"/>
                </a:cubicBezTo>
                <a:cubicBezTo>
                  <a:pt x="10736366" y="3041950"/>
                  <a:pt x="10869730" y="3012737"/>
                  <a:pt x="11019604" y="2939069"/>
                </a:cubicBezTo>
                <a:lnTo>
                  <a:pt x="12190660" y="2362433"/>
                </a:lnTo>
                <a:lnTo>
                  <a:pt x="12190660" y="5569499"/>
                </a:lnTo>
                <a:lnTo>
                  <a:pt x="0" y="5569499"/>
                </a:lnTo>
                <a:lnTo>
                  <a:pt x="0" y="4872200"/>
                </a:lnTo>
                <a:lnTo>
                  <a:pt x="1553363" y="4107584"/>
                </a:lnTo>
                <a:cubicBezTo>
                  <a:pt x="1553363" y="4107584"/>
                  <a:pt x="1775635" y="3998354"/>
                  <a:pt x="1698157" y="3842128"/>
                </a:cubicBezTo>
                <a:lnTo>
                  <a:pt x="1695617" y="3835778"/>
                </a:lnTo>
                <a:cubicBezTo>
                  <a:pt x="1695617" y="3835778"/>
                  <a:pt x="1694347" y="3834508"/>
                  <a:pt x="1693077" y="3831968"/>
                </a:cubicBezTo>
                <a:lnTo>
                  <a:pt x="2488175" y="3439499"/>
                </a:lnTo>
                <a:cubicBezTo>
                  <a:pt x="2493255" y="3435688"/>
                  <a:pt x="3036869" y="3161341"/>
                  <a:pt x="2795545" y="2672343"/>
                </a:cubicBezTo>
                <a:lnTo>
                  <a:pt x="2786654" y="2654561"/>
                </a:lnTo>
                <a:cubicBezTo>
                  <a:pt x="2784114" y="2649481"/>
                  <a:pt x="2536440" y="2163023"/>
                  <a:pt x="1991556" y="2432290"/>
                </a:cubicBezTo>
                <a:lnTo>
                  <a:pt x="0" y="3414096"/>
                </a:lnTo>
                <a:close/>
              </a:path>
            </a:pathLst>
          </a:custGeom>
        </p:spPr>
        <p:txBody>
          <a:bodyPr wrap="square" anchor="ctr" anchorCtr="0">
            <a:noAutofit/>
          </a:bodyPr>
          <a:lstStyle>
            <a:lvl1pPr marL="0" indent="0" algn="ctr">
              <a:buNone/>
              <a:defRPr sz="1400"/>
            </a:lvl1pPr>
          </a:lstStyle>
          <a:p>
            <a:r>
              <a:rPr lang="en-US" dirty="0" smtClean="0"/>
              <a:t>Click icon to add picture</a:t>
            </a:r>
            <a:endParaRPr lang="ru-RU"/>
          </a:p>
        </p:txBody>
      </p:sp>
      <p:sp>
        <p:nvSpPr>
          <p:cNvPr id="46" name="Freeform: Shape 45">
            <a:extLst>
              <a:ext uri="{FF2B5EF4-FFF2-40B4-BE49-F238E27FC236}">
                <a16:creationId xmlns:a16="http://schemas.microsoft.com/office/drawing/2014/main" id="{3A0902BC-58E0-4395-9D80-6CF5CA0FAAB0}"/>
              </a:ext>
            </a:extLst>
          </p:cNvPr>
          <p:cNvSpPr/>
          <p:nvPr/>
        </p:nvSpPr>
        <p:spPr>
          <a:xfrm>
            <a:off x="7345849" y="-12701"/>
            <a:ext cx="4851878" cy="2298926"/>
          </a:xfrm>
          <a:custGeom>
            <a:avLst/>
            <a:gdLst>
              <a:gd name="connsiteX0" fmla="*/ 4844811 w 4851877"/>
              <a:gd name="connsiteY0" fmla="*/ 12701 h 2298926"/>
              <a:gd name="connsiteX1" fmla="*/ 2851985 w 4851877"/>
              <a:gd name="connsiteY1" fmla="*/ 12701 h 2298926"/>
              <a:gd name="connsiteX2" fmla="*/ 371430 w 4851877"/>
              <a:gd name="connsiteY2" fmla="*/ 1235832 h 2298926"/>
              <a:gd name="connsiteX3" fmla="*/ 72951 w 4851877"/>
              <a:gd name="connsiteY3" fmla="*/ 1977585 h 2298926"/>
              <a:gd name="connsiteX4" fmla="*/ 81842 w 4851877"/>
              <a:gd name="connsiteY4" fmla="*/ 1995367 h 2298926"/>
              <a:gd name="connsiteX5" fmla="*/ 851538 w 4851877"/>
              <a:gd name="connsiteY5" fmla="*/ 2210018 h 2298926"/>
              <a:gd name="connsiteX6" fmla="*/ 4844811 w 4851877"/>
              <a:gd name="connsiteY6" fmla="*/ 240054 h 2298926"/>
              <a:gd name="connsiteX7" fmla="*/ 4844811 w 4851877"/>
              <a:gd name="connsiteY7" fmla="*/ 12701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98926">
                <a:moveTo>
                  <a:pt x="4844811" y="12701"/>
                </a:moveTo>
                <a:lnTo>
                  <a:pt x="2851985" y="12701"/>
                </a:lnTo>
                <a:lnTo>
                  <a:pt x="371430" y="1235832"/>
                </a:lnTo>
                <a:cubicBezTo>
                  <a:pt x="371430" y="1235832"/>
                  <a:pt x="-163292" y="1500018"/>
                  <a:pt x="72951" y="1977585"/>
                </a:cubicBezTo>
                <a:lnTo>
                  <a:pt x="81842" y="1995367"/>
                </a:lnTo>
                <a:cubicBezTo>
                  <a:pt x="81842" y="1995367"/>
                  <a:pt x="316815" y="2472934"/>
                  <a:pt x="851538" y="2210018"/>
                </a:cubicBezTo>
                <a:lnTo>
                  <a:pt x="4844811" y="240054"/>
                </a:lnTo>
                <a:lnTo>
                  <a:pt x="4844811" y="12701"/>
                </a:lnTo>
                <a:close/>
              </a:path>
            </a:pathLst>
          </a:custGeom>
          <a:solidFill>
            <a:schemeClr val="accent1"/>
          </a:solidFill>
          <a:ln w="12700" cap="flat">
            <a:noFill/>
            <a:prstDash val="solid"/>
            <a:miter/>
          </a:ln>
        </p:spPr>
        <p:txBody>
          <a:bodyPr rtlCol="0" anchor="ctr"/>
          <a:lstStyle/>
          <a:p>
            <a:endParaRPr lang="ru-RU"/>
          </a:p>
        </p:txBody>
      </p:sp>
      <p:sp>
        <p:nvSpPr>
          <p:cNvPr id="47" name="Freeform: Shape 46">
            <a:extLst>
              <a:ext uri="{FF2B5EF4-FFF2-40B4-BE49-F238E27FC236}">
                <a16:creationId xmlns:a16="http://schemas.microsoft.com/office/drawing/2014/main" id="{5DCE3DA5-C000-4DAD-8FCD-9A285AB48C83}"/>
              </a:ext>
            </a:extLst>
          </p:cNvPr>
          <p:cNvSpPr/>
          <p:nvPr/>
        </p:nvSpPr>
        <p:spPr>
          <a:xfrm>
            <a:off x="9782306" y="458515"/>
            <a:ext cx="2413238" cy="2578354"/>
          </a:xfrm>
          <a:custGeom>
            <a:avLst/>
            <a:gdLst>
              <a:gd name="connsiteX0" fmla="*/ 2408354 w 2413237"/>
              <a:gd name="connsiteY0" fmla="*/ 12701 h 2578353"/>
              <a:gd name="connsiteX1" fmla="*/ 487924 w 2413237"/>
              <a:gd name="connsiteY1" fmla="*/ 960215 h 2578353"/>
              <a:gd name="connsiteX2" fmla="*/ 113238 w 2413237"/>
              <a:gd name="connsiteY2" fmla="*/ 2062683 h 2578353"/>
              <a:gd name="connsiteX3" fmla="*/ 127209 w 2413237"/>
              <a:gd name="connsiteY3" fmla="*/ 2090626 h 2578353"/>
              <a:gd name="connsiteX4" fmla="*/ 1229678 w 2413237"/>
              <a:gd name="connsiteY4" fmla="*/ 2465313 h 2578353"/>
              <a:gd name="connsiteX5" fmla="*/ 2408354 w 2413237"/>
              <a:gd name="connsiteY5" fmla="*/ 1883595 h 2578353"/>
              <a:gd name="connsiteX6" fmla="*/ 2408354 w 2413237"/>
              <a:gd name="connsiteY6" fmla="*/ 12701 h 257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3">
                <a:moveTo>
                  <a:pt x="2408354" y="12701"/>
                </a:moveTo>
                <a:lnTo>
                  <a:pt x="487924" y="960215"/>
                </a:lnTo>
                <a:cubicBezTo>
                  <a:pt x="487924" y="960215"/>
                  <a:pt x="-250018" y="1324740"/>
                  <a:pt x="113238" y="2062683"/>
                </a:cubicBezTo>
                <a:lnTo>
                  <a:pt x="127209" y="2090626"/>
                </a:lnTo>
                <a:cubicBezTo>
                  <a:pt x="127209" y="2090626"/>
                  <a:pt x="491735" y="2828568"/>
                  <a:pt x="1229678" y="2465313"/>
                </a:cubicBezTo>
                <a:lnTo>
                  <a:pt x="2408354" y="1883595"/>
                </a:lnTo>
                <a:lnTo>
                  <a:pt x="2408354" y="12701"/>
                </a:lnTo>
                <a:close/>
              </a:path>
            </a:pathLst>
          </a:custGeom>
          <a:solidFill>
            <a:schemeClr val="accent3"/>
          </a:solidFill>
          <a:ln w="12700" cap="flat">
            <a:noFill/>
            <a:prstDash val="solid"/>
            <a:miter/>
          </a:ln>
        </p:spPr>
        <p:txBody>
          <a:bodyPr rtlCol="0" anchor="ctr"/>
          <a:lstStyle/>
          <a:p>
            <a:endParaRPr lang="ru-RU"/>
          </a:p>
        </p:txBody>
      </p:sp>
      <p:sp>
        <p:nvSpPr>
          <p:cNvPr id="45" name="Freeform: Shape 44">
            <a:extLst>
              <a:ext uri="{FF2B5EF4-FFF2-40B4-BE49-F238E27FC236}">
                <a16:creationId xmlns:a16="http://schemas.microsoft.com/office/drawing/2014/main" id="{EAE88C29-9AC8-4A6D-9141-98B2210C7466}"/>
              </a:ext>
            </a:extLst>
          </p:cNvPr>
          <p:cNvSpPr/>
          <p:nvPr/>
        </p:nvSpPr>
        <p:spPr>
          <a:xfrm>
            <a:off x="-12701" y="2355829"/>
            <a:ext cx="2857781" cy="2298926"/>
          </a:xfrm>
          <a:custGeom>
            <a:avLst/>
            <a:gdLst>
              <a:gd name="connsiteX0" fmla="*/ 2782844 w 2857781"/>
              <a:gd name="connsiteY0" fmla="*/ 306353 h 2298926"/>
              <a:gd name="connsiteX1" fmla="*/ 2013148 w 2857781"/>
              <a:gd name="connsiteY1" fmla="*/ 91702 h 2298926"/>
              <a:gd name="connsiteX2" fmla="*/ 12701 w 2857781"/>
              <a:gd name="connsiteY2" fmla="*/ 1078589 h 2298926"/>
              <a:gd name="connsiteX3" fmla="*/ 12701 w 2857781"/>
              <a:gd name="connsiteY3" fmla="*/ 2289019 h 2298926"/>
              <a:gd name="connsiteX4" fmla="*/ 2491985 w 2857781"/>
              <a:gd name="connsiteY4" fmla="*/ 1065888 h 2298926"/>
              <a:gd name="connsiteX5" fmla="*/ 2790465 w 2857781"/>
              <a:gd name="connsiteY5" fmla="*/ 324135 h 2298926"/>
              <a:gd name="connsiteX6" fmla="*/ 2782844 w 2857781"/>
              <a:gd name="connsiteY6" fmla="*/ 306353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781" h="2298926">
                <a:moveTo>
                  <a:pt x="2782844" y="306353"/>
                </a:moveTo>
                <a:cubicBezTo>
                  <a:pt x="2782844" y="306353"/>
                  <a:pt x="2547871" y="-171214"/>
                  <a:pt x="2013148" y="91702"/>
                </a:cubicBezTo>
                <a:lnTo>
                  <a:pt x="12701" y="1078589"/>
                </a:lnTo>
                <a:lnTo>
                  <a:pt x="12701" y="2289019"/>
                </a:lnTo>
                <a:lnTo>
                  <a:pt x="2491985" y="1065888"/>
                </a:lnTo>
                <a:cubicBezTo>
                  <a:pt x="2491985" y="1065888"/>
                  <a:pt x="3026708" y="801702"/>
                  <a:pt x="2790465" y="324135"/>
                </a:cubicBezTo>
                <a:lnTo>
                  <a:pt x="2782844" y="306353"/>
                </a:lnTo>
                <a:close/>
              </a:path>
            </a:pathLst>
          </a:custGeom>
          <a:solidFill>
            <a:schemeClr val="accent3"/>
          </a:solidFill>
          <a:ln w="12700" cap="flat">
            <a:noFill/>
            <a:prstDash val="solid"/>
            <a:miter/>
          </a:ln>
        </p:spPr>
        <p:txBody>
          <a:bodyPr rtlCol="0" anchor="ctr"/>
          <a:lstStyle/>
          <a:p>
            <a:endParaRPr lang="ru-RU"/>
          </a:p>
        </p:txBody>
      </p:sp>
      <p:sp>
        <p:nvSpPr>
          <p:cNvPr id="24" name="Oval 23">
            <a:extLst>
              <a:ext uri="{FF2B5EF4-FFF2-40B4-BE49-F238E27FC236}">
                <a16:creationId xmlns:a16="http://schemas.microsoft.com/office/drawing/2014/main" id="{7F8CA5B8-0BAD-4554-87FE-E0910E6CD5C5}"/>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5" name="Graphic 12">
            <a:extLst>
              <a:ext uri="{FF2B5EF4-FFF2-40B4-BE49-F238E27FC236}">
                <a16:creationId xmlns:a16="http://schemas.microsoft.com/office/drawing/2014/main" id="{12CBB0CF-5FCC-4507-BD7B-C02386D2A23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2" name="Title 1">
            <a:extLst>
              <a:ext uri="{FF2B5EF4-FFF2-40B4-BE49-F238E27FC236}">
                <a16:creationId xmlns:a16="http://schemas.microsoft.com/office/drawing/2014/main" id="{0B9CB2BB-1ED9-489E-8AC7-2A8D8459E388}"/>
              </a:ext>
            </a:extLst>
          </p:cNvPr>
          <p:cNvSpPr>
            <a:spLocks noGrp="1"/>
          </p:cNvSpPr>
          <p:nvPr>
            <p:ph type="title" hasCustomPrompt="1"/>
          </p:nvPr>
        </p:nvSpPr>
        <p:spPr>
          <a:xfrm>
            <a:off x="838200" y="4349863"/>
            <a:ext cx="10515600" cy="782638"/>
          </a:xfrm>
        </p:spPr>
        <p:txBody>
          <a:bodyPr/>
          <a:lstStyle>
            <a:lvl1pPr algn="ctr">
              <a:defRPr>
                <a:solidFill>
                  <a:schemeClr val="bg1"/>
                </a:solidFill>
              </a:defRPr>
            </a:lvl1pPr>
          </a:lstStyle>
          <a:p>
            <a:r>
              <a:rPr lang="en-US" dirty="0"/>
              <a:t>BIG IMAGE</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21" name="Text Placeholder 26">
            <a:extLst>
              <a:ext uri="{FF2B5EF4-FFF2-40B4-BE49-F238E27FC236}">
                <a16:creationId xmlns:a16="http://schemas.microsoft.com/office/drawing/2014/main" id="{78B29DA7-7E72-4576-8F68-91B70D11C8FD}"/>
              </a:ext>
            </a:extLst>
          </p:cNvPr>
          <p:cNvSpPr>
            <a:spLocks noGrp="1"/>
          </p:cNvSpPr>
          <p:nvPr>
            <p:ph type="body" sz="quarter" idx="16"/>
          </p:nvPr>
        </p:nvSpPr>
        <p:spPr>
          <a:xfrm>
            <a:off x="2412987" y="5718810"/>
            <a:ext cx="7366026" cy="946532"/>
          </a:xfrm>
        </p:spPr>
        <p:txBody>
          <a:bodyPr>
            <a:noAutofit/>
          </a:bodyPr>
          <a:lstStyle>
            <a:lvl1pPr marL="0" indent="0" algn="ctr">
              <a:buNone/>
              <a:defRPr sz="1800" b="1" i="0"/>
            </a:lvl1pPr>
            <a:lvl2pPr marL="457200" indent="0">
              <a:buNone/>
              <a:defRPr sz="1800" b="1" i="1"/>
            </a:lvl2pPr>
            <a:lvl3pPr marL="914400" indent="0">
              <a:buNone/>
              <a:defRPr sz="1800" b="1" i="1"/>
            </a:lvl3pPr>
            <a:lvl4pPr marL="1371600" indent="0">
              <a:buNone/>
              <a:defRPr sz="1800" b="1" i="1"/>
            </a:lvl4pPr>
            <a:lvl5pPr marL="1828800" indent="0">
              <a:buNone/>
              <a:defRPr sz="1800" b="1" i="1"/>
            </a:lvl5pPr>
          </a:lstStyle>
          <a:p>
            <a:pPr lvl="0"/>
            <a:r>
              <a:rPr lang="en-US" smtClean="0"/>
              <a:t>Edit Master text styles</a:t>
            </a:r>
          </a:p>
        </p:txBody>
      </p:sp>
      <p:pic>
        <p:nvPicPr>
          <p:cNvPr id="22" name="Graphic 21">
            <a:extLst>
              <a:ext uri="{FF2B5EF4-FFF2-40B4-BE49-F238E27FC236}">
                <a16:creationId xmlns:a16="http://schemas.microsoft.com/office/drawing/2014/main" id="{B091E01B-B80B-4194-AC2B-41043EC597D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4762500" y="5155439"/>
            <a:ext cx="2667000" cy="139903"/>
          </a:xfrm>
          <a:prstGeom prst="rect">
            <a:avLst/>
          </a:prstGeom>
        </p:spPr>
      </p:pic>
      <p:sp>
        <p:nvSpPr>
          <p:cNvPr id="40" name="Freeform: Shape 39">
            <a:extLst>
              <a:ext uri="{FF2B5EF4-FFF2-40B4-BE49-F238E27FC236}">
                <a16:creationId xmlns:a16="http://schemas.microsoft.com/office/drawing/2014/main" id="{FBE26926-54A6-49D3-95EA-F31F133A0E3B}"/>
              </a:ext>
            </a:extLst>
          </p:cNvPr>
          <p:cNvSpPr/>
          <p:nvPr/>
        </p:nvSpPr>
        <p:spPr>
          <a:xfrm>
            <a:off x="8826099" y="2044901"/>
            <a:ext cx="736673" cy="736673"/>
          </a:xfrm>
          <a:custGeom>
            <a:avLst/>
            <a:gdLst>
              <a:gd name="connsiteX0" fmla="*/ 372146 w 736672"/>
              <a:gd name="connsiteY0" fmla="*/ 731592 h 736672"/>
              <a:gd name="connsiteX1" fmla="*/ 731592 w 736672"/>
              <a:gd name="connsiteY1" fmla="*/ 372147 h 736672"/>
              <a:gd name="connsiteX2" fmla="*/ 372146 w 736672"/>
              <a:gd name="connsiteY2" fmla="*/ 12701 h 736672"/>
              <a:gd name="connsiteX3" fmla="*/ 12701 w 736672"/>
              <a:gd name="connsiteY3" fmla="*/ 372147 h 736672"/>
              <a:gd name="connsiteX4" fmla="*/ 372146 w 736672"/>
              <a:gd name="connsiteY4" fmla="*/ 731592 h 73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672" h="736672">
                <a:moveTo>
                  <a:pt x="372146" y="731592"/>
                </a:moveTo>
                <a:cubicBezTo>
                  <a:pt x="570286" y="731592"/>
                  <a:pt x="731592" y="570286"/>
                  <a:pt x="731592" y="372147"/>
                </a:cubicBezTo>
                <a:cubicBezTo>
                  <a:pt x="731592" y="174007"/>
                  <a:pt x="570286" y="12701"/>
                  <a:pt x="372146" y="12701"/>
                </a:cubicBezTo>
                <a:cubicBezTo>
                  <a:pt x="174007" y="12701"/>
                  <a:pt x="12701" y="174007"/>
                  <a:pt x="12701" y="372147"/>
                </a:cubicBezTo>
                <a:cubicBezTo>
                  <a:pt x="12701" y="570286"/>
                  <a:pt x="174007" y="731592"/>
                  <a:pt x="372146" y="731592"/>
                </a:cubicBezTo>
              </a:path>
            </a:pathLst>
          </a:custGeom>
          <a:solidFill>
            <a:schemeClr val="accent1"/>
          </a:soli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C3AFCA09-1411-4603-AEED-DBD79C4BE2CA}"/>
              </a:ext>
            </a:extLst>
          </p:cNvPr>
          <p:cNvSpPr/>
          <p:nvPr/>
        </p:nvSpPr>
        <p:spPr>
          <a:xfrm>
            <a:off x="8810222" y="2029025"/>
            <a:ext cx="774776" cy="774776"/>
          </a:xfrm>
          <a:custGeom>
            <a:avLst/>
            <a:gdLst>
              <a:gd name="connsiteX0" fmla="*/ 388023 w 774776"/>
              <a:gd name="connsiteY0" fmla="*/ 766521 h 774776"/>
              <a:gd name="connsiteX1" fmla="*/ 9526 w 774776"/>
              <a:gd name="connsiteY1" fmla="*/ 388023 h 774776"/>
              <a:gd name="connsiteX2" fmla="*/ 388023 w 774776"/>
              <a:gd name="connsiteY2" fmla="*/ 9526 h 774776"/>
              <a:gd name="connsiteX3" fmla="*/ 766520 w 774776"/>
              <a:gd name="connsiteY3" fmla="*/ 388023 h 774776"/>
              <a:gd name="connsiteX4" fmla="*/ 388023 w 774776"/>
              <a:gd name="connsiteY4" fmla="*/ 766521 h 774776"/>
              <a:gd name="connsiteX5" fmla="*/ 388023 w 774776"/>
              <a:gd name="connsiteY5" fmla="*/ 48900 h 774776"/>
              <a:gd name="connsiteX6" fmla="*/ 47630 w 774776"/>
              <a:gd name="connsiteY6" fmla="*/ 389293 h 774776"/>
              <a:gd name="connsiteX7" fmla="*/ 388023 w 774776"/>
              <a:gd name="connsiteY7" fmla="*/ 729687 h 774776"/>
              <a:gd name="connsiteX8" fmla="*/ 728416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1"/>
                </a:moveTo>
                <a:cubicBezTo>
                  <a:pt x="179722" y="766521"/>
                  <a:pt x="9526" y="596324"/>
                  <a:pt x="9526" y="388023"/>
                </a:cubicBezTo>
                <a:cubicBezTo>
                  <a:pt x="9526" y="179723"/>
                  <a:pt x="179722" y="9526"/>
                  <a:pt x="388023" y="9526"/>
                </a:cubicBezTo>
                <a:cubicBezTo>
                  <a:pt x="596323" y="9526"/>
                  <a:pt x="766520" y="179723"/>
                  <a:pt x="766520" y="388023"/>
                </a:cubicBezTo>
                <a:cubicBezTo>
                  <a:pt x="766520" y="596324"/>
                  <a:pt x="596323" y="766521"/>
                  <a:pt x="388023" y="766521"/>
                </a:cubicBezTo>
                <a:close/>
                <a:moveTo>
                  <a:pt x="388023" y="48900"/>
                </a:moveTo>
                <a:cubicBezTo>
                  <a:pt x="200045" y="48900"/>
                  <a:pt x="47630" y="201315"/>
                  <a:pt x="47630" y="389293"/>
                </a:cubicBezTo>
                <a:cubicBezTo>
                  <a:pt x="47630" y="577272"/>
                  <a:pt x="200045" y="729687"/>
                  <a:pt x="388023" y="729687"/>
                </a:cubicBezTo>
                <a:cubicBezTo>
                  <a:pt x="576001" y="729687"/>
                  <a:pt x="728416" y="577272"/>
                  <a:pt x="728416" y="389293"/>
                </a:cubicBezTo>
                <a:cubicBezTo>
                  <a:pt x="728416" y="201315"/>
                  <a:pt x="576001" y="48900"/>
                  <a:pt x="388023" y="48900"/>
                </a:cubicBezTo>
                <a:close/>
              </a:path>
            </a:pathLst>
          </a:custGeom>
          <a:solidFill>
            <a:srgbClr val="FFFFFF"/>
          </a:solidFill>
          <a:ln w="9525" cap="flat">
            <a:noFill/>
            <a:prstDash val="solid"/>
            <a:miter/>
          </a:ln>
        </p:spPr>
        <p:txBody>
          <a:bodyPr rtlCol="0" anchor="ctr"/>
          <a:lstStyle/>
          <a:p>
            <a:endParaRPr lang="ru-RU"/>
          </a:p>
        </p:txBody>
      </p:sp>
      <p:sp>
        <p:nvSpPr>
          <p:cNvPr id="42" name="Freeform: Shape 41">
            <a:extLst>
              <a:ext uri="{FF2B5EF4-FFF2-40B4-BE49-F238E27FC236}">
                <a16:creationId xmlns:a16="http://schemas.microsoft.com/office/drawing/2014/main" id="{7E4E0103-B430-4F31-B26F-21E197A41135}"/>
              </a:ext>
            </a:extLst>
          </p:cNvPr>
          <p:cNvSpPr/>
          <p:nvPr/>
        </p:nvSpPr>
        <p:spPr>
          <a:xfrm>
            <a:off x="7329938" y="-9526"/>
            <a:ext cx="4864579" cy="2311628"/>
          </a:xfrm>
          <a:custGeom>
            <a:avLst/>
            <a:gdLst>
              <a:gd name="connsiteX0" fmla="*/ 2911080 w 4864578"/>
              <a:gd name="connsiteY0" fmla="*/ 9526 h 2311627"/>
              <a:gd name="connsiteX1" fmla="*/ 2824712 w 4864578"/>
              <a:gd name="connsiteY1" fmla="*/ 9526 h 2311627"/>
              <a:gd name="connsiteX2" fmla="*/ 378451 w 4864578"/>
              <a:gd name="connsiteY2" fmla="*/ 1216145 h 2311627"/>
              <a:gd name="connsiteX3" fmla="*/ 134587 w 4864578"/>
              <a:gd name="connsiteY3" fmla="*/ 1413014 h 2311627"/>
              <a:gd name="connsiteX4" fmla="*/ 71081 w 4864578"/>
              <a:gd name="connsiteY4" fmla="*/ 1983300 h 2311627"/>
              <a:gd name="connsiteX5" fmla="*/ 79972 w 4864578"/>
              <a:gd name="connsiteY5" fmla="*/ 2001082 h 2311627"/>
              <a:gd name="connsiteX6" fmla="*/ 270491 w 4864578"/>
              <a:gd name="connsiteY6" fmla="*/ 2214463 h 2311627"/>
              <a:gd name="connsiteX7" fmla="*/ 561349 w 4864578"/>
              <a:gd name="connsiteY7" fmla="*/ 2304642 h 2311627"/>
              <a:gd name="connsiteX8" fmla="*/ 875070 w 4864578"/>
              <a:gd name="connsiteY8" fmla="*/ 2223354 h 2311627"/>
              <a:gd name="connsiteX9" fmla="*/ 4860722 w 4864578"/>
              <a:gd name="connsiteY9" fmla="*/ 258470 h 2311627"/>
              <a:gd name="connsiteX10" fmla="*/ 4860722 w 4864578"/>
              <a:gd name="connsiteY10" fmla="*/ 216556 h 2311627"/>
              <a:gd name="connsiteX11" fmla="*/ 858558 w 4864578"/>
              <a:gd name="connsiteY11" fmla="*/ 2189061 h 2311627"/>
              <a:gd name="connsiteX12" fmla="*/ 293353 w 4864578"/>
              <a:gd name="connsiteY12" fmla="*/ 2182710 h 2311627"/>
              <a:gd name="connsiteX13" fmla="*/ 114265 w 4864578"/>
              <a:gd name="connsiteY13" fmla="*/ 1983300 h 2311627"/>
              <a:gd name="connsiteX14" fmla="*/ 105374 w 4864578"/>
              <a:gd name="connsiteY14" fmla="*/ 1965519 h 2311627"/>
              <a:gd name="connsiteX15" fmla="*/ 163800 w 4864578"/>
              <a:gd name="connsiteY15" fmla="*/ 1437147 h 2311627"/>
              <a:gd name="connsiteX16" fmla="*/ 396233 w 4864578"/>
              <a:gd name="connsiteY16" fmla="*/ 1249168 h 2311627"/>
              <a:gd name="connsiteX17" fmla="*/ 396233 w 4864578"/>
              <a:gd name="connsiteY17" fmla="*/ 1249168 h 2311627"/>
              <a:gd name="connsiteX18" fmla="*/ 2911080 w 4864578"/>
              <a:gd name="connsiteY18" fmla="*/ 9526 h 231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64578" h="2311627">
                <a:moveTo>
                  <a:pt x="2911080" y="9526"/>
                </a:moveTo>
                <a:lnTo>
                  <a:pt x="2824712" y="9526"/>
                </a:lnTo>
                <a:lnTo>
                  <a:pt x="378451" y="1216145"/>
                </a:lnTo>
                <a:cubicBezTo>
                  <a:pt x="373371" y="1218685"/>
                  <a:pt x="240007" y="1284732"/>
                  <a:pt x="134587" y="1413014"/>
                </a:cubicBezTo>
                <a:cubicBezTo>
                  <a:pt x="35518" y="1532406"/>
                  <a:pt x="-54662" y="1728005"/>
                  <a:pt x="71081" y="1983300"/>
                </a:cubicBezTo>
                <a:lnTo>
                  <a:pt x="79972" y="2001082"/>
                </a:lnTo>
                <a:cubicBezTo>
                  <a:pt x="82512" y="2006163"/>
                  <a:pt x="142208" y="2125554"/>
                  <a:pt x="270491" y="2214463"/>
                </a:cubicBezTo>
                <a:cubicBezTo>
                  <a:pt x="339077" y="2261458"/>
                  <a:pt x="436877" y="2304642"/>
                  <a:pt x="561349" y="2304642"/>
                </a:cubicBezTo>
                <a:cubicBezTo>
                  <a:pt x="651528" y="2304642"/>
                  <a:pt x="755678" y="2283050"/>
                  <a:pt x="875070" y="2223354"/>
                </a:cubicBezTo>
                <a:lnTo>
                  <a:pt x="4860722" y="258470"/>
                </a:lnTo>
                <a:lnTo>
                  <a:pt x="4860722" y="216556"/>
                </a:lnTo>
                <a:lnTo>
                  <a:pt x="858558" y="2189061"/>
                </a:lnTo>
                <a:cubicBezTo>
                  <a:pt x="643907" y="2294481"/>
                  <a:pt x="454659" y="2293211"/>
                  <a:pt x="293353" y="2182710"/>
                </a:cubicBezTo>
                <a:cubicBezTo>
                  <a:pt x="172691" y="2100152"/>
                  <a:pt x="114265" y="1984570"/>
                  <a:pt x="114265" y="1983300"/>
                </a:cubicBezTo>
                <a:lnTo>
                  <a:pt x="105374" y="1965519"/>
                </a:lnTo>
                <a:cubicBezTo>
                  <a:pt x="11385" y="1775000"/>
                  <a:pt x="30437" y="1597182"/>
                  <a:pt x="163800" y="1437147"/>
                </a:cubicBezTo>
                <a:cubicBezTo>
                  <a:pt x="264140" y="1315215"/>
                  <a:pt x="394963" y="1250438"/>
                  <a:pt x="396233" y="1249168"/>
                </a:cubicBezTo>
                <a:lnTo>
                  <a:pt x="396233" y="1249168"/>
                </a:lnTo>
                <a:lnTo>
                  <a:pt x="2911080" y="9526"/>
                </a:lnTo>
                <a:close/>
              </a:path>
            </a:pathLst>
          </a:custGeom>
          <a:solidFill>
            <a:schemeClr val="bg1"/>
          </a:solidFill>
          <a:ln w="9525" cap="flat">
            <a:noFill/>
            <a:prstDash val="solid"/>
            <a:miter/>
          </a:ln>
        </p:spPr>
        <p:txBody>
          <a:bodyPr rtlCol="0" anchor="ctr"/>
          <a:lstStyle/>
          <a:p>
            <a:endParaRPr lang="ru-RU"/>
          </a:p>
        </p:txBody>
      </p:sp>
      <p:sp>
        <p:nvSpPr>
          <p:cNvPr id="44" name="Freeform: Shape 43">
            <a:extLst>
              <a:ext uri="{FF2B5EF4-FFF2-40B4-BE49-F238E27FC236}">
                <a16:creationId xmlns:a16="http://schemas.microsoft.com/office/drawing/2014/main" id="{65525C01-736F-4E07-B20A-72ABE0F38C9F}"/>
              </a:ext>
            </a:extLst>
          </p:cNvPr>
          <p:cNvSpPr/>
          <p:nvPr/>
        </p:nvSpPr>
        <p:spPr>
          <a:xfrm>
            <a:off x="9766949" y="442639"/>
            <a:ext cx="2425939" cy="2603756"/>
          </a:xfrm>
          <a:custGeom>
            <a:avLst/>
            <a:gdLst>
              <a:gd name="connsiteX0" fmla="*/ 2423711 w 2425938"/>
              <a:gd name="connsiteY0" fmla="*/ 1877880 h 2603756"/>
              <a:gd name="connsiteX1" fmla="*/ 1236144 w 2425938"/>
              <a:gd name="connsiteY1" fmla="*/ 2463408 h 2603756"/>
              <a:gd name="connsiteX2" fmla="*/ 429615 w 2425938"/>
              <a:gd name="connsiteY2" fmla="*/ 2415143 h 2603756"/>
              <a:gd name="connsiteX3" fmla="*/ 160348 w 2425938"/>
              <a:gd name="connsiteY3" fmla="*/ 2097612 h 2603756"/>
              <a:gd name="connsiteX4" fmla="*/ 146377 w 2425938"/>
              <a:gd name="connsiteY4" fmla="*/ 2069669 h 2603756"/>
              <a:gd name="connsiteX5" fmla="*/ 194642 w 2425938"/>
              <a:gd name="connsiteY5" fmla="*/ 1263139 h 2603756"/>
              <a:gd name="connsiteX6" fmla="*/ 512173 w 2425938"/>
              <a:gd name="connsiteY6" fmla="*/ 993873 h 2603756"/>
              <a:gd name="connsiteX7" fmla="*/ 2423711 w 2425938"/>
              <a:gd name="connsiteY7" fmla="*/ 51440 h 2603756"/>
              <a:gd name="connsiteX8" fmla="*/ 2423711 w 2425938"/>
              <a:gd name="connsiteY8" fmla="*/ 9526 h 2603756"/>
              <a:gd name="connsiteX9" fmla="*/ 494391 w 2425938"/>
              <a:gd name="connsiteY9" fmla="*/ 960850 h 2603756"/>
              <a:gd name="connsiteX10" fmla="*/ 164159 w 2425938"/>
              <a:gd name="connsiteY10" fmla="*/ 1240277 h 2603756"/>
              <a:gd name="connsiteX11" fmla="*/ 112083 w 2425938"/>
              <a:gd name="connsiteY11" fmla="*/ 2088721 h 2603756"/>
              <a:gd name="connsiteX12" fmla="*/ 126055 w 2425938"/>
              <a:gd name="connsiteY12" fmla="*/ 2116664 h 2603756"/>
              <a:gd name="connsiteX13" fmla="*/ 405483 w 2425938"/>
              <a:gd name="connsiteY13" fmla="*/ 2446896 h 2603756"/>
              <a:gd name="connsiteX14" fmla="*/ 851296 w 2425938"/>
              <a:gd name="connsiteY14" fmla="*/ 2601851 h 2603756"/>
              <a:gd name="connsiteX15" fmla="*/ 1252656 w 2425938"/>
              <a:gd name="connsiteY15" fmla="*/ 2498971 h 2603756"/>
              <a:gd name="connsiteX16" fmla="*/ 2422441 w 2425938"/>
              <a:gd name="connsiteY16" fmla="*/ 1922334 h 2603756"/>
              <a:gd name="connsiteX17" fmla="*/ 2422441 w 2425938"/>
              <a:gd name="connsiteY17" fmla="*/ 1877880 h 2603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25938" h="2603756">
                <a:moveTo>
                  <a:pt x="2423711" y="1877880"/>
                </a:moveTo>
                <a:lnTo>
                  <a:pt x="1236144" y="2463408"/>
                </a:lnTo>
                <a:cubicBezTo>
                  <a:pt x="937665" y="2610742"/>
                  <a:pt x="665858" y="2594231"/>
                  <a:pt x="429615" y="2415143"/>
                </a:cubicBezTo>
                <a:cubicBezTo>
                  <a:pt x="251797" y="2280510"/>
                  <a:pt x="160348" y="2098882"/>
                  <a:pt x="160348" y="2097612"/>
                </a:cubicBezTo>
                <a:lnTo>
                  <a:pt x="146377" y="2069669"/>
                </a:lnTo>
                <a:cubicBezTo>
                  <a:pt x="-957" y="1771190"/>
                  <a:pt x="15554" y="1499383"/>
                  <a:pt x="194642" y="1263139"/>
                </a:cubicBezTo>
                <a:cubicBezTo>
                  <a:pt x="329275" y="1085322"/>
                  <a:pt x="509632" y="995143"/>
                  <a:pt x="512173" y="993873"/>
                </a:cubicBezTo>
                <a:lnTo>
                  <a:pt x="2423711" y="51440"/>
                </a:lnTo>
                <a:lnTo>
                  <a:pt x="2423711" y="9526"/>
                </a:lnTo>
                <a:lnTo>
                  <a:pt x="494391" y="960850"/>
                </a:lnTo>
                <a:cubicBezTo>
                  <a:pt x="486770" y="964660"/>
                  <a:pt x="303873" y="1056109"/>
                  <a:pt x="164159" y="1240277"/>
                </a:cubicBezTo>
                <a:cubicBezTo>
                  <a:pt x="34606" y="1411744"/>
                  <a:pt x="-80976" y="1697522"/>
                  <a:pt x="112083" y="2088721"/>
                </a:cubicBezTo>
                <a:lnTo>
                  <a:pt x="126055" y="2116664"/>
                </a:lnTo>
                <a:cubicBezTo>
                  <a:pt x="129865" y="2124284"/>
                  <a:pt x="221315" y="2307182"/>
                  <a:pt x="405483" y="2446896"/>
                </a:cubicBezTo>
                <a:cubicBezTo>
                  <a:pt x="510903" y="2526914"/>
                  <a:pt x="660778" y="2601851"/>
                  <a:pt x="851296" y="2601851"/>
                </a:cubicBezTo>
                <a:cubicBezTo>
                  <a:pt x="969418" y="2601851"/>
                  <a:pt x="1104052" y="2572638"/>
                  <a:pt x="1252656" y="2498971"/>
                </a:cubicBezTo>
                <a:lnTo>
                  <a:pt x="2422441" y="1922334"/>
                </a:lnTo>
                <a:lnTo>
                  <a:pt x="2422441" y="1877880"/>
                </a:lnTo>
                <a:close/>
              </a:path>
            </a:pathLst>
          </a:custGeom>
          <a:solidFill>
            <a:schemeClr val="bg1"/>
          </a:solidFill>
          <a:ln w="9525" cap="flat">
            <a:noFill/>
            <a:prstDash val="solid"/>
            <a:miter/>
          </a:ln>
        </p:spPr>
        <p:txBody>
          <a:bodyPr rtlCol="0" anchor="ctr"/>
          <a:lstStyle/>
          <a:p>
            <a:endParaRPr lang="ru-RU"/>
          </a:p>
        </p:txBody>
      </p:sp>
      <p:sp>
        <p:nvSpPr>
          <p:cNvPr id="48" name="Freeform: Shape 47">
            <a:extLst>
              <a:ext uri="{FF2B5EF4-FFF2-40B4-BE49-F238E27FC236}">
                <a16:creationId xmlns:a16="http://schemas.microsoft.com/office/drawing/2014/main" id="{49472789-B79C-464F-9D88-E51F8B5062D3}"/>
              </a:ext>
            </a:extLst>
          </p:cNvPr>
          <p:cNvSpPr/>
          <p:nvPr userDrawn="1"/>
        </p:nvSpPr>
        <p:spPr>
          <a:xfrm>
            <a:off x="-9526" y="2340318"/>
            <a:ext cx="2870483" cy="2540250"/>
          </a:xfrm>
          <a:custGeom>
            <a:avLst/>
            <a:gdLst>
              <a:gd name="connsiteX0" fmla="*/ 2481189 w 2870482"/>
              <a:gd name="connsiteY0" fmla="*/ 1064887 h 2540250"/>
              <a:gd name="connsiteX1" fmla="*/ 1678470 w 2870482"/>
              <a:gd name="connsiteY1" fmla="*/ 1461166 h 2540250"/>
              <a:gd name="connsiteX2" fmla="*/ 1406664 w 2870482"/>
              <a:gd name="connsiteY2" fmla="*/ 1448465 h 2540250"/>
              <a:gd name="connsiteX3" fmla="*/ 9526 w 2870482"/>
              <a:gd name="connsiteY3" fmla="*/ 2136873 h 2540250"/>
              <a:gd name="connsiteX4" fmla="*/ 9526 w 2870482"/>
              <a:gd name="connsiteY4" fmla="*/ 2531882 h 2540250"/>
              <a:gd name="connsiteX5" fmla="*/ 1564159 w 2870482"/>
              <a:gd name="connsiteY5" fmla="*/ 1765996 h 2540250"/>
              <a:gd name="connsiteX6" fmla="*/ 1708953 w 2870482"/>
              <a:gd name="connsiteY6" fmla="*/ 1500540 h 2540250"/>
              <a:gd name="connsiteX7" fmla="*/ 1706413 w 2870482"/>
              <a:gd name="connsiteY7" fmla="*/ 1494189 h 2540250"/>
              <a:gd name="connsiteX8" fmla="*/ 1703873 w 2870482"/>
              <a:gd name="connsiteY8" fmla="*/ 1490379 h 2540250"/>
              <a:gd name="connsiteX9" fmla="*/ 2498971 w 2870482"/>
              <a:gd name="connsiteY9" fmla="*/ 1097910 h 2540250"/>
              <a:gd name="connsiteX10" fmla="*/ 2806341 w 2870482"/>
              <a:gd name="connsiteY10" fmla="*/ 330755 h 2540250"/>
              <a:gd name="connsiteX11" fmla="*/ 2797450 w 2870482"/>
              <a:gd name="connsiteY11" fmla="*/ 312973 h 2540250"/>
              <a:gd name="connsiteX12" fmla="*/ 2002352 w 2870482"/>
              <a:gd name="connsiteY12" fmla="*/ 90701 h 2540250"/>
              <a:gd name="connsiteX13" fmla="*/ 9526 w 2870482"/>
              <a:gd name="connsiteY13" fmla="*/ 1073778 h 2540250"/>
              <a:gd name="connsiteX14" fmla="*/ 9526 w 2870482"/>
              <a:gd name="connsiteY14" fmla="*/ 1115692 h 2540250"/>
              <a:gd name="connsiteX15" fmla="*/ 2017594 w 2870482"/>
              <a:gd name="connsiteY15" fmla="*/ 124994 h 2540250"/>
              <a:gd name="connsiteX16" fmla="*/ 2582799 w 2870482"/>
              <a:gd name="connsiteY16" fmla="*/ 131345 h 2540250"/>
              <a:gd name="connsiteX17" fmla="*/ 2761887 w 2870482"/>
              <a:gd name="connsiteY17" fmla="*/ 330755 h 2540250"/>
              <a:gd name="connsiteX18" fmla="*/ 2770778 w 2870482"/>
              <a:gd name="connsiteY18" fmla="*/ 348536 h 2540250"/>
              <a:gd name="connsiteX19" fmla="*/ 2712352 w 2870482"/>
              <a:gd name="connsiteY19" fmla="*/ 876908 h 2540250"/>
              <a:gd name="connsiteX20" fmla="*/ 2481189 w 2870482"/>
              <a:gd name="connsiteY20" fmla="*/ 1064887 h 254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70482" h="2540250">
                <a:moveTo>
                  <a:pt x="2481189" y="1064887"/>
                </a:moveTo>
                <a:lnTo>
                  <a:pt x="1678470" y="1461166"/>
                </a:lnTo>
                <a:cubicBezTo>
                  <a:pt x="1640366" y="1423062"/>
                  <a:pt x="1556538" y="1374797"/>
                  <a:pt x="1406664" y="1448465"/>
                </a:cubicBezTo>
                <a:lnTo>
                  <a:pt x="9526" y="2136873"/>
                </a:lnTo>
                <a:lnTo>
                  <a:pt x="9526" y="2531882"/>
                </a:lnTo>
                <a:lnTo>
                  <a:pt x="1564159" y="1765996"/>
                </a:lnTo>
                <a:cubicBezTo>
                  <a:pt x="1564159" y="1765996"/>
                  <a:pt x="1785161" y="1656765"/>
                  <a:pt x="1708953" y="1500540"/>
                </a:cubicBezTo>
                <a:lnTo>
                  <a:pt x="1706413" y="1494189"/>
                </a:lnTo>
                <a:cubicBezTo>
                  <a:pt x="1706413" y="1494189"/>
                  <a:pt x="1705143" y="1492919"/>
                  <a:pt x="1703873" y="1490379"/>
                </a:cubicBezTo>
                <a:lnTo>
                  <a:pt x="2498971" y="1097910"/>
                </a:lnTo>
                <a:cubicBezTo>
                  <a:pt x="2504051" y="1095370"/>
                  <a:pt x="3047665" y="819753"/>
                  <a:pt x="2806341" y="330755"/>
                </a:cubicBezTo>
                <a:lnTo>
                  <a:pt x="2797450" y="312973"/>
                </a:lnTo>
                <a:cubicBezTo>
                  <a:pt x="2794910" y="307892"/>
                  <a:pt x="2547236" y="-178566"/>
                  <a:pt x="2002352" y="90701"/>
                </a:cubicBezTo>
                <a:lnTo>
                  <a:pt x="9526" y="1073778"/>
                </a:lnTo>
                <a:lnTo>
                  <a:pt x="9526" y="1115692"/>
                </a:lnTo>
                <a:lnTo>
                  <a:pt x="2017594" y="124994"/>
                </a:lnTo>
                <a:cubicBezTo>
                  <a:pt x="2232245" y="19574"/>
                  <a:pt x="2421493" y="20844"/>
                  <a:pt x="2582799" y="131345"/>
                </a:cubicBezTo>
                <a:cubicBezTo>
                  <a:pt x="2703461" y="213903"/>
                  <a:pt x="2761887" y="329484"/>
                  <a:pt x="2761887" y="330755"/>
                </a:cubicBezTo>
                <a:lnTo>
                  <a:pt x="2770778" y="348536"/>
                </a:lnTo>
                <a:cubicBezTo>
                  <a:pt x="2864767" y="539055"/>
                  <a:pt x="2845715" y="716873"/>
                  <a:pt x="2712352" y="876908"/>
                </a:cubicBezTo>
                <a:cubicBezTo>
                  <a:pt x="2613282" y="998840"/>
                  <a:pt x="2482459" y="1063617"/>
                  <a:pt x="2481189" y="1064887"/>
                </a:cubicBezTo>
                <a:close/>
              </a:path>
            </a:pathLst>
          </a:custGeom>
          <a:solidFill>
            <a:schemeClr val="bg1"/>
          </a:solidFill>
          <a:ln w="9525" cap="flat">
            <a:noFill/>
            <a:prstDash val="solid"/>
            <a:miter/>
          </a:ln>
        </p:spPr>
        <p:txBody>
          <a:bodyPr rtlCol="0" anchor="ctr"/>
          <a:lstStyle/>
          <a:p>
            <a:endParaRPr lang="ru-RU" dirty="0"/>
          </a:p>
        </p:txBody>
      </p:sp>
    </p:spTree>
    <p:extLst>
      <p:ext uri="{BB962C8B-B14F-4D97-AF65-F5344CB8AC3E}">
        <p14:creationId xmlns:p14="http://schemas.microsoft.com/office/powerpoint/2010/main" val="3310698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ideo Content">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DD823940-1850-4484-BDCE-3D9B898D6787}"/>
              </a:ext>
            </a:extLst>
          </p:cNvPr>
          <p:cNvSpPr/>
          <p:nvPr userDrawn="1"/>
        </p:nvSpPr>
        <p:spPr>
          <a:xfrm>
            <a:off x="10893420" y="5803030"/>
            <a:ext cx="385200" cy="385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Graphic 12">
            <a:extLst>
              <a:ext uri="{FF2B5EF4-FFF2-40B4-BE49-F238E27FC236}">
                <a16:creationId xmlns:a16="http://schemas.microsoft.com/office/drawing/2014/main" id="{6FFA8582-48C8-4154-ACF0-5F6412FAAE0C}"/>
              </a:ext>
            </a:extLst>
          </p:cNvPr>
          <p:cNvSpPr/>
          <p:nvPr userDrawn="1"/>
        </p:nvSpPr>
        <p:spPr>
          <a:xfrm>
            <a:off x="11334292" y="5787811"/>
            <a:ext cx="870509" cy="409651"/>
          </a:xfrm>
          <a:custGeom>
            <a:avLst/>
            <a:gdLst>
              <a:gd name="connsiteX0" fmla="*/ 203546 w 870509"/>
              <a:gd name="connsiteY0" fmla="*/ 400690 h 409651"/>
              <a:gd name="connsiteX1" fmla="*/ 860268 w 870509"/>
              <a:gd name="connsiteY1" fmla="*/ 400690 h 409651"/>
              <a:gd name="connsiteX2" fmla="*/ 860268 w 870509"/>
              <a:gd name="connsiteY2" fmla="*/ 12802 h 409651"/>
              <a:gd name="connsiteX3" fmla="*/ 203546 w 870509"/>
              <a:gd name="connsiteY3" fmla="*/ 12802 h 409651"/>
              <a:gd name="connsiteX4" fmla="*/ 12802 w 870509"/>
              <a:gd name="connsiteY4" fmla="*/ 203545 h 409651"/>
              <a:gd name="connsiteX5" fmla="*/ 12802 w 870509"/>
              <a:gd name="connsiteY5" fmla="*/ 211226 h 409651"/>
              <a:gd name="connsiteX6" fmla="*/ 203546 w 870509"/>
              <a:gd name="connsiteY6" fmla="*/ 400690 h 409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0509" h="409651">
                <a:moveTo>
                  <a:pt x="203546" y="400690"/>
                </a:moveTo>
                <a:lnTo>
                  <a:pt x="860268" y="400690"/>
                </a:lnTo>
                <a:lnTo>
                  <a:pt x="860268" y="12802"/>
                </a:lnTo>
                <a:lnTo>
                  <a:pt x="203546" y="12802"/>
                </a:lnTo>
                <a:cubicBezTo>
                  <a:pt x="203546" y="12802"/>
                  <a:pt x="12802" y="12802"/>
                  <a:pt x="12802" y="203545"/>
                </a:cubicBezTo>
                <a:lnTo>
                  <a:pt x="12802" y="211226"/>
                </a:lnTo>
                <a:cubicBezTo>
                  <a:pt x="12802" y="209946"/>
                  <a:pt x="12802" y="400690"/>
                  <a:pt x="203546" y="400690"/>
                </a:cubicBezTo>
                <a:close/>
              </a:path>
            </a:pathLst>
          </a:custGeom>
          <a:gradFill flip="none" rotWithShape="1">
            <a:gsLst>
              <a:gs pos="12000">
                <a:schemeClr val="accent1"/>
              </a:gs>
              <a:gs pos="100000">
                <a:schemeClr val="accent3"/>
              </a:gs>
            </a:gsLst>
            <a:lin ang="0" scaled="1"/>
            <a:tileRect/>
          </a:gradFill>
          <a:ln w="12700" cap="flat">
            <a:noFill/>
            <a:prstDash val="solid"/>
            <a:miter/>
          </a:ln>
        </p:spPr>
        <p:txBody>
          <a:bodyPr rtlCol="0" anchor="ctr"/>
          <a:lstStyle/>
          <a:p>
            <a:endParaRPr lang="ru-RU" dirty="0"/>
          </a:p>
        </p:txBody>
      </p:sp>
      <p:sp>
        <p:nvSpPr>
          <p:cNvPr id="8" name="Media Placeholder 7">
            <a:extLst>
              <a:ext uri="{FF2B5EF4-FFF2-40B4-BE49-F238E27FC236}">
                <a16:creationId xmlns:a16="http://schemas.microsoft.com/office/drawing/2014/main" id="{FBCC61A6-FEB7-4CD2-9686-FB5F1EB66A10}"/>
              </a:ext>
            </a:extLst>
          </p:cNvPr>
          <p:cNvSpPr>
            <a:spLocks noGrp="1"/>
          </p:cNvSpPr>
          <p:nvPr>
            <p:ph type="media" sz="quarter" idx="17"/>
          </p:nvPr>
        </p:nvSpPr>
        <p:spPr>
          <a:xfrm>
            <a:off x="911225" y="908050"/>
            <a:ext cx="10369550" cy="4660900"/>
          </a:xfrm>
        </p:spPr>
        <p:txBody>
          <a:bodyPr anchor="ctr" anchorCtr="0">
            <a:normAutofit/>
          </a:bodyPr>
          <a:lstStyle>
            <a:lvl1pPr marL="0" indent="0" algn="ctr">
              <a:buNone/>
              <a:defRPr sz="1600">
                <a:solidFill>
                  <a:schemeClr val="tx1">
                    <a:lumMod val="50000"/>
                    <a:lumOff val="50000"/>
                  </a:schemeClr>
                </a:solidFill>
              </a:defRPr>
            </a:lvl1pPr>
          </a:lstStyle>
          <a:p>
            <a:r>
              <a:rPr lang="en-US" dirty="0" smtClean="0"/>
              <a:t>Click icon to add media</a:t>
            </a:r>
            <a:endParaRPr lang="ru-RU" dirty="0"/>
          </a:p>
        </p:txBody>
      </p:sp>
      <p:sp>
        <p:nvSpPr>
          <p:cNvPr id="6" name="Footer Placeholder 5">
            <a:extLst>
              <a:ext uri="{FF2B5EF4-FFF2-40B4-BE49-F238E27FC236}">
                <a16:creationId xmlns:a16="http://schemas.microsoft.com/office/drawing/2014/main" id="{FC208BCD-3B7E-49DF-8BF5-68AE9DD7D786}"/>
              </a:ext>
            </a:extLst>
          </p:cNvPr>
          <p:cNvSpPr>
            <a:spLocks noGrp="1"/>
          </p:cNvSpPr>
          <p:nvPr>
            <p:ph type="ftr" sz="quarter" idx="11"/>
          </p:nvPr>
        </p:nvSpPr>
        <p:spPr>
          <a:xfrm>
            <a:off x="812290" y="5797769"/>
            <a:ext cx="2388110" cy="365125"/>
          </a:xfrm>
          <a:prstGeom prst="rect">
            <a:avLst/>
          </a:prstGeom>
        </p:spPr>
        <p:txBody>
          <a:bodyPr/>
          <a:lstStyle/>
          <a:p>
            <a:r>
              <a:rPr lang="en-US" dirty="0"/>
              <a:t>ADD A FOOTER</a:t>
            </a:r>
            <a:endParaRPr lang="ru-RU" dirty="0"/>
          </a:p>
        </p:txBody>
      </p:sp>
      <p:sp>
        <p:nvSpPr>
          <p:cNvPr id="7" name="Slide Number Placeholder 6">
            <a:extLst>
              <a:ext uri="{FF2B5EF4-FFF2-40B4-BE49-F238E27FC236}">
                <a16:creationId xmlns:a16="http://schemas.microsoft.com/office/drawing/2014/main" id="{B41517C1-CBB7-46B0-99AA-8512104026B7}"/>
              </a:ext>
            </a:extLst>
          </p:cNvPr>
          <p:cNvSpPr>
            <a:spLocks noGrp="1"/>
          </p:cNvSpPr>
          <p:nvPr>
            <p:ph type="sldNum" sz="quarter" idx="12"/>
          </p:nvPr>
        </p:nvSpPr>
        <p:spPr/>
        <p:txBody>
          <a:bodyPr/>
          <a:lstStyle/>
          <a:p>
            <a:fld id="{D495E168-DA5E-4888-8D8A-92B118324C14}" type="slidenum">
              <a:rPr lang="ru-RU" smtClean="0"/>
              <a:t>‹#›</a:t>
            </a:fld>
            <a:endParaRPr lang="ru-RU" dirty="0"/>
          </a:p>
        </p:txBody>
      </p:sp>
      <p:sp>
        <p:nvSpPr>
          <p:cNvPr id="11" name="Freeform: Shape 10">
            <a:extLst>
              <a:ext uri="{FF2B5EF4-FFF2-40B4-BE49-F238E27FC236}">
                <a16:creationId xmlns:a16="http://schemas.microsoft.com/office/drawing/2014/main" id="{B8EAB5B0-43C3-4F9F-98FF-253CBE6C9668}"/>
              </a:ext>
            </a:extLst>
          </p:cNvPr>
          <p:cNvSpPr/>
          <p:nvPr/>
        </p:nvSpPr>
        <p:spPr>
          <a:xfrm>
            <a:off x="8807428" y="2003790"/>
            <a:ext cx="775201" cy="774776"/>
          </a:xfrm>
          <a:custGeom>
            <a:avLst/>
            <a:gdLst>
              <a:gd name="connsiteX0" fmla="*/ 388023 w 774776"/>
              <a:gd name="connsiteY0" fmla="*/ 766520 h 774776"/>
              <a:gd name="connsiteX1" fmla="*/ 9526 w 774776"/>
              <a:gd name="connsiteY1" fmla="*/ 388023 h 774776"/>
              <a:gd name="connsiteX2" fmla="*/ 388023 w 774776"/>
              <a:gd name="connsiteY2" fmla="*/ 9526 h 774776"/>
              <a:gd name="connsiteX3" fmla="*/ 766521 w 774776"/>
              <a:gd name="connsiteY3" fmla="*/ 388023 h 774776"/>
              <a:gd name="connsiteX4" fmla="*/ 388023 w 774776"/>
              <a:gd name="connsiteY4" fmla="*/ 766520 h 774776"/>
              <a:gd name="connsiteX5" fmla="*/ 388023 w 774776"/>
              <a:gd name="connsiteY5" fmla="*/ 48900 h 774776"/>
              <a:gd name="connsiteX6" fmla="*/ 47630 w 774776"/>
              <a:gd name="connsiteY6" fmla="*/ 389293 h 774776"/>
              <a:gd name="connsiteX7" fmla="*/ 388023 w 774776"/>
              <a:gd name="connsiteY7" fmla="*/ 729687 h 774776"/>
              <a:gd name="connsiteX8" fmla="*/ 728417 w 774776"/>
              <a:gd name="connsiteY8" fmla="*/ 389293 h 774776"/>
              <a:gd name="connsiteX9" fmla="*/ 388023 w 774776"/>
              <a:gd name="connsiteY9" fmla="*/ 48900 h 7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4776" h="774776">
                <a:moveTo>
                  <a:pt x="388023" y="766520"/>
                </a:moveTo>
                <a:cubicBezTo>
                  <a:pt x="179723" y="766520"/>
                  <a:pt x="9526" y="596324"/>
                  <a:pt x="9526" y="388023"/>
                </a:cubicBezTo>
                <a:cubicBezTo>
                  <a:pt x="9526" y="179723"/>
                  <a:pt x="179723" y="9526"/>
                  <a:pt x="388023" y="9526"/>
                </a:cubicBezTo>
                <a:cubicBezTo>
                  <a:pt x="596324" y="9526"/>
                  <a:pt x="766521" y="179723"/>
                  <a:pt x="766521" y="388023"/>
                </a:cubicBezTo>
                <a:cubicBezTo>
                  <a:pt x="766521" y="596324"/>
                  <a:pt x="596324" y="766520"/>
                  <a:pt x="388023" y="766520"/>
                </a:cubicBezTo>
                <a:close/>
                <a:moveTo>
                  <a:pt x="388023" y="48900"/>
                </a:moveTo>
                <a:cubicBezTo>
                  <a:pt x="200045" y="48900"/>
                  <a:pt x="47630" y="201315"/>
                  <a:pt x="47630" y="389293"/>
                </a:cubicBezTo>
                <a:cubicBezTo>
                  <a:pt x="47630" y="577272"/>
                  <a:pt x="200045" y="729687"/>
                  <a:pt x="388023" y="729687"/>
                </a:cubicBezTo>
                <a:cubicBezTo>
                  <a:pt x="576002" y="729687"/>
                  <a:pt x="728417" y="577272"/>
                  <a:pt x="728417" y="389293"/>
                </a:cubicBezTo>
                <a:cubicBezTo>
                  <a:pt x="728417" y="201315"/>
                  <a:pt x="576002" y="48900"/>
                  <a:pt x="388023" y="48900"/>
                </a:cubicBezTo>
                <a:close/>
              </a:path>
            </a:pathLst>
          </a:custGeom>
          <a:solidFill>
            <a:schemeClr val="bg1"/>
          </a:solidFill>
          <a:ln w="9525" cap="flat">
            <a:noFill/>
            <a:prstDash val="solid"/>
            <a:miter/>
          </a:ln>
        </p:spPr>
        <p:txBody>
          <a:bodyPr rtlCol="0" anchor="ctr"/>
          <a:lstStyle/>
          <a:p>
            <a:endParaRPr lang="ru-RU" dirty="0"/>
          </a:p>
        </p:txBody>
      </p:sp>
      <p:sp>
        <p:nvSpPr>
          <p:cNvPr id="15" name="Freeform: Shape 14">
            <a:extLst>
              <a:ext uri="{FF2B5EF4-FFF2-40B4-BE49-F238E27FC236}">
                <a16:creationId xmlns:a16="http://schemas.microsoft.com/office/drawing/2014/main" id="{06A97B71-3A84-4844-BDB5-E3F77302BBC0}"/>
              </a:ext>
            </a:extLst>
          </p:cNvPr>
          <p:cNvSpPr/>
          <p:nvPr userDrawn="1"/>
        </p:nvSpPr>
        <p:spPr>
          <a:xfrm>
            <a:off x="9780046" y="430740"/>
            <a:ext cx="2414562" cy="2578354"/>
          </a:xfrm>
          <a:custGeom>
            <a:avLst/>
            <a:gdLst>
              <a:gd name="connsiteX0" fmla="*/ 2412164 w 2413237"/>
              <a:gd name="connsiteY0" fmla="*/ 12701 h 2578354"/>
              <a:gd name="connsiteX1" fmla="*/ 487924 w 2413237"/>
              <a:gd name="connsiteY1" fmla="*/ 962755 h 2578354"/>
              <a:gd name="connsiteX2" fmla="*/ 113238 w 2413237"/>
              <a:gd name="connsiteY2" fmla="*/ 2065224 h 2578354"/>
              <a:gd name="connsiteX3" fmla="*/ 127209 w 2413237"/>
              <a:gd name="connsiteY3" fmla="*/ 2093166 h 2578354"/>
              <a:gd name="connsiteX4" fmla="*/ 1229678 w 2413237"/>
              <a:gd name="connsiteY4" fmla="*/ 2467853 h 2578354"/>
              <a:gd name="connsiteX5" fmla="*/ 2412164 w 2413237"/>
              <a:gd name="connsiteY5" fmla="*/ 1884866 h 2578354"/>
              <a:gd name="connsiteX6" fmla="*/ 2412164 w 2413237"/>
              <a:gd name="connsiteY6" fmla="*/ 12701 h 2578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3237" h="2578354">
                <a:moveTo>
                  <a:pt x="2412164" y="12701"/>
                </a:moveTo>
                <a:lnTo>
                  <a:pt x="487924" y="962755"/>
                </a:lnTo>
                <a:cubicBezTo>
                  <a:pt x="487924" y="962755"/>
                  <a:pt x="-250018" y="1327281"/>
                  <a:pt x="113238" y="2065224"/>
                </a:cubicBezTo>
                <a:lnTo>
                  <a:pt x="127209" y="2093166"/>
                </a:lnTo>
                <a:cubicBezTo>
                  <a:pt x="127209" y="2093166"/>
                  <a:pt x="491735" y="2831109"/>
                  <a:pt x="1229678" y="2467853"/>
                </a:cubicBezTo>
                <a:lnTo>
                  <a:pt x="2412164" y="1884866"/>
                </a:lnTo>
                <a:lnTo>
                  <a:pt x="2412164" y="12701"/>
                </a:lnTo>
                <a:close/>
              </a:path>
            </a:pathLst>
          </a:custGeom>
          <a:solidFill>
            <a:schemeClr val="accent3"/>
          </a:solidFill>
          <a:ln w="12700" cap="flat">
            <a:noFill/>
            <a:prstDash val="solid"/>
            <a:miter/>
          </a:ln>
        </p:spPr>
        <p:txBody>
          <a:bodyPr rtlCol="0" anchor="ctr"/>
          <a:lstStyle/>
          <a:p>
            <a:endParaRPr lang="ru-RU" dirty="0"/>
          </a:p>
        </p:txBody>
      </p:sp>
      <p:sp>
        <p:nvSpPr>
          <p:cNvPr id="16" name="Freeform: Shape 15">
            <a:extLst>
              <a:ext uri="{FF2B5EF4-FFF2-40B4-BE49-F238E27FC236}">
                <a16:creationId xmlns:a16="http://schemas.microsoft.com/office/drawing/2014/main" id="{030939C4-65C9-4508-8EFE-F715B9946844}"/>
              </a:ext>
            </a:extLst>
          </p:cNvPr>
          <p:cNvSpPr/>
          <p:nvPr/>
        </p:nvSpPr>
        <p:spPr>
          <a:xfrm>
            <a:off x="9762774" y="410418"/>
            <a:ext cx="2439977" cy="2616458"/>
          </a:xfrm>
          <a:custGeom>
            <a:avLst/>
            <a:gdLst>
              <a:gd name="connsiteX0" fmla="*/ 2429427 w 2438640"/>
              <a:gd name="connsiteY0" fmla="*/ 1882326 h 2616457"/>
              <a:gd name="connsiteX1" fmla="*/ 1238050 w 2438640"/>
              <a:gd name="connsiteY1" fmla="*/ 2469123 h 2616457"/>
              <a:gd name="connsiteX2" fmla="*/ 431520 w 2438640"/>
              <a:gd name="connsiteY2" fmla="*/ 2420859 h 2616457"/>
              <a:gd name="connsiteX3" fmla="*/ 162253 w 2438640"/>
              <a:gd name="connsiteY3" fmla="*/ 2103327 h 2616457"/>
              <a:gd name="connsiteX4" fmla="*/ 148282 w 2438640"/>
              <a:gd name="connsiteY4" fmla="*/ 2075385 h 2616457"/>
              <a:gd name="connsiteX5" fmla="*/ 196547 w 2438640"/>
              <a:gd name="connsiteY5" fmla="*/ 1268855 h 2616457"/>
              <a:gd name="connsiteX6" fmla="*/ 514078 w 2438640"/>
              <a:gd name="connsiteY6" fmla="*/ 999589 h 2616457"/>
              <a:gd name="connsiteX7" fmla="*/ 2430697 w 2438640"/>
              <a:gd name="connsiteY7" fmla="*/ 54615 h 2616457"/>
              <a:gd name="connsiteX8" fmla="*/ 2430697 w 2438640"/>
              <a:gd name="connsiteY8" fmla="*/ 12701 h 2616457"/>
              <a:gd name="connsiteX9" fmla="*/ 497567 w 2438640"/>
              <a:gd name="connsiteY9" fmla="*/ 965295 h 2616457"/>
              <a:gd name="connsiteX10" fmla="*/ 167334 w 2438640"/>
              <a:gd name="connsiteY10" fmla="*/ 1244723 h 2616457"/>
              <a:gd name="connsiteX11" fmla="*/ 115259 w 2438640"/>
              <a:gd name="connsiteY11" fmla="*/ 2093166 h 2616457"/>
              <a:gd name="connsiteX12" fmla="*/ 129231 w 2438640"/>
              <a:gd name="connsiteY12" fmla="*/ 2121109 h 2616457"/>
              <a:gd name="connsiteX13" fmla="*/ 408658 w 2438640"/>
              <a:gd name="connsiteY13" fmla="*/ 2451342 h 2616457"/>
              <a:gd name="connsiteX14" fmla="*/ 854472 w 2438640"/>
              <a:gd name="connsiteY14" fmla="*/ 2606297 h 2616457"/>
              <a:gd name="connsiteX15" fmla="*/ 1255831 w 2438640"/>
              <a:gd name="connsiteY15" fmla="*/ 2503417 h 2616457"/>
              <a:gd name="connsiteX16" fmla="*/ 2429427 w 2438640"/>
              <a:gd name="connsiteY16" fmla="*/ 1924240 h 2616457"/>
              <a:gd name="connsiteX17" fmla="*/ 2429427 w 2438640"/>
              <a:gd name="connsiteY17" fmla="*/ 1882326 h 261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38640" h="2616457">
                <a:moveTo>
                  <a:pt x="2429427" y="1882326"/>
                </a:moveTo>
                <a:lnTo>
                  <a:pt x="1238050" y="2469123"/>
                </a:lnTo>
                <a:cubicBezTo>
                  <a:pt x="939570" y="2616458"/>
                  <a:pt x="667763" y="2599946"/>
                  <a:pt x="431520" y="2420859"/>
                </a:cubicBezTo>
                <a:cubicBezTo>
                  <a:pt x="253703" y="2286225"/>
                  <a:pt x="162253" y="2104598"/>
                  <a:pt x="162253" y="2103327"/>
                </a:cubicBezTo>
                <a:lnTo>
                  <a:pt x="148282" y="2075385"/>
                </a:lnTo>
                <a:cubicBezTo>
                  <a:pt x="947" y="1776905"/>
                  <a:pt x="17459" y="1505098"/>
                  <a:pt x="196547" y="1268855"/>
                </a:cubicBezTo>
                <a:cubicBezTo>
                  <a:pt x="331180" y="1091038"/>
                  <a:pt x="511538" y="1000859"/>
                  <a:pt x="514078" y="999589"/>
                </a:cubicBezTo>
                <a:lnTo>
                  <a:pt x="2430697" y="54615"/>
                </a:lnTo>
                <a:lnTo>
                  <a:pt x="2430697" y="12701"/>
                </a:lnTo>
                <a:lnTo>
                  <a:pt x="497567" y="965295"/>
                </a:lnTo>
                <a:cubicBezTo>
                  <a:pt x="489946" y="969106"/>
                  <a:pt x="307048" y="1060555"/>
                  <a:pt x="167334" y="1244723"/>
                </a:cubicBezTo>
                <a:cubicBezTo>
                  <a:pt x="37781" y="1416190"/>
                  <a:pt x="-77800" y="1701968"/>
                  <a:pt x="115259" y="2093166"/>
                </a:cubicBezTo>
                <a:lnTo>
                  <a:pt x="129231" y="2121109"/>
                </a:lnTo>
                <a:cubicBezTo>
                  <a:pt x="133041" y="2128730"/>
                  <a:pt x="224490" y="2311628"/>
                  <a:pt x="408658" y="2451342"/>
                </a:cubicBezTo>
                <a:cubicBezTo>
                  <a:pt x="514078" y="2531359"/>
                  <a:pt x="663953" y="2606297"/>
                  <a:pt x="854472" y="2606297"/>
                </a:cubicBezTo>
                <a:cubicBezTo>
                  <a:pt x="972593" y="2606297"/>
                  <a:pt x="1107227" y="2577084"/>
                  <a:pt x="1255831" y="2503417"/>
                </a:cubicBezTo>
                <a:lnTo>
                  <a:pt x="2429427" y="1924240"/>
                </a:lnTo>
                <a:lnTo>
                  <a:pt x="2429427" y="1882326"/>
                </a:lnTo>
                <a:close/>
              </a:path>
            </a:pathLst>
          </a:custGeom>
          <a:solidFill>
            <a:schemeClr val="bg1"/>
          </a:solidFill>
          <a:ln w="12700" cap="flat">
            <a:noFill/>
            <a:prstDash val="solid"/>
            <a:miter/>
          </a:ln>
        </p:spPr>
        <p:txBody>
          <a:bodyPr rtlCol="0" anchor="ctr"/>
          <a:lstStyle/>
          <a:p>
            <a:endParaRPr lang="ru-RU" dirty="0"/>
          </a:p>
        </p:txBody>
      </p:sp>
      <p:sp>
        <p:nvSpPr>
          <p:cNvPr id="17" name="Freeform: Shape 16">
            <a:extLst>
              <a:ext uri="{FF2B5EF4-FFF2-40B4-BE49-F238E27FC236}">
                <a16:creationId xmlns:a16="http://schemas.microsoft.com/office/drawing/2014/main" id="{759BB951-621D-4456-A832-116187764B2E}"/>
              </a:ext>
            </a:extLst>
          </p:cNvPr>
          <p:cNvSpPr/>
          <p:nvPr userDrawn="1"/>
        </p:nvSpPr>
        <p:spPr>
          <a:xfrm>
            <a:off x="7340981" y="-16344"/>
            <a:ext cx="4854539" cy="2273524"/>
          </a:xfrm>
          <a:custGeom>
            <a:avLst/>
            <a:gdLst>
              <a:gd name="connsiteX0" fmla="*/ 4849891 w 4851877"/>
              <a:gd name="connsiteY0" fmla="*/ 12701 h 2273523"/>
              <a:gd name="connsiteX1" fmla="*/ 2808800 w 4851877"/>
              <a:gd name="connsiteY1" fmla="*/ 12701 h 2273523"/>
              <a:gd name="connsiteX2" fmla="*/ 371430 w 4851877"/>
              <a:gd name="connsiteY2" fmla="*/ 1214240 h 2273523"/>
              <a:gd name="connsiteX3" fmla="*/ 72951 w 4851877"/>
              <a:gd name="connsiteY3" fmla="*/ 1955993 h 2273523"/>
              <a:gd name="connsiteX4" fmla="*/ 81841 w 4851877"/>
              <a:gd name="connsiteY4" fmla="*/ 1973774 h 2273523"/>
              <a:gd name="connsiteX5" fmla="*/ 851538 w 4851877"/>
              <a:gd name="connsiteY5" fmla="*/ 2188426 h 2273523"/>
              <a:gd name="connsiteX6" fmla="*/ 4849891 w 4851877"/>
              <a:gd name="connsiteY6" fmla="*/ 217191 h 2273523"/>
              <a:gd name="connsiteX7" fmla="*/ 4849891 w 4851877"/>
              <a:gd name="connsiteY7" fmla="*/ 12701 h 2273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77" h="2273523">
                <a:moveTo>
                  <a:pt x="4849891" y="12701"/>
                </a:moveTo>
                <a:lnTo>
                  <a:pt x="2808800" y="12701"/>
                </a:lnTo>
                <a:lnTo>
                  <a:pt x="371430" y="1214240"/>
                </a:lnTo>
                <a:cubicBezTo>
                  <a:pt x="371430" y="1214240"/>
                  <a:pt x="-163293" y="1478426"/>
                  <a:pt x="72951" y="1955993"/>
                </a:cubicBezTo>
                <a:lnTo>
                  <a:pt x="81841" y="1973774"/>
                </a:lnTo>
                <a:cubicBezTo>
                  <a:pt x="81841" y="1973774"/>
                  <a:pt x="316814" y="2451342"/>
                  <a:pt x="851538" y="2188426"/>
                </a:cubicBezTo>
                <a:lnTo>
                  <a:pt x="4849891" y="217191"/>
                </a:lnTo>
                <a:lnTo>
                  <a:pt x="4849891" y="12701"/>
                </a:lnTo>
                <a:close/>
              </a:path>
            </a:pathLst>
          </a:custGeom>
          <a:solidFill>
            <a:schemeClr val="accent1"/>
          </a:solidFill>
          <a:ln w="12700" cap="flat">
            <a:noFill/>
            <a:prstDash val="solid"/>
            <a:miter/>
          </a:ln>
        </p:spPr>
        <p:txBody>
          <a:bodyPr rtlCol="0" anchor="ctr"/>
          <a:lstStyle/>
          <a:p>
            <a:endParaRPr lang="ru-RU" dirty="0"/>
          </a:p>
        </p:txBody>
      </p:sp>
      <p:sp>
        <p:nvSpPr>
          <p:cNvPr id="18" name="Freeform: Shape 17">
            <a:extLst>
              <a:ext uri="{FF2B5EF4-FFF2-40B4-BE49-F238E27FC236}">
                <a16:creationId xmlns:a16="http://schemas.microsoft.com/office/drawing/2014/main" id="{3F8008CE-2F0A-4568-9C4A-C347A4880513}"/>
              </a:ext>
            </a:extLst>
          </p:cNvPr>
          <p:cNvSpPr/>
          <p:nvPr userDrawn="1"/>
        </p:nvSpPr>
        <p:spPr>
          <a:xfrm>
            <a:off x="7327556" y="-16344"/>
            <a:ext cx="4867247" cy="2298926"/>
          </a:xfrm>
          <a:custGeom>
            <a:avLst/>
            <a:gdLst>
              <a:gd name="connsiteX0" fmla="*/ 4863309 w 4864578"/>
              <a:gd name="connsiteY0" fmla="*/ 195599 h 2298926"/>
              <a:gd name="connsiteX1" fmla="*/ 857334 w 4864578"/>
              <a:gd name="connsiteY1" fmla="*/ 2170644 h 2298926"/>
              <a:gd name="connsiteX2" fmla="*/ 292129 w 4864578"/>
              <a:gd name="connsiteY2" fmla="*/ 2164293 h 2298926"/>
              <a:gd name="connsiteX3" fmla="*/ 113041 w 4864578"/>
              <a:gd name="connsiteY3" fmla="*/ 1964884 h 2298926"/>
              <a:gd name="connsiteX4" fmla="*/ 104150 w 4864578"/>
              <a:gd name="connsiteY4" fmla="*/ 1947102 h 2298926"/>
              <a:gd name="connsiteX5" fmla="*/ 162577 w 4864578"/>
              <a:gd name="connsiteY5" fmla="*/ 1418730 h 2298926"/>
              <a:gd name="connsiteX6" fmla="*/ 395009 w 4864578"/>
              <a:gd name="connsiteY6" fmla="*/ 1230751 h 2298926"/>
              <a:gd name="connsiteX7" fmla="*/ 395009 w 4864578"/>
              <a:gd name="connsiteY7" fmla="*/ 1230751 h 2298926"/>
              <a:gd name="connsiteX8" fmla="*/ 2865403 w 4864578"/>
              <a:gd name="connsiteY8" fmla="*/ 12701 h 2298926"/>
              <a:gd name="connsiteX9" fmla="*/ 2779034 w 4864578"/>
              <a:gd name="connsiteY9" fmla="*/ 12701 h 2298926"/>
              <a:gd name="connsiteX10" fmla="*/ 377227 w 4864578"/>
              <a:gd name="connsiteY10" fmla="*/ 1197728 h 2298926"/>
              <a:gd name="connsiteX11" fmla="*/ 133363 w 4864578"/>
              <a:gd name="connsiteY11" fmla="*/ 1394597 h 2298926"/>
              <a:gd name="connsiteX12" fmla="*/ 12701 w 4864578"/>
              <a:gd name="connsiteY12" fmla="*/ 1660054 h 2298926"/>
              <a:gd name="connsiteX13" fmla="*/ 12701 w 4864578"/>
              <a:gd name="connsiteY13" fmla="*/ 1780715 h 2298926"/>
              <a:gd name="connsiteX14" fmla="*/ 69857 w 4864578"/>
              <a:gd name="connsiteY14" fmla="*/ 1964884 h 2298926"/>
              <a:gd name="connsiteX15" fmla="*/ 78748 w 4864578"/>
              <a:gd name="connsiteY15" fmla="*/ 1982665 h 2298926"/>
              <a:gd name="connsiteX16" fmla="*/ 269267 w 4864578"/>
              <a:gd name="connsiteY16" fmla="*/ 2196046 h 2298926"/>
              <a:gd name="connsiteX17" fmla="*/ 560126 w 4864578"/>
              <a:gd name="connsiteY17" fmla="*/ 2286225 h 2298926"/>
              <a:gd name="connsiteX18" fmla="*/ 873847 w 4864578"/>
              <a:gd name="connsiteY18" fmla="*/ 2204937 h 2298926"/>
              <a:gd name="connsiteX19" fmla="*/ 4863309 w 4864578"/>
              <a:gd name="connsiteY19" fmla="*/ 237513 h 2298926"/>
              <a:gd name="connsiteX20" fmla="*/ 4863309 w 4864578"/>
              <a:gd name="connsiteY20" fmla="*/ 195599 h 229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64578" h="2298926">
                <a:moveTo>
                  <a:pt x="4863309" y="195599"/>
                </a:moveTo>
                <a:lnTo>
                  <a:pt x="857334" y="2170644"/>
                </a:lnTo>
                <a:cubicBezTo>
                  <a:pt x="642684" y="2276064"/>
                  <a:pt x="453435" y="2274794"/>
                  <a:pt x="292129" y="2164293"/>
                </a:cubicBezTo>
                <a:cubicBezTo>
                  <a:pt x="171467" y="2081735"/>
                  <a:pt x="113041" y="1966154"/>
                  <a:pt x="113041" y="1964884"/>
                </a:cubicBezTo>
                <a:lnTo>
                  <a:pt x="104150" y="1947102"/>
                </a:lnTo>
                <a:cubicBezTo>
                  <a:pt x="10162" y="1756583"/>
                  <a:pt x="29213" y="1578766"/>
                  <a:pt x="162577" y="1418730"/>
                </a:cubicBezTo>
                <a:cubicBezTo>
                  <a:pt x="262916" y="1296798"/>
                  <a:pt x="393739" y="1232021"/>
                  <a:pt x="395009" y="1230751"/>
                </a:cubicBezTo>
                <a:lnTo>
                  <a:pt x="395009" y="1230751"/>
                </a:lnTo>
                <a:lnTo>
                  <a:pt x="2865403" y="12701"/>
                </a:lnTo>
                <a:lnTo>
                  <a:pt x="2779034" y="12701"/>
                </a:lnTo>
                <a:lnTo>
                  <a:pt x="377227" y="1197728"/>
                </a:lnTo>
                <a:cubicBezTo>
                  <a:pt x="372147" y="1200268"/>
                  <a:pt x="238784" y="1266315"/>
                  <a:pt x="133363" y="1394597"/>
                </a:cubicBezTo>
                <a:cubicBezTo>
                  <a:pt x="78748" y="1460644"/>
                  <a:pt x="26673" y="1549553"/>
                  <a:pt x="12701" y="1660054"/>
                </a:cubicBezTo>
                <a:lnTo>
                  <a:pt x="12701" y="1780715"/>
                </a:lnTo>
                <a:cubicBezTo>
                  <a:pt x="20322" y="1837871"/>
                  <a:pt x="38104" y="1900107"/>
                  <a:pt x="69857" y="1964884"/>
                </a:cubicBezTo>
                <a:lnTo>
                  <a:pt x="78748" y="1982665"/>
                </a:lnTo>
                <a:cubicBezTo>
                  <a:pt x="81288" y="1987746"/>
                  <a:pt x="140984" y="2107138"/>
                  <a:pt x="269267" y="2196046"/>
                </a:cubicBezTo>
                <a:cubicBezTo>
                  <a:pt x="337854" y="2243041"/>
                  <a:pt x="435654" y="2286225"/>
                  <a:pt x="560126" y="2286225"/>
                </a:cubicBezTo>
                <a:cubicBezTo>
                  <a:pt x="650304" y="2286225"/>
                  <a:pt x="754455" y="2264633"/>
                  <a:pt x="873847" y="2204937"/>
                </a:cubicBezTo>
                <a:lnTo>
                  <a:pt x="4863309" y="237513"/>
                </a:lnTo>
                <a:lnTo>
                  <a:pt x="4863309" y="195599"/>
                </a:lnTo>
                <a:close/>
              </a:path>
            </a:pathLst>
          </a:custGeom>
          <a:solidFill>
            <a:schemeClr val="bg1"/>
          </a:solidFill>
          <a:ln w="12700" cap="flat">
            <a:noFill/>
            <a:prstDash val="solid"/>
            <a:miter/>
          </a:ln>
        </p:spPr>
        <p:txBody>
          <a:bodyPr rtlCol="0" anchor="ctr"/>
          <a:lstStyle/>
          <a:p>
            <a:endParaRPr lang="ru-RU" dirty="0"/>
          </a:p>
        </p:txBody>
      </p:sp>
      <p:sp>
        <p:nvSpPr>
          <p:cNvPr id="19" name="Title 2">
            <a:extLst>
              <a:ext uri="{FF2B5EF4-FFF2-40B4-BE49-F238E27FC236}">
                <a16:creationId xmlns:a16="http://schemas.microsoft.com/office/drawing/2014/main" id="{3A926948-B9C1-4E84-AF0F-40965A132C47}"/>
              </a:ext>
            </a:extLst>
          </p:cNvPr>
          <p:cNvSpPr>
            <a:spLocks noGrp="1"/>
          </p:cNvSpPr>
          <p:nvPr>
            <p:ph type="title"/>
          </p:nvPr>
        </p:nvSpPr>
        <p:spPr>
          <a:xfrm>
            <a:off x="2412986" y="5707145"/>
            <a:ext cx="7366027" cy="853993"/>
          </a:xfrm>
        </p:spPr>
        <p:txBody>
          <a:bodyPr anchor="t" anchorCtr="0">
            <a:normAutofit/>
          </a:bodyPr>
          <a:lstStyle>
            <a:lvl1pPr marL="0" indent="0" algn="ctr">
              <a:buFont typeface="Arial" panose="020B0604020202020204" pitchFamily="34" charset="0"/>
              <a:buNone/>
              <a:defRPr sz="1800">
                <a:solidFill>
                  <a:schemeClr val="accent1"/>
                </a:solidFill>
                <a:latin typeface="+mn-lt"/>
              </a:defRPr>
            </a:lvl1pPr>
          </a:lstStyle>
          <a:p>
            <a:r>
              <a:rPr lang="en-US" smtClean="0"/>
              <a:t>Click to edit Master title style</a:t>
            </a:r>
            <a:endParaRPr lang="ru-RU"/>
          </a:p>
        </p:txBody>
      </p:sp>
      <p:grpSp>
        <p:nvGrpSpPr>
          <p:cNvPr id="10" name="Group 9">
            <a:extLst>
              <a:ext uri="{FF2B5EF4-FFF2-40B4-BE49-F238E27FC236}">
                <a16:creationId xmlns:a16="http://schemas.microsoft.com/office/drawing/2014/main" id="{223A17C7-5A8B-4D9D-AC8A-2486018F3FB8}"/>
              </a:ext>
            </a:extLst>
          </p:cNvPr>
          <p:cNvGrpSpPr/>
          <p:nvPr userDrawn="1"/>
        </p:nvGrpSpPr>
        <p:grpSpPr>
          <a:xfrm>
            <a:off x="-18799" y="2319272"/>
            <a:ext cx="2884236" cy="2824836"/>
            <a:chOff x="-18799" y="2319272"/>
            <a:chExt cx="2884236" cy="2824836"/>
          </a:xfrm>
        </p:grpSpPr>
        <p:sp>
          <p:nvSpPr>
            <p:cNvPr id="3" name="Freeform: Shape 2">
              <a:extLst>
                <a:ext uri="{FF2B5EF4-FFF2-40B4-BE49-F238E27FC236}">
                  <a16:creationId xmlns:a16="http://schemas.microsoft.com/office/drawing/2014/main" id="{C42001FF-B76E-4445-BDE5-6BFAD41EBBD4}"/>
                </a:ext>
              </a:extLst>
            </p:cNvPr>
            <p:cNvSpPr/>
            <p:nvPr/>
          </p:nvSpPr>
          <p:spPr>
            <a:xfrm>
              <a:off x="-18799" y="2336694"/>
              <a:ext cx="2871530" cy="2299765"/>
            </a:xfrm>
            <a:custGeom>
              <a:avLst/>
              <a:gdLst>
                <a:gd name="connsiteX0" fmla="*/ 2796565 w 2871529"/>
                <a:gd name="connsiteY0" fmla="*/ 306465 h 2299764"/>
                <a:gd name="connsiteX1" fmla="*/ 2026589 w 2871529"/>
                <a:gd name="connsiteY1" fmla="*/ 91735 h 2299764"/>
                <a:gd name="connsiteX2" fmla="*/ 12706 w 2871529"/>
                <a:gd name="connsiteY2" fmla="*/ 1085336 h 2299764"/>
                <a:gd name="connsiteX3" fmla="*/ 12706 w 2871529"/>
                <a:gd name="connsiteY3" fmla="*/ 2296206 h 2299764"/>
                <a:gd name="connsiteX4" fmla="*/ 2506871 w 2871529"/>
                <a:gd name="connsiteY4" fmla="*/ 1066277 h 2299764"/>
                <a:gd name="connsiteX5" fmla="*/ 2805459 w 2871529"/>
                <a:gd name="connsiteY5" fmla="*/ 324253 h 2299764"/>
                <a:gd name="connsiteX6" fmla="*/ 2796565 w 2871529"/>
                <a:gd name="connsiteY6" fmla="*/ 306465 h 2299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299764">
                  <a:moveTo>
                    <a:pt x="2796565" y="306465"/>
                  </a:moveTo>
                  <a:cubicBezTo>
                    <a:pt x="2796565" y="306465"/>
                    <a:pt x="2561507" y="-171276"/>
                    <a:pt x="2026589" y="91735"/>
                  </a:cubicBezTo>
                  <a:lnTo>
                    <a:pt x="12706" y="1085336"/>
                  </a:lnTo>
                  <a:lnTo>
                    <a:pt x="12706" y="2296206"/>
                  </a:lnTo>
                  <a:lnTo>
                    <a:pt x="2506871" y="1066277"/>
                  </a:lnTo>
                  <a:cubicBezTo>
                    <a:pt x="2506871" y="1066277"/>
                    <a:pt x="3041789" y="801994"/>
                    <a:pt x="2805459" y="324253"/>
                  </a:cubicBezTo>
                  <a:lnTo>
                    <a:pt x="2796565" y="306465"/>
                  </a:lnTo>
                  <a:close/>
                </a:path>
              </a:pathLst>
            </a:custGeom>
            <a:solidFill>
              <a:schemeClr val="accent3"/>
            </a:solidFill>
            <a:ln w="12700" cap="flat">
              <a:noFill/>
              <a:prstDash val="solid"/>
              <a:miter/>
            </a:ln>
          </p:spPr>
          <p:txBody>
            <a:bodyPr rtlCol="0" anchor="ctr"/>
            <a:lstStyle/>
            <a:p>
              <a:endParaRPr lang="ru-RU"/>
            </a:p>
          </p:txBody>
        </p:sp>
        <p:sp>
          <p:nvSpPr>
            <p:cNvPr id="4" name="Freeform: Shape 3">
              <a:extLst>
                <a:ext uri="{FF2B5EF4-FFF2-40B4-BE49-F238E27FC236}">
                  <a16:creationId xmlns:a16="http://schemas.microsoft.com/office/drawing/2014/main" id="{55EB89C3-8B52-4763-9DB2-C51CC8AF377C}"/>
                </a:ext>
              </a:extLst>
            </p:cNvPr>
            <p:cNvSpPr/>
            <p:nvPr/>
          </p:nvSpPr>
          <p:spPr>
            <a:xfrm>
              <a:off x="-18799" y="2319272"/>
              <a:ext cx="2884236" cy="2337882"/>
            </a:xfrm>
            <a:custGeom>
              <a:avLst/>
              <a:gdLst>
                <a:gd name="connsiteX0" fmla="*/ 2871530 w 2884235"/>
                <a:gd name="connsiteY0" fmla="*/ 466193 h 2337882"/>
                <a:gd name="connsiteX1" fmla="*/ 2823248 w 2884235"/>
                <a:gd name="connsiteY1" fmla="*/ 334052 h 2337882"/>
                <a:gd name="connsiteX2" fmla="*/ 2814354 w 2884235"/>
                <a:gd name="connsiteY2" fmla="*/ 316263 h 2337882"/>
                <a:gd name="connsiteX3" fmla="*/ 2018965 w 2884235"/>
                <a:gd name="connsiteY3" fmla="*/ 93910 h 2337882"/>
                <a:gd name="connsiteX4" fmla="*/ 12706 w 2884235"/>
                <a:gd name="connsiteY4" fmla="*/ 1081158 h 2337882"/>
                <a:gd name="connsiteX5" fmla="*/ 12706 w 2884235"/>
                <a:gd name="connsiteY5" fmla="*/ 1123087 h 2337882"/>
                <a:gd name="connsiteX6" fmla="*/ 2035483 w 2884235"/>
                <a:gd name="connsiteY6" fmla="*/ 126946 h 2337882"/>
                <a:gd name="connsiteX7" fmla="*/ 2600895 w 2884235"/>
                <a:gd name="connsiteY7" fmla="*/ 133299 h 2337882"/>
                <a:gd name="connsiteX8" fmla="*/ 2780048 w 2884235"/>
                <a:gd name="connsiteY8" fmla="*/ 332781 h 2337882"/>
                <a:gd name="connsiteX9" fmla="*/ 2788942 w 2884235"/>
                <a:gd name="connsiteY9" fmla="*/ 350569 h 2337882"/>
                <a:gd name="connsiteX10" fmla="*/ 2730495 w 2884235"/>
                <a:gd name="connsiteY10" fmla="*/ 879134 h 2337882"/>
                <a:gd name="connsiteX11" fmla="*/ 2497977 w 2884235"/>
                <a:gd name="connsiteY11" fmla="*/ 1065911 h 2337882"/>
                <a:gd name="connsiteX12" fmla="*/ 12706 w 2884235"/>
                <a:gd name="connsiteY12" fmla="*/ 2292028 h 2337882"/>
                <a:gd name="connsiteX13" fmla="*/ 12706 w 2884235"/>
                <a:gd name="connsiteY13" fmla="*/ 2333958 h 2337882"/>
                <a:gd name="connsiteX14" fmla="*/ 2515765 w 2884235"/>
                <a:gd name="connsiteY14" fmla="*/ 1100216 h 2337882"/>
                <a:gd name="connsiteX15" fmla="*/ 2871530 w 2884235"/>
                <a:gd name="connsiteY15" fmla="*/ 687275 h 2337882"/>
                <a:gd name="connsiteX16" fmla="*/ 2871530 w 2884235"/>
                <a:gd name="connsiteY16" fmla="*/ 466193 h 23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84235" h="2337882">
                  <a:moveTo>
                    <a:pt x="2871530" y="466193"/>
                  </a:moveTo>
                  <a:cubicBezTo>
                    <a:pt x="2861365" y="424263"/>
                    <a:pt x="2846118" y="379793"/>
                    <a:pt x="2823248" y="334052"/>
                  </a:cubicBezTo>
                  <a:lnTo>
                    <a:pt x="2814354" y="316263"/>
                  </a:lnTo>
                  <a:cubicBezTo>
                    <a:pt x="2811812" y="311181"/>
                    <a:pt x="2564048" y="-175454"/>
                    <a:pt x="2018965" y="93910"/>
                  </a:cubicBezTo>
                  <a:lnTo>
                    <a:pt x="12706" y="1081158"/>
                  </a:lnTo>
                  <a:lnTo>
                    <a:pt x="12706" y="1123087"/>
                  </a:lnTo>
                  <a:lnTo>
                    <a:pt x="2035483" y="126946"/>
                  </a:lnTo>
                  <a:cubicBezTo>
                    <a:pt x="2250212" y="21487"/>
                    <a:pt x="2439530" y="22758"/>
                    <a:pt x="2600895" y="133299"/>
                  </a:cubicBezTo>
                  <a:cubicBezTo>
                    <a:pt x="2721601" y="215887"/>
                    <a:pt x="2780048" y="331511"/>
                    <a:pt x="2780048" y="332781"/>
                  </a:cubicBezTo>
                  <a:lnTo>
                    <a:pt x="2788942" y="350569"/>
                  </a:lnTo>
                  <a:cubicBezTo>
                    <a:pt x="2882965" y="541158"/>
                    <a:pt x="2863906" y="719040"/>
                    <a:pt x="2730495" y="879134"/>
                  </a:cubicBezTo>
                  <a:cubicBezTo>
                    <a:pt x="2630118" y="999840"/>
                    <a:pt x="2500518" y="1065911"/>
                    <a:pt x="2497977" y="1065911"/>
                  </a:cubicBezTo>
                  <a:lnTo>
                    <a:pt x="12706" y="2292028"/>
                  </a:lnTo>
                  <a:lnTo>
                    <a:pt x="12706" y="2333958"/>
                  </a:lnTo>
                  <a:lnTo>
                    <a:pt x="2515765" y="1100216"/>
                  </a:lnTo>
                  <a:cubicBezTo>
                    <a:pt x="2519577" y="1097675"/>
                    <a:pt x="2806730" y="952828"/>
                    <a:pt x="2871530" y="687275"/>
                  </a:cubicBezTo>
                  <a:lnTo>
                    <a:pt x="2871530" y="466193"/>
                  </a:lnTo>
                  <a:close/>
                </a:path>
              </a:pathLst>
            </a:custGeom>
            <a:solidFill>
              <a:schemeClr val="bg1"/>
            </a:solidFill>
            <a:ln w="12700" cap="flat">
              <a:noFill/>
              <a:prstDash val="solid"/>
              <a:miter/>
            </a:ln>
          </p:spPr>
          <p:txBody>
            <a:bodyPr rtlCol="0" anchor="ctr"/>
            <a:lstStyle/>
            <a:p>
              <a:endParaRPr lang="ru-RU"/>
            </a:p>
          </p:txBody>
        </p:sp>
        <p:sp>
          <p:nvSpPr>
            <p:cNvPr id="5" name="Freeform: Shape 4">
              <a:extLst>
                <a:ext uri="{FF2B5EF4-FFF2-40B4-BE49-F238E27FC236}">
                  <a16:creationId xmlns:a16="http://schemas.microsoft.com/office/drawing/2014/main" id="{8F230BC5-B028-4266-A395-BFB56DFDC484}"/>
                </a:ext>
              </a:extLst>
            </p:cNvPr>
            <p:cNvSpPr/>
            <p:nvPr/>
          </p:nvSpPr>
          <p:spPr>
            <a:xfrm>
              <a:off x="-18799" y="3968979"/>
              <a:ext cx="1766118" cy="1156235"/>
            </a:xfrm>
            <a:custGeom>
              <a:avLst/>
              <a:gdLst>
                <a:gd name="connsiteX0" fmla="*/ 1735624 w 1766117"/>
                <a:gd name="connsiteY0" fmla="*/ 98509 h 1156235"/>
                <a:gd name="connsiteX1" fmla="*/ 1437036 w 1766117"/>
                <a:gd name="connsiteY1" fmla="*/ 51497 h 1156235"/>
                <a:gd name="connsiteX2" fmla="*/ 12706 w 1766117"/>
                <a:gd name="connsiteY2" fmla="*/ 754133 h 1156235"/>
                <a:gd name="connsiteX3" fmla="*/ 12706 w 1766117"/>
                <a:gd name="connsiteY3" fmla="*/ 1149286 h 1156235"/>
                <a:gd name="connsiteX4" fmla="*/ 1594589 w 1766117"/>
                <a:gd name="connsiteY4" fmla="*/ 369144 h 1156235"/>
                <a:gd name="connsiteX5" fmla="*/ 1739436 w 1766117"/>
                <a:gd name="connsiteY5" fmla="*/ 103592 h 1156235"/>
                <a:gd name="connsiteX6" fmla="*/ 1735624 w 1766117"/>
                <a:gd name="connsiteY6" fmla="*/ 98509 h 115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66117" h="1156235">
                  <a:moveTo>
                    <a:pt x="1735624" y="98509"/>
                  </a:moveTo>
                  <a:cubicBezTo>
                    <a:pt x="1735624" y="98509"/>
                    <a:pt x="1658118" y="-57773"/>
                    <a:pt x="1437036" y="51497"/>
                  </a:cubicBezTo>
                  <a:lnTo>
                    <a:pt x="12706" y="754133"/>
                  </a:lnTo>
                  <a:lnTo>
                    <a:pt x="12706" y="1149286"/>
                  </a:lnTo>
                  <a:lnTo>
                    <a:pt x="1594589" y="369144"/>
                  </a:lnTo>
                  <a:cubicBezTo>
                    <a:pt x="1594589" y="369144"/>
                    <a:pt x="1815671" y="259874"/>
                    <a:pt x="1739436" y="103592"/>
                  </a:cubicBezTo>
                  <a:lnTo>
                    <a:pt x="1735624" y="98509"/>
                  </a:lnTo>
                  <a:close/>
                </a:path>
              </a:pathLst>
            </a:custGeom>
            <a:solidFill>
              <a:schemeClr val="accent1"/>
            </a:solidFill>
            <a:ln w="12700"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5A52C234-DC7D-488B-8975-61485991A4A8}"/>
                </a:ext>
              </a:extLst>
            </p:cNvPr>
            <p:cNvSpPr/>
            <p:nvPr/>
          </p:nvSpPr>
          <p:spPr>
            <a:xfrm>
              <a:off x="-18799" y="3949755"/>
              <a:ext cx="1778824" cy="1194353"/>
            </a:xfrm>
            <a:custGeom>
              <a:avLst/>
              <a:gdLst>
                <a:gd name="connsiteX0" fmla="*/ 1753412 w 1778823"/>
                <a:gd name="connsiteY0" fmla="*/ 108839 h 1194352"/>
                <a:gd name="connsiteX1" fmla="*/ 1429412 w 1778823"/>
                <a:gd name="connsiteY1" fmla="*/ 52933 h 1194352"/>
                <a:gd name="connsiteX2" fmla="*/ 12706 w 1778823"/>
                <a:gd name="connsiteY2" fmla="*/ 751757 h 1194352"/>
                <a:gd name="connsiteX3" fmla="*/ 12706 w 1778823"/>
                <a:gd name="connsiteY3" fmla="*/ 793686 h 1194352"/>
                <a:gd name="connsiteX4" fmla="*/ 1445930 w 1778823"/>
                <a:gd name="connsiteY4" fmla="*/ 87239 h 1194352"/>
                <a:gd name="connsiteX5" fmla="*/ 1719106 w 1778823"/>
                <a:gd name="connsiteY5" fmla="*/ 125357 h 1194352"/>
                <a:gd name="connsiteX6" fmla="*/ 1721647 w 1778823"/>
                <a:gd name="connsiteY6" fmla="*/ 131710 h 1194352"/>
                <a:gd name="connsiteX7" fmla="*/ 1585694 w 1778823"/>
                <a:gd name="connsiteY7" fmla="*/ 371851 h 1194352"/>
                <a:gd name="connsiteX8" fmla="*/ 12706 w 1778823"/>
                <a:gd name="connsiteY8" fmla="*/ 1146910 h 1194352"/>
                <a:gd name="connsiteX9" fmla="*/ 12706 w 1778823"/>
                <a:gd name="connsiteY9" fmla="*/ 1188839 h 1194352"/>
                <a:gd name="connsiteX10" fmla="*/ 1603483 w 1778823"/>
                <a:gd name="connsiteY10" fmla="*/ 404886 h 1194352"/>
                <a:gd name="connsiteX11" fmla="*/ 1755953 w 1778823"/>
                <a:gd name="connsiteY11" fmla="*/ 113921 h 1194352"/>
                <a:gd name="connsiteX12" fmla="*/ 1753412 w 1778823"/>
                <a:gd name="connsiteY12" fmla="*/ 108839 h 119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8823" h="1194352">
                  <a:moveTo>
                    <a:pt x="1753412" y="108839"/>
                  </a:moveTo>
                  <a:cubicBezTo>
                    <a:pt x="1752141" y="107569"/>
                    <a:pt x="1665742" y="-62690"/>
                    <a:pt x="1429412" y="52933"/>
                  </a:cubicBezTo>
                  <a:lnTo>
                    <a:pt x="12706" y="751757"/>
                  </a:lnTo>
                  <a:lnTo>
                    <a:pt x="12706" y="793686"/>
                  </a:lnTo>
                  <a:lnTo>
                    <a:pt x="1445930" y="87239"/>
                  </a:lnTo>
                  <a:cubicBezTo>
                    <a:pt x="1646683" y="-11867"/>
                    <a:pt x="1715294" y="120274"/>
                    <a:pt x="1719106" y="125357"/>
                  </a:cubicBezTo>
                  <a:lnTo>
                    <a:pt x="1721647" y="131710"/>
                  </a:lnTo>
                  <a:cubicBezTo>
                    <a:pt x="1788989" y="268933"/>
                    <a:pt x="1594589" y="366769"/>
                    <a:pt x="1585694" y="371851"/>
                  </a:cubicBezTo>
                  <a:lnTo>
                    <a:pt x="12706" y="1146910"/>
                  </a:lnTo>
                  <a:lnTo>
                    <a:pt x="12706" y="1188839"/>
                  </a:lnTo>
                  <a:lnTo>
                    <a:pt x="1603483" y="404886"/>
                  </a:lnTo>
                  <a:cubicBezTo>
                    <a:pt x="1686071" y="364228"/>
                    <a:pt x="1824565" y="251145"/>
                    <a:pt x="1755953" y="113921"/>
                  </a:cubicBezTo>
                  <a:lnTo>
                    <a:pt x="1753412" y="108839"/>
                  </a:lnTo>
                  <a:close/>
                </a:path>
              </a:pathLst>
            </a:custGeom>
            <a:solidFill>
              <a:schemeClr val="bg1"/>
            </a:solidFill>
            <a:ln w="12700" cap="flat">
              <a:noFill/>
              <a:prstDash val="solid"/>
              <a:miter/>
            </a:ln>
          </p:spPr>
          <p:txBody>
            <a:bodyPr rtlCol="0" anchor="ctr"/>
            <a:lstStyle/>
            <a:p>
              <a:endParaRPr lang="ru-RU"/>
            </a:p>
          </p:txBody>
        </p:sp>
      </p:grpSp>
    </p:spTree>
    <p:extLst>
      <p:ext uri="{BB962C8B-B14F-4D97-AF65-F5344CB8AC3E}">
        <p14:creationId xmlns:p14="http://schemas.microsoft.com/office/powerpoint/2010/main" val="2473244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4724400" y="5816818"/>
            <a:ext cx="27432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ru-RU" dirty="0"/>
              <a:t>MM.DD.20XX</a:t>
            </a:r>
          </a:p>
        </p:txBody>
      </p:sp>
      <p:sp>
        <p:nvSpPr>
          <p:cNvPr id="6" name="Slide Number Placeholder 5">
            <a:extLst>
              <a:ext uri="{FF2B5EF4-FFF2-40B4-BE49-F238E27FC236}">
                <a16:creationId xmlns:a16="http://schemas.microsoft.com/office/drawing/2014/main" id="{9475097E-EB08-4475-9112-275B8402794C}"/>
              </a:ext>
            </a:extLst>
          </p:cNvPr>
          <p:cNvSpPr>
            <a:spLocks noGrp="1"/>
          </p:cNvSpPr>
          <p:nvPr>
            <p:ph type="sldNum" sz="quarter" idx="4"/>
          </p:nvPr>
        </p:nvSpPr>
        <p:spPr>
          <a:xfrm>
            <a:off x="10804358" y="5816819"/>
            <a:ext cx="549442" cy="365125"/>
          </a:xfrm>
          <a:prstGeom prst="rect">
            <a:avLst/>
          </a:prstGeom>
        </p:spPr>
        <p:txBody>
          <a:bodyPr vert="horz" lIns="91440" tIns="45720" rIns="91440" bIns="45720" rtlCol="0" anchor="ctr"/>
          <a:lstStyle>
            <a:lvl1pPr algn="ctr">
              <a:defRPr sz="1000">
                <a:solidFill>
                  <a:schemeClr val="bg1"/>
                </a:solidFill>
              </a:defRPr>
            </a:lvl1pPr>
          </a:lstStyle>
          <a:p>
            <a:fld id="{D495E168-DA5E-4888-8D8A-92B118324C14}" type="slidenum">
              <a:rPr lang="ru-RU" smtClean="0"/>
              <a:pPr/>
              <a:t>‹#›</a:t>
            </a:fld>
            <a:endParaRPr lang="ru-RU"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12290" y="5816819"/>
            <a:ext cx="3398763" cy="365125"/>
          </a:xfrm>
          <a:prstGeom prst="rect">
            <a:avLst/>
          </a:prstGeom>
        </p:spPr>
        <p:txBody>
          <a:bodyPr vert="horz" lIns="91440" tIns="45720" rIns="91440" bIns="45720" rtlCol="0" anchor="ctr"/>
          <a:lstStyle>
            <a:lvl1pPr algn="l">
              <a:defRPr sz="1000">
                <a:solidFill>
                  <a:schemeClr val="accent1"/>
                </a:solidFill>
              </a:defRPr>
            </a:lvl1pPr>
          </a:lstStyle>
          <a:p>
            <a:r>
              <a:rPr lang="en-US" dirty="0"/>
              <a:t>ADD A FOOTER</a:t>
            </a:r>
            <a:endParaRPr lang="ru-RU" dirty="0"/>
          </a:p>
        </p:txBody>
      </p:sp>
    </p:spTree>
    <p:extLst>
      <p:ext uri="{BB962C8B-B14F-4D97-AF65-F5344CB8AC3E}">
        <p14:creationId xmlns:p14="http://schemas.microsoft.com/office/powerpoint/2010/main" val="3223999130"/>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0" r:id="rId3"/>
    <p:sldLayoutId id="2147483660" r:id="rId4"/>
    <p:sldLayoutId id="2147483651" r:id="rId5"/>
    <p:sldLayoutId id="2147483661" r:id="rId6"/>
    <p:sldLayoutId id="2147483662" r:id="rId7"/>
    <p:sldLayoutId id="2147483652" r:id="rId8"/>
    <p:sldLayoutId id="2147483663" r:id="rId9"/>
    <p:sldLayoutId id="2147483665" r:id="rId10"/>
    <p:sldLayoutId id="2147483667" r:id="rId11"/>
    <p:sldLayoutId id="2147483668" r:id="rId12"/>
    <p:sldLayoutId id="2147483669" r:id="rId13"/>
    <p:sldLayoutId id="2147483670" r:id="rId14"/>
    <p:sldLayoutId id="2147483671" r:id="rId15"/>
    <p:sldLayoutId id="2147483673" r:id="rId16"/>
    <p:sldLayoutId id="2147483674" r:id="rId17"/>
    <p:sldLayoutId id="2147483664" r:id="rId18"/>
    <p:sldLayoutId id="2147483672" r:id="rId19"/>
  </p:sldLayoutIdLst>
  <p:hf hdr="0" dt="0"/>
  <p:txStyles>
    <p:titleStyle>
      <a:lvl1pPr algn="l" defTabSz="914400" rtl="0" eaLnBrk="1" latinLnBrk="0" hangingPunct="1">
        <a:lnSpc>
          <a:spcPct val="90000"/>
        </a:lnSpc>
        <a:spcBef>
          <a:spcPct val="0"/>
        </a:spcBef>
        <a:buNone/>
        <a:defRPr sz="4000" b="1" kern="1200">
          <a:gradFill>
            <a:gsLst>
              <a:gs pos="0">
                <a:schemeClr val="accent1"/>
              </a:gs>
              <a:gs pos="100000">
                <a:schemeClr val="accent3"/>
              </a:gs>
            </a:gsLst>
            <a:lin ang="0" scaled="1"/>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572" userDrawn="1">
          <p15:clr>
            <a:srgbClr val="F26B43"/>
          </p15:clr>
        </p15:guide>
        <p15:guide id="2" pos="574" userDrawn="1">
          <p15:clr>
            <a:srgbClr val="F26B43"/>
          </p15:clr>
        </p15:guide>
        <p15:guide id="3" pos="7106" userDrawn="1">
          <p15:clr>
            <a:srgbClr val="F26B43"/>
          </p15:clr>
        </p15:guide>
        <p15:guide id="4" orient="horz" pos="3748" userDrawn="1">
          <p15:clr>
            <a:srgbClr val="F26B43"/>
          </p15:clr>
        </p15:guide>
        <p15:guide id="5" pos="4407" userDrawn="1">
          <p15:clr>
            <a:srgbClr val="F26B43"/>
          </p15:clr>
        </p15:guide>
        <p15:guide id="6" pos="3273" userDrawn="1">
          <p15:clr>
            <a:srgbClr val="F26B43"/>
          </p15:clr>
        </p15:guide>
        <p15:guide id="7" pos="384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g"/><Relationship Id="rId5" Type="http://schemas.openxmlformats.org/officeDocument/2006/relationships/hyperlink" Target="mailto:naomi.clark@coloradosprings.gov"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hyperlink" Target="https://files.hudexchange.info/resources/documents/Basically-CDBG-Chapter-3-Nat-Obj.pdf"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www.hud.gov/sites/documents/CFR200.PDF" TargetMode="External"/><Relationship Id="rId5" Type="http://schemas.openxmlformats.org/officeDocument/2006/relationships/image" Target="../media/image13.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hyperlink" Target="https://portal.neighborlysoftware.com/coloradospringsco/Participant/Login"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15.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hyperlink" Target="mailto:naomi.clark@coloradosprings.gov" TargetMode="External"/><Relationship Id="rId3" Type="http://schemas.openxmlformats.org/officeDocument/2006/relationships/slideLayout" Target="../slideLayouts/slideLayout10.xml"/><Relationship Id="rId7" Type="http://schemas.openxmlformats.org/officeDocument/2006/relationships/hyperlink" Target="mailto:rose.lyda@coloradosprings.gov"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mailto:catherine.Duarte@coloradosprings.gov" TargetMode="External"/><Relationship Id="rId5" Type="http://schemas.openxmlformats.org/officeDocument/2006/relationships/image" Target="../media/image16.jpg"/><Relationship Id="rId4" Type="http://schemas.openxmlformats.org/officeDocument/2006/relationships/notesSlide" Target="../notesSlides/notesSlide20.xml"/><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hyperlink" Target="mailto:naomi.clark@coloradosprings.gov" TargetMode="External"/><Relationship Id="rId2" Type="http://schemas.openxmlformats.org/officeDocument/2006/relationships/image" Target="../media/image17.jpg"/><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hyperlink" Target="https://coloradosprings.gov/economic-development/page/covid-19-response-helping-businesse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hudexchange.info/news/how-to-use-cdbg-for-public-service-activities/" TargetMode="External"/><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coloradosprings.gov/economic-development/page/covid-19-response-helping-businesses" TargetMode="External"/><Relationship Id="rId5" Type="http://schemas.openxmlformats.org/officeDocument/2006/relationships/image" Target="../media/image7.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4C9CC-E38A-467A-8F1C-459375F5EDFF}"/>
              </a:ext>
            </a:extLst>
          </p:cNvPr>
          <p:cNvSpPr>
            <a:spLocks noGrp="1"/>
          </p:cNvSpPr>
          <p:nvPr>
            <p:ph type="title"/>
          </p:nvPr>
        </p:nvSpPr>
        <p:spPr>
          <a:xfrm>
            <a:off x="124684" y="1875033"/>
            <a:ext cx="5690680" cy="1079243"/>
          </a:xfrm>
        </p:spPr>
        <p:txBody>
          <a:bodyPr/>
          <a:lstStyle/>
          <a:p>
            <a:pPr algn="ctr"/>
            <a:r>
              <a:rPr lang="en-US" sz="3200" dirty="0" smtClean="0">
                <a:latin typeface="Cambria Math" panose="02040503050406030204" pitchFamily="18" charset="0"/>
                <a:ea typeface="Cambria Math" panose="02040503050406030204" pitchFamily="18" charset="0"/>
              </a:rPr>
              <a:t>2020 CDBG-CV Public Services </a:t>
            </a:r>
            <a:br>
              <a:rPr lang="en-US" sz="3200" dirty="0" smtClean="0">
                <a:latin typeface="Cambria Math" panose="02040503050406030204" pitchFamily="18" charset="0"/>
                <a:ea typeface="Cambria Math" panose="02040503050406030204" pitchFamily="18" charset="0"/>
              </a:rPr>
            </a:br>
            <a:r>
              <a:rPr lang="en-US" sz="3200" dirty="0" smtClean="0">
                <a:latin typeface="Cambria Math" panose="02040503050406030204" pitchFamily="18" charset="0"/>
                <a:ea typeface="Cambria Math" panose="02040503050406030204" pitchFamily="18" charset="0"/>
              </a:rPr>
              <a:t>Applicant Presentation </a:t>
            </a:r>
            <a:endParaRPr lang="ru-RU" sz="3200" dirty="0">
              <a:latin typeface="Cambria Math" panose="02040503050406030204" pitchFamily="18" charset="0"/>
              <a:ea typeface="Cambria Math" panose="02040503050406030204" pitchFamily="18" charset="0"/>
            </a:endParaRPr>
          </a:p>
        </p:txBody>
      </p:sp>
      <p:sp>
        <p:nvSpPr>
          <p:cNvPr id="6" name="Text Placeholder 5">
            <a:extLst>
              <a:ext uri="{FF2B5EF4-FFF2-40B4-BE49-F238E27FC236}">
                <a16:creationId xmlns:a16="http://schemas.microsoft.com/office/drawing/2014/main" id="{CDD6760C-D868-43F4-99FB-1B78C91F8FE1}"/>
              </a:ext>
            </a:extLst>
          </p:cNvPr>
          <p:cNvSpPr>
            <a:spLocks noGrp="1"/>
          </p:cNvSpPr>
          <p:nvPr>
            <p:ph type="body" sz="quarter" idx="13"/>
          </p:nvPr>
        </p:nvSpPr>
        <p:spPr>
          <a:xfrm>
            <a:off x="786259" y="3416157"/>
            <a:ext cx="3629300" cy="1607906"/>
          </a:xfrm>
        </p:spPr>
        <p:txBody>
          <a:bodyPr>
            <a:normAutofit/>
          </a:bodyPr>
          <a:lstStyle/>
          <a:p>
            <a:pPr>
              <a:lnSpc>
                <a:spcPct val="70000"/>
              </a:lnSpc>
            </a:pPr>
            <a:r>
              <a:rPr lang="en-US" sz="1800" b="0" dirty="0" smtClean="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Naomi Clark</a:t>
            </a:r>
          </a:p>
          <a:p>
            <a:pPr>
              <a:lnSpc>
                <a:spcPct val="70000"/>
              </a:lnSpc>
            </a:pPr>
            <a:r>
              <a:rPr lang="en-US" sz="1800" dirty="0" smtClean="0">
                <a:latin typeface="Cambria Math" panose="02040503050406030204" pitchFamily="18" charset="0"/>
                <a:ea typeface="Cambria Math" panose="02040503050406030204" pitchFamily="18" charset="0"/>
                <a:hlinkClick r:id="rId5"/>
              </a:rPr>
              <a:t>naomi.clark@coloradosprings.gov</a:t>
            </a:r>
            <a:r>
              <a:rPr lang="en-US" sz="1800" dirty="0" smtClean="0">
                <a:latin typeface="Cambria Math" panose="02040503050406030204" pitchFamily="18" charset="0"/>
                <a:ea typeface="Cambria Math" panose="02040503050406030204" pitchFamily="18" charset="0"/>
              </a:rPr>
              <a:t> </a:t>
            </a:r>
          </a:p>
          <a:p>
            <a:pPr>
              <a:lnSpc>
                <a:spcPct val="70000"/>
              </a:lnSpc>
            </a:pPr>
            <a:r>
              <a:rPr lang="en-US" sz="1800" b="0" dirty="0" smtClean="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Community Development Division</a:t>
            </a:r>
          </a:p>
          <a:p>
            <a:pPr>
              <a:lnSpc>
                <a:spcPct val="70000"/>
              </a:lnSpc>
            </a:pPr>
            <a:r>
              <a:rPr lang="en-US" sz="1800" b="0" dirty="0" smtClean="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a:t>719-385-6609</a:t>
            </a:r>
            <a:endParaRPr lang="ru-RU" sz="1800" b="0" dirty="0">
              <a:ln w="0"/>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endParaRPr>
          </a:p>
        </p:txBody>
      </p:sp>
      <p:sp>
        <p:nvSpPr>
          <p:cNvPr id="3" name="Text Placeholder 2">
            <a:extLst>
              <a:ext uri="{FF2B5EF4-FFF2-40B4-BE49-F238E27FC236}">
                <a16:creationId xmlns:a16="http://schemas.microsoft.com/office/drawing/2014/main" id="{5ECCBAE3-CEA3-4EE0-83F6-41CFC54D2B4A}"/>
              </a:ext>
            </a:extLst>
          </p:cNvPr>
          <p:cNvSpPr>
            <a:spLocks noGrp="1"/>
          </p:cNvSpPr>
          <p:nvPr>
            <p:ph type="body" sz="quarter" idx="20"/>
          </p:nvPr>
        </p:nvSpPr>
        <p:spPr/>
        <p:txBody>
          <a:bodyPr>
            <a:scene3d>
              <a:camera prst="orthographicFront"/>
              <a:lightRig rig="harsh" dir="t"/>
            </a:scene3d>
            <a:sp3d extrusionH="57150" prstMaterial="matte">
              <a:bevelT w="63500" h="12700" prst="angle"/>
              <a:contourClr>
                <a:schemeClr val="bg1">
                  <a:lumMod val="65000"/>
                </a:schemeClr>
              </a:contourClr>
            </a:sp3d>
          </a:bodyPr>
          <a:lstStyle/>
          <a:p>
            <a:r>
              <a:rPr lang="en-US" b="1" dirty="0" smtClean="0">
                <a:ln/>
                <a:latin typeface="Cambria Math" panose="02040503050406030204" pitchFamily="18" charset="0"/>
                <a:ea typeface="Cambria Math" panose="02040503050406030204" pitchFamily="18" charset="0"/>
              </a:rPr>
              <a:t>June 5</a:t>
            </a:r>
            <a:r>
              <a:rPr lang="en-US" b="1" baseline="30000" dirty="0" smtClean="0">
                <a:ln/>
                <a:latin typeface="Cambria Math" panose="02040503050406030204" pitchFamily="18" charset="0"/>
                <a:ea typeface="Cambria Math" panose="02040503050406030204" pitchFamily="18" charset="0"/>
              </a:rPr>
              <a:t>th</a:t>
            </a:r>
            <a:r>
              <a:rPr lang="en-US" b="1" dirty="0" smtClean="0">
                <a:ln/>
                <a:latin typeface="Cambria Math" panose="02040503050406030204" pitchFamily="18" charset="0"/>
                <a:ea typeface="Cambria Math" panose="02040503050406030204" pitchFamily="18" charset="0"/>
              </a:rPr>
              <a:t> </a:t>
            </a:r>
            <a:r>
              <a:rPr lang="en-US" b="1" dirty="0">
                <a:ln/>
                <a:latin typeface="Cambria Math" panose="02040503050406030204" pitchFamily="18" charset="0"/>
                <a:ea typeface="Cambria Math" panose="02040503050406030204" pitchFamily="18" charset="0"/>
              </a:rPr>
              <a:t/>
            </a:r>
            <a:br>
              <a:rPr lang="en-US" b="1" dirty="0">
                <a:ln/>
                <a:latin typeface="Cambria Math" panose="02040503050406030204" pitchFamily="18" charset="0"/>
                <a:ea typeface="Cambria Math" panose="02040503050406030204" pitchFamily="18" charset="0"/>
              </a:rPr>
            </a:br>
            <a:r>
              <a:rPr lang="en-US" b="1" dirty="0" smtClean="0">
                <a:ln/>
                <a:latin typeface="Cambria Math" panose="02040503050406030204" pitchFamily="18" charset="0"/>
                <a:ea typeface="Cambria Math" panose="02040503050406030204" pitchFamily="18" charset="0"/>
              </a:rPr>
              <a:t>2020</a:t>
            </a:r>
            <a:endParaRPr lang="ru-RU" b="1" dirty="0">
              <a:ln/>
              <a:latin typeface="Cambria Math" panose="02040503050406030204" pitchFamily="18" charset="0"/>
              <a:ea typeface="Cambria Math" panose="02040503050406030204" pitchFamily="18" charset="0"/>
            </a:endParaRPr>
          </a:p>
        </p:txBody>
      </p:sp>
      <p:pic>
        <p:nvPicPr>
          <p:cNvPr id="12" name="Picture Placeholder 11">
            <a:extLst>
              <a:ext uri="{FF2B5EF4-FFF2-40B4-BE49-F238E27FC236}">
                <a16:creationId xmlns:a16="http://schemas.microsoft.com/office/drawing/2014/main" id="{A93ACF4C-E9B0-426E-B719-A441974AD9CE}"/>
              </a:ext>
            </a:extLst>
          </p:cNvPr>
          <p:cNvPicPr>
            <a:picLocks noGrp="1" noChangeAspect="1"/>
          </p:cNvPicPr>
          <p:nvPr>
            <p:ph type="pic" sz="quarter" idx="21"/>
          </p:nvPr>
        </p:nvPicPr>
        <p:blipFill>
          <a:blip r:embed="rId6">
            <a:extLst>
              <a:ext uri="{28A0092B-C50C-407E-A947-70E740481C1C}">
                <a14:useLocalDpi xmlns:a14="http://schemas.microsoft.com/office/drawing/2010/main" val="0"/>
              </a:ext>
            </a:extLst>
          </a:blip>
          <a:stretch>
            <a:fillRect/>
          </a:stretch>
        </p:blipFill>
        <p:spPr>
          <a:xfrm>
            <a:off x="4614953" y="446145"/>
            <a:ext cx="7585924" cy="5271424"/>
          </a:xfrm>
        </p:spPr>
      </p:pic>
      <p:pic>
        <p:nvPicPr>
          <p:cNvPr id="7" name="Picture 6"/>
          <p:cNvPicPr/>
          <p:nvPr/>
        </p:nvPicPr>
        <p:blipFill>
          <a:blip r:embed="rId7">
            <a:extLst>
              <a:ext uri="{28A0092B-C50C-407E-A947-70E740481C1C}">
                <a14:useLocalDpi xmlns:a14="http://schemas.microsoft.com/office/drawing/2010/main" val="0"/>
              </a:ext>
            </a:extLst>
          </a:blip>
          <a:stretch>
            <a:fillRect/>
          </a:stretch>
        </p:blipFill>
        <p:spPr>
          <a:xfrm>
            <a:off x="1629044" y="227607"/>
            <a:ext cx="2323024" cy="1353220"/>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6659" y="6232735"/>
            <a:ext cx="609600" cy="609600"/>
          </a:xfrm>
          <a:prstGeom prst="rect">
            <a:avLst/>
          </a:prstGeom>
        </p:spPr>
      </p:pic>
    </p:spTree>
    <p:extLst>
      <p:ext uri="{BB962C8B-B14F-4D97-AF65-F5344CB8AC3E}">
        <p14:creationId xmlns:p14="http://schemas.microsoft.com/office/powerpoint/2010/main" val="16500126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4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10</a:t>
            </a:fld>
            <a:endParaRPr lang="ru-RU" dirty="0"/>
          </a:p>
        </p:txBody>
      </p:sp>
      <p:sp>
        <p:nvSpPr>
          <p:cNvPr id="4" name="Title 3"/>
          <p:cNvSpPr>
            <a:spLocks noGrp="1"/>
          </p:cNvSpPr>
          <p:nvPr>
            <p:ph type="title"/>
          </p:nvPr>
        </p:nvSpPr>
        <p:spPr>
          <a:xfrm>
            <a:off x="293512" y="457200"/>
            <a:ext cx="4478514" cy="1899500"/>
          </a:xfrm>
        </p:spPr>
        <p:txBody>
          <a:bodyPr>
            <a:normAutofit/>
          </a:bodyPr>
          <a:lstStyle/>
          <a:p>
            <a:pPr algn="ctr"/>
            <a:r>
              <a:rPr lang="en-US" sz="3600" i="1" dirty="0" smtClean="0">
                <a:latin typeface="Gill Sans MT" panose="020B0502020104020203" pitchFamily="34" charset="0"/>
              </a:rPr>
              <a:t>Documenting </a:t>
            </a:r>
            <a:r>
              <a:rPr lang="en-US" sz="3600" i="1" dirty="0">
                <a:latin typeface="Gill Sans MT" panose="020B0502020104020203" pitchFamily="34" charset="0"/>
              </a:rPr>
              <a:t>E</a:t>
            </a:r>
            <a:r>
              <a:rPr lang="en-US" sz="3600" i="1" dirty="0" smtClean="0">
                <a:latin typeface="Gill Sans MT" panose="020B0502020104020203" pitchFamily="34" charset="0"/>
              </a:rPr>
              <a:t>ligible Activities </a:t>
            </a:r>
            <a:r>
              <a:rPr lang="en-US" sz="4000" dirty="0" smtClean="0"/>
              <a:t/>
            </a:r>
            <a:br>
              <a:rPr lang="en-US" sz="4000" dirty="0" smtClean="0"/>
            </a:br>
            <a:endParaRPr lang="en-US" sz="4000" dirty="0"/>
          </a:p>
        </p:txBody>
      </p:sp>
      <p:sp>
        <p:nvSpPr>
          <p:cNvPr id="5" name="Text Placeholder 4"/>
          <p:cNvSpPr>
            <a:spLocks noGrp="1"/>
          </p:cNvSpPr>
          <p:nvPr>
            <p:ph type="body" sz="half" idx="2"/>
          </p:nvPr>
        </p:nvSpPr>
        <p:spPr>
          <a:xfrm>
            <a:off x="717848" y="2356700"/>
            <a:ext cx="4054178" cy="3512287"/>
          </a:xfrm>
        </p:spPr>
        <p:txBody>
          <a:bodyPr/>
          <a:lstStyle/>
          <a:p>
            <a:r>
              <a:rPr lang="en-US" dirty="0" smtClean="0">
                <a:solidFill>
                  <a:schemeClr val="accent5">
                    <a:lumMod val="75000"/>
                  </a:schemeClr>
                </a:solidFill>
                <a:latin typeface="Gill Sans MT" panose="020B0502020104020203" pitchFamily="34" charset="0"/>
              </a:rPr>
              <a:t>As CDBG is a reimbursement grant program, one of the most important areas organizations must focus on is providing detailed, accurate documentation to support any request for a CDBG eligible activity</a:t>
            </a:r>
            <a:r>
              <a:rPr lang="en-US" dirty="0">
                <a:solidFill>
                  <a:schemeClr val="accent5">
                    <a:lumMod val="75000"/>
                  </a:schemeClr>
                </a:solidFill>
                <a:latin typeface="Gill Sans MT" panose="020B0502020104020203" pitchFamily="34" charset="0"/>
              </a:rPr>
              <a:t>.</a:t>
            </a:r>
            <a:endParaRPr lang="en-US" dirty="0" smtClean="0">
              <a:solidFill>
                <a:schemeClr val="accent5">
                  <a:lumMod val="75000"/>
                </a:schemeClr>
              </a:solidFill>
              <a:latin typeface="Gill Sans MT" panose="020B0502020104020203" pitchFamily="34" charset="0"/>
            </a:endParaRPr>
          </a:p>
          <a:p>
            <a:r>
              <a:rPr lang="en-US" dirty="0" smtClean="0">
                <a:solidFill>
                  <a:schemeClr val="accent5">
                    <a:lumMod val="75000"/>
                  </a:schemeClr>
                </a:solidFill>
                <a:latin typeface="Gill Sans MT" panose="020B0502020104020203" pitchFamily="34" charset="0"/>
              </a:rPr>
              <a:t>Every activity must be tied to eligible beneficiaries. In other words, how does this work directly enable your organization to serve its clients?</a:t>
            </a:r>
            <a:endParaRPr lang="en-US" dirty="0">
              <a:solidFill>
                <a:schemeClr val="accent5">
                  <a:lumMod val="75000"/>
                </a:schemeClr>
              </a:solidFill>
              <a:latin typeface="Gill Sans MT" panose="020B0502020104020203" pitchFamily="34" charset="0"/>
            </a:endParaRPr>
          </a:p>
          <a:p>
            <a:r>
              <a:rPr lang="en-US" dirty="0" smtClean="0">
                <a:solidFill>
                  <a:schemeClr val="accent5">
                    <a:lumMod val="75000"/>
                  </a:schemeClr>
                </a:solidFill>
                <a:latin typeface="Gill Sans MT" panose="020B0502020104020203" pitchFamily="34" charset="0"/>
              </a:rPr>
              <a:t>The documentation submitted for CDBG-CV grant funds must be able to demonstrate:</a:t>
            </a:r>
          </a:p>
          <a:p>
            <a:pPr marL="285750" indent="-285750">
              <a:buFont typeface="Arial" panose="020B0604020202020204" pitchFamily="34" charset="0"/>
              <a:buChar char="•"/>
            </a:pPr>
            <a:endParaRPr lang="en-US" dirty="0" smtClean="0">
              <a:solidFill>
                <a:schemeClr val="accent5">
                  <a:lumMod val="75000"/>
                </a:schemeClr>
              </a:solidFill>
              <a:latin typeface="Gill Sans MT" panose="020B0502020104020203" pitchFamily="34" charset="0"/>
            </a:endParaRPr>
          </a:p>
          <a:p>
            <a:endParaRPr lang="en-US" dirty="0">
              <a:solidFill>
                <a:schemeClr val="accent5">
                  <a:lumMod val="75000"/>
                </a:schemeClr>
              </a:solidFill>
              <a:latin typeface="Gill Sans MT" panose="020B0502020104020203" pitchFamily="34" charset="0"/>
            </a:endParaRPr>
          </a:p>
          <a:p>
            <a:endParaRPr lang="en-US" dirty="0">
              <a:solidFill>
                <a:schemeClr val="accent5">
                  <a:lumMod val="75000"/>
                </a:schemeClr>
              </a:solidFill>
              <a:latin typeface="Gill Sans MT" panose="020B0502020104020203" pitchFamily="34" charset="0"/>
            </a:endParaRPr>
          </a:p>
        </p:txBody>
      </p:sp>
      <p:sp>
        <p:nvSpPr>
          <p:cNvPr id="6" name="Content Placeholder 5"/>
          <p:cNvSpPr>
            <a:spLocks noGrp="1"/>
          </p:cNvSpPr>
          <p:nvPr>
            <p:ph idx="1"/>
          </p:nvPr>
        </p:nvSpPr>
        <p:spPr>
          <a:xfrm>
            <a:off x="4867100" y="400756"/>
            <a:ext cx="6653212" cy="6102594"/>
          </a:xfrm>
        </p:spPr>
        <p:txBody>
          <a:bodyPr>
            <a:normAutofit fontScale="92500" lnSpcReduction="10000"/>
          </a:bodyPr>
          <a:lstStyle/>
          <a:p>
            <a:pPr marL="0" indent="0">
              <a:buNone/>
            </a:pPr>
            <a:r>
              <a:rPr lang="en-US" sz="1600" b="1" dirty="0" smtClean="0">
                <a:ln w="0"/>
                <a:effectLst>
                  <a:outerShdw blurRad="38100" dist="25400" dir="5400000" algn="ctr" rotWithShape="0">
                    <a:srgbClr val="6E747A">
                      <a:alpha val="43000"/>
                    </a:srgbClr>
                  </a:outerShdw>
                </a:effectLst>
                <a:latin typeface="Gill Sans MT" panose="020B0502020104020203" pitchFamily="34" charset="0"/>
              </a:rPr>
              <a:t>Example 1:  </a:t>
            </a:r>
            <a:r>
              <a:rPr lang="en-US" sz="1600" b="1" dirty="0" smtClean="0">
                <a:solidFill>
                  <a:schemeClr val="accent5">
                    <a:lumMod val="75000"/>
                  </a:schemeClr>
                </a:solidFill>
                <a:latin typeface="Gill Sans MT" panose="020B0502020104020203" pitchFamily="34" charset="0"/>
              </a:rPr>
              <a:t>Housing Unlimited </a:t>
            </a:r>
            <a:endParaRPr lang="en-US" sz="1600" dirty="0">
              <a:solidFill>
                <a:schemeClr val="accent5">
                  <a:lumMod val="75000"/>
                </a:schemeClr>
              </a:solidFill>
              <a:latin typeface="Gill Sans MT" panose="020B0502020104020203" pitchFamily="34" charset="0"/>
            </a:endParaRPr>
          </a:p>
          <a:p>
            <a:pPr marL="0" indent="0">
              <a:buNone/>
            </a:pPr>
            <a:r>
              <a:rPr lang="en-US" sz="1600" b="1" dirty="0" smtClean="0">
                <a:ln w="0"/>
                <a:effectLst>
                  <a:outerShdw blurRad="38100" dist="25400" dir="5400000" algn="ctr" rotWithShape="0">
                    <a:srgbClr val="6E747A">
                      <a:alpha val="43000"/>
                    </a:srgbClr>
                  </a:outerShdw>
                </a:effectLst>
                <a:latin typeface="Gill Sans MT" panose="020B0502020104020203" pitchFamily="34" charset="0"/>
              </a:rPr>
              <a:t>Application request: </a:t>
            </a:r>
            <a:r>
              <a:rPr lang="en-US" sz="1600" dirty="0" smtClean="0">
                <a:solidFill>
                  <a:schemeClr val="accent5">
                    <a:lumMod val="75000"/>
                  </a:schemeClr>
                </a:solidFill>
                <a:latin typeface="Gill Sans MT" panose="020B0502020104020203" pitchFamily="34" charset="0"/>
              </a:rPr>
              <a:t>Salary and benefits for their newly hired employee Lemon Drop. </a:t>
            </a:r>
            <a:endParaRPr lang="en-US" sz="1600" dirty="0">
              <a:solidFill>
                <a:schemeClr val="accent5">
                  <a:lumMod val="75000"/>
                </a:schemeClr>
              </a:solidFill>
              <a:latin typeface="Gill Sans MT" panose="020B0502020104020203" pitchFamily="34" charset="0"/>
            </a:endParaRPr>
          </a:p>
          <a:p>
            <a:pPr marL="0" indent="0">
              <a:buNone/>
            </a:pPr>
            <a:r>
              <a:rPr lang="en-US" sz="1600" b="1" dirty="0" smtClean="0">
                <a:ln w="0"/>
                <a:effectLst>
                  <a:outerShdw blurRad="38100" dist="25400" dir="5400000" algn="ctr" rotWithShape="0">
                    <a:srgbClr val="6E747A">
                      <a:alpha val="43000"/>
                    </a:srgbClr>
                  </a:outerShdw>
                </a:effectLst>
                <a:latin typeface="Gill Sans MT" panose="020B0502020104020203" pitchFamily="34" charset="0"/>
              </a:rPr>
              <a:t>Potential documentation: </a:t>
            </a:r>
          </a:p>
          <a:p>
            <a:r>
              <a:rPr lang="en-US" sz="1600" dirty="0" smtClean="0">
                <a:solidFill>
                  <a:schemeClr val="accent5">
                    <a:lumMod val="75000"/>
                  </a:schemeClr>
                </a:solidFill>
                <a:latin typeface="Gill Sans MT" panose="020B0502020104020203" pitchFamily="34" charset="0"/>
              </a:rPr>
              <a:t>Timesheets</a:t>
            </a:r>
          </a:p>
          <a:p>
            <a:r>
              <a:rPr lang="en-US" sz="1600" dirty="0" smtClean="0">
                <a:solidFill>
                  <a:schemeClr val="accent5">
                    <a:lumMod val="75000"/>
                  </a:schemeClr>
                </a:solidFill>
                <a:latin typeface="Gill Sans MT" panose="020B0502020104020203" pitchFamily="34" charset="0"/>
              </a:rPr>
              <a:t>Mileage reimbursement documentation</a:t>
            </a:r>
          </a:p>
          <a:p>
            <a:r>
              <a:rPr lang="en-US" sz="1600" dirty="0" smtClean="0">
                <a:solidFill>
                  <a:schemeClr val="accent5">
                    <a:lumMod val="75000"/>
                  </a:schemeClr>
                </a:solidFill>
                <a:latin typeface="Gill Sans MT" panose="020B0502020104020203" pitchFamily="34" charset="0"/>
              </a:rPr>
              <a:t>Payroll Journal </a:t>
            </a:r>
          </a:p>
          <a:p>
            <a:r>
              <a:rPr lang="en-US" sz="1600" dirty="0" smtClean="0">
                <a:solidFill>
                  <a:schemeClr val="accent5">
                    <a:lumMod val="75000"/>
                  </a:schemeClr>
                </a:solidFill>
                <a:latin typeface="Gill Sans MT" panose="020B0502020104020203" pitchFamily="34" charset="0"/>
              </a:rPr>
              <a:t>Benefits statement </a:t>
            </a:r>
          </a:p>
          <a:p>
            <a:r>
              <a:rPr lang="en-US" sz="1600" dirty="0" smtClean="0">
                <a:solidFill>
                  <a:schemeClr val="accent5">
                    <a:lumMod val="75000"/>
                  </a:schemeClr>
                </a:solidFill>
                <a:latin typeface="Gill Sans MT" panose="020B0502020104020203" pitchFamily="34" charset="0"/>
              </a:rPr>
              <a:t>Job description</a:t>
            </a:r>
          </a:p>
          <a:p>
            <a:r>
              <a:rPr lang="en-US" sz="1600" dirty="0" smtClean="0">
                <a:solidFill>
                  <a:schemeClr val="accent5">
                    <a:lumMod val="75000"/>
                  </a:schemeClr>
                </a:solidFill>
                <a:latin typeface="Gill Sans MT" panose="020B0502020104020203" pitchFamily="34" charset="0"/>
              </a:rPr>
              <a:t>Eligible beneficiaries served with demographic breakdown, both unduplicated and cumulative (year-to-date)</a:t>
            </a:r>
          </a:p>
          <a:p>
            <a:r>
              <a:rPr lang="en-US" sz="1600" dirty="0" smtClean="0">
                <a:solidFill>
                  <a:schemeClr val="accent5">
                    <a:lumMod val="75000"/>
                  </a:schemeClr>
                </a:solidFill>
                <a:latin typeface="Gill Sans MT" panose="020B0502020104020203" pitchFamily="34" charset="0"/>
              </a:rPr>
              <a:t>Client intake forms</a:t>
            </a:r>
          </a:p>
          <a:p>
            <a:pPr marL="0" indent="0">
              <a:buNone/>
            </a:pPr>
            <a:r>
              <a:rPr lang="en-US" sz="1600" b="1" dirty="0" smtClean="0">
                <a:ln w="0"/>
                <a:effectLst>
                  <a:outerShdw blurRad="38100" dist="25400" dir="5400000" algn="ctr" rotWithShape="0">
                    <a:srgbClr val="6E747A">
                      <a:alpha val="43000"/>
                    </a:srgbClr>
                  </a:outerShdw>
                </a:effectLst>
                <a:latin typeface="Gill Sans MT" panose="020B0502020104020203" pitchFamily="34" charset="0"/>
              </a:rPr>
              <a:t>Questions Housing Unlimited should consider before submitting an application for CDBG-CV funds: </a:t>
            </a:r>
          </a:p>
          <a:p>
            <a:pPr marL="342900" indent="-342900">
              <a:buAutoNum type="arabicPeriod"/>
            </a:pPr>
            <a:r>
              <a:rPr lang="en-US" sz="1600" dirty="0" smtClean="0">
                <a:solidFill>
                  <a:schemeClr val="accent5">
                    <a:lumMod val="75000"/>
                  </a:schemeClr>
                </a:solidFill>
                <a:latin typeface="Gill Sans MT" panose="020B0502020104020203" pitchFamily="34" charset="0"/>
              </a:rPr>
              <a:t>Is </a:t>
            </a:r>
            <a:r>
              <a:rPr lang="en-US" sz="1600" dirty="0">
                <a:solidFill>
                  <a:schemeClr val="accent5">
                    <a:lumMod val="75000"/>
                  </a:schemeClr>
                </a:solidFill>
                <a:latin typeface="Gill Sans MT" panose="020B0502020104020203" pitchFamily="34" charset="0"/>
              </a:rPr>
              <a:t>L</a:t>
            </a:r>
            <a:r>
              <a:rPr lang="en-US" sz="1600" dirty="0" smtClean="0">
                <a:solidFill>
                  <a:schemeClr val="accent5">
                    <a:lumMod val="75000"/>
                  </a:schemeClr>
                </a:solidFill>
                <a:latin typeface="Gill Sans MT" panose="020B0502020104020203" pitchFamily="34" charset="0"/>
              </a:rPr>
              <a:t>emon Drop carrying out work that </a:t>
            </a:r>
            <a:r>
              <a:rPr lang="en-US" sz="1600" b="1" u="sng" dirty="0" smtClean="0">
                <a:solidFill>
                  <a:schemeClr val="accent5">
                    <a:lumMod val="75000"/>
                  </a:schemeClr>
                </a:solidFill>
                <a:latin typeface="Gill Sans MT" panose="020B0502020104020203" pitchFamily="34" charset="0"/>
              </a:rPr>
              <a:t>prevents, prepares for, and responds to coronavirus </a:t>
            </a:r>
            <a:r>
              <a:rPr lang="en-US" sz="1600" dirty="0" smtClean="0">
                <a:solidFill>
                  <a:schemeClr val="accent5">
                    <a:lumMod val="75000"/>
                  </a:schemeClr>
                </a:solidFill>
                <a:latin typeface="Gill Sans MT" panose="020B0502020104020203" pitchFamily="34" charset="0"/>
              </a:rPr>
              <a:t>related activities? </a:t>
            </a:r>
            <a:endParaRPr lang="en-US" sz="1600" dirty="0">
              <a:solidFill>
                <a:schemeClr val="accent5">
                  <a:lumMod val="75000"/>
                </a:schemeClr>
              </a:solidFill>
              <a:latin typeface="Gill Sans MT" panose="020B0502020104020203" pitchFamily="34" charset="0"/>
            </a:endParaRPr>
          </a:p>
          <a:p>
            <a:pPr marL="342900" indent="-342900">
              <a:buAutoNum type="arabicPeriod"/>
            </a:pPr>
            <a:r>
              <a:rPr lang="en-US" sz="1600" dirty="0" smtClean="0">
                <a:solidFill>
                  <a:schemeClr val="accent5">
                    <a:lumMod val="75000"/>
                  </a:schemeClr>
                </a:solidFill>
                <a:latin typeface="Gill Sans MT" panose="020B0502020104020203" pitchFamily="34" charset="0"/>
              </a:rPr>
              <a:t>Can we track beneficiaries and capture income and demographics?</a:t>
            </a:r>
          </a:p>
          <a:p>
            <a:pPr marL="342900" indent="-342900">
              <a:buAutoNum type="arabicPeriod"/>
            </a:pPr>
            <a:r>
              <a:rPr lang="en-US" sz="1600" dirty="0" smtClean="0">
                <a:solidFill>
                  <a:schemeClr val="accent5">
                    <a:lumMod val="75000"/>
                  </a:schemeClr>
                </a:solidFill>
                <a:latin typeface="Gill Sans MT" panose="020B0502020104020203" pitchFamily="34" charset="0"/>
              </a:rPr>
              <a:t>How accurate and detailed is our record keeping in relation to Lemon Drop’s documentable time? </a:t>
            </a:r>
          </a:p>
          <a:p>
            <a:pPr marL="342900" indent="-342900">
              <a:buAutoNum type="arabicPeriod"/>
            </a:pPr>
            <a:r>
              <a:rPr lang="en-US" sz="1600" dirty="0" smtClean="0">
                <a:solidFill>
                  <a:schemeClr val="accent5">
                    <a:lumMod val="75000"/>
                  </a:schemeClr>
                </a:solidFill>
                <a:latin typeface="Gill Sans MT" panose="020B0502020104020203" pitchFamily="34" charset="0"/>
              </a:rPr>
              <a:t>Do we have the templates and/or software in place to be able to keep track of </a:t>
            </a:r>
            <a:r>
              <a:rPr lang="en-US" sz="1600" dirty="0">
                <a:solidFill>
                  <a:schemeClr val="accent5">
                    <a:lumMod val="75000"/>
                  </a:schemeClr>
                </a:solidFill>
                <a:latin typeface="Gill Sans MT" panose="020B0502020104020203" pitchFamily="34" charset="0"/>
              </a:rPr>
              <a:t>L</a:t>
            </a:r>
            <a:r>
              <a:rPr lang="en-US" sz="1600" dirty="0" smtClean="0">
                <a:solidFill>
                  <a:schemeClr val="accent5">
                    <a:lumMod val="75000"/>
                  </a:schemeClr>
                </a:solidFill>
                <a:latin typeface="Gill Sans MT" panose="020B0502020104020203" pitchFamily="34" charset="0"/>
              </a:rPr>
              <a:t>emon Drop’s time accurately and in a timely manner? </a:t>
            </a:r>
            <a:endParaRPr lang="en-US" sz="1600" dirty="0">
              <a:solidFill>
                <a:schemeClr val="accent5">
                  <a:lumMod val="75000"/>
                </a:schemeClr>
              </a:solidFill>
              <a:latin typeface="Gill Sans MT" panose="020B0502020104020203" pitchFamily="34" charset="0"/>
            </a:endParaRPr>
          </a:p>
          <a:p>
            <a:pPr marL="0" indent="0">
              <a:buNone/>
            </a:pPr>
            <a:endParaRPr lang="en-US" dirty="0" smtClean="0"/>
          </a:p>
        </p:txBody>
      </p: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48" y="6103706"/>
            <a:ext cx="609600" cy="609600"/>
          </a:xfrm>
          <a:prstGeom prst="rect">
            <a:avLst/>
          </a:prstGeom>
        </p:spPr>
      </p:pic>
    </p:spTree>
    <p:extLst>
      <p:ext uri="{BB962C8B-B14F-4D97-AF65-F5344CB8AC3E}">
        <p14:creationId xmlns:p14="http://schemas.microsoft.com/office/powerpoint/2010/main" val="27227108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11</a:t>
            </a:fld>
            <a:endParaRPr lang="ru-RU" dirty="0"/>
          </a:p>
        </p:txBody>
      </p:sp>
      <p:sp>
        <p:nvSpPr>
          <p:cNvPr id="4" name="Title 3"/>
          <p:cNvSpPr>
            <a:spLocks noGrp="1"/>
          </p:cNvSpPr>
          <p:nvPr>
            <p:ph type="title"/>
          </p:nvPr>
        </p:nvSpPr>
        <p:spPr>
          <a:xfrm>
            <a:off x="259644" y="457200"/>
            <a:ext cx="4512381" cy="1899500"/>
          </a:xfrm>
        </p:spPr>
        <p:txBody>
          <a:bodyPr>
            <a:noAutofit/>
          </a:bodyPr>
          <a:lstStyle/>
          <a:p>
            <a:pPr algn="ctr"/>
            <a:r>
              <a:rPr lang="en-US" sz="3600" i="1" dirty="0">
                <a:latin typeface="Gill Sans MT" panose="020B0502020104020203" pitchFamily="34" charset="0"/>
              </a:rPr>
              <a:t>Documenting Eligible Activities</a:t>
            </a:r>
            <a:r>
              <a:rPr lang="en-US" sz="3600" dirty="0" smtClean="0"/>
              <a:t/>
            </a:r>
            <a:br>
              <a:rPr lang="en-US" sz="3600" dirty="0" smtClean="0"/>
            </a:br>
            <a:r>
              <a:rPr lang="en-US" sz="3600" dirty="0" smtClean="0"/>
              <a:t> </a:t>
            </a:r>
            <a:endParaRPr lang="en-US" sz="3600" dirty="0"/>
          </a:p>
        </p:txBody>
      </p:sp>
      <p:sp>
        <p:nvSpPr>
          <p:cNvPr id="5" name="Text Placeholder 4"/>
          <p:cNvSpPr>
            <a:spLocks noGrp="1"/>
          </p:cNvSpPr>
          <p:nvPr>
            <p:ph type="body" sz="half" idx="2"/>
          </p:nvPr>
        </p:nvSpPr>
        <p:spPr>
          <a:xfrm>
            <a:off x="352678" y="2356700"/>
            <a:ext cx="4347910" cy="3924459"/>
          </a:xfrm>
        </p:spPr>
        <p:txBody>
          <a:bodyPr>
            <a:noAutofit/>
          </a:bodyPr>
          <a:lstStyle/>
          <a:p>
            <a:r>
              <a:rPr lang="en-US" dirty="0">
                <a:solidFill>
                  <a:schemeClr val="accent5">
                    <a:lumMod val="75000"/>
                  </a:schemeClr>
                </a:solidFill>
                <a:latin typeface="Gill Sans MT" panose="020B0502020104020203" pitchFamily="34" charset="0"/>
              </a:rPr>
              <a:t>As CDBG is a reimbursement grant program, one of the most important areas organizations must focus on is providing detailed, accurate documentation to support any request for a CDBG eligible activity.</a:t>
            </a:r>
          </a:p>
          <a:p>
            <a:endParaRPr lang="en-US" dirty="0">
              <a:solidFill>
                <a:schemeClr val="accent5">
                  <a:lumMod val="75000"/>
                </a:schemeClr>
              </a:solidFill>
              <a:latin typeface="Gill Sans MT" panose="020B0502020104020203" pitchFamily="34" charset="0"/>
            </a:endParaRPr>
          </a:p>
          <a:p>
            <a:r>
              <a:rPr lang="en-US" dirty="0">
                <a:solidFill>
                  <a:schemeClr val="accent5">
                    <a:lumMod val="75000"/>
                  </a:schemeClr>
                </a:solidFill>
                <a:latin typeface="Gill Sans MT" panose="020B0502020104020203" pitchFamily="34" charset="0"/>
              </a:rPr>
              <a:t>The documentation submitted for CDBG-CV grant funds must be able to demonstrate </a:t>
            </a:r>
            <a:r>
              <a:rPr lang="en-US" b="1" u="sng" dirty="0">
                <a:solidFill>
                  <a:schemeClr val="accent5">
                    <a:lumMod val="75000"/>
                  </a:schemeClr>
                </a:solidFill>
                <a:latin typeface="Gill Sans MT" panose="020B0502020104020203" pitchFamily="34" charset="0"/>
              </a:rPr>
              <a:t>a clear and concise connection between the request and the coronavirus. </a:t>
            </a:r>
          </a:p>
          <a:p>
            <a:endParaRPr lang="en-US" dirty="0" smtClean="0"/>
          </a:p>
          <a:p>
            <a:r>
              <a:rPr lang="en-US" dirty="0">
                <a:solidFill>
                  <a:schemeClr val="accent5">
                    <a:lumMod val="75000"/>
                  </a:schemeClr>
                </a:solidFill>
                <a:latin typeface="Gill Sans MT" panose="020B0502020104020203" pitchFamily="34" charset="0"/>
              </a:rPr>
              <a:t>Remember:</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No direct payments to </a:t>
            </a:r>
            <a:r>
              <a:rPr lang="en-US" dirty="0" smtClean="0">
                <a:solidFill>
                  <a:schemeClr val="accent5">
                    <a:lumMod val="75000"/>
                  </a:schemeClr>
                </a:solidFill>
                <a:latin typeface="Gill Sans MT" panose="020B0502020104020203" pitchFamily="34" charset="0"/>
              </a:rPr>
              <a:t>beneficiary</a:t>
            </a:r>
            <a:endParaRPr lang="en-US" dirty="0">
              <a:solidFill>
                <a:schemeClr val="accent5">
                  <a:lumMod val="75000"/>
                </a:schemeClr>
              </a:solidFill>
              <a:latin typeface="Gill Sans MT" panose="020B0502020104020203" pitchFamily="34" charset="0"/>
            </a:endParaRPr>
          </a:p>
        </p:txBody>
      </p:sp>
      <p:sp>
        <p:nvSpPr>
          <p:cNvPr id="6" name="Content Placeholder 5"/>
          <p:cNvSpPr>
            <a:spLocks noGrp="1"/>
          </p:cNvSpPr>
          <p:nvPr>
            <p:ph idx="1"/>
          </p:nvPr>
        </p:nvSpPr>
        <p:spPr>
          <a:xfrm>
            <a:off x="4772025" y="138330"/>
            <a:ext cx="6653212" cy="5861051"/>
          </a:xfrm>
        </p:spPr>
        <p:txBody>
          <a:bodyPr>
            <a:normAutofit/>
          </a:bodyPr>
          <a:lstStyle/>
          <a:p>
            <a:pPr marL="0" indent="0">
              <a:buNone/>
            </a:pPr>
            <a:r>
              <a:rPr lang="en-US" sz="1600" dirty="0" smtClean="0">
                <a:ln w="0"/>
                <a:effectLst>
                  <a:outerShdw blurRad="38100" dist="25400" dir="5400000" algn="ctr" rotWithShape="0">
                    <a:srgbClr val="6E747A">
                      <a:alpha val="43000"/>
                    </a:srgbClr>
                  </a:outerShdw>
                </a:effectLst>
                <a:latin typeface="Gill Sans MT" panose="020B0502020104020203" pitchFamily="34" charset="0"/>
              </a:rPr>
              <a:t>Example 2: </a:t>
            </a:r>
            <a:r>
              <a:rPr lang="en-US" sz="1600" dirty="0" smtClean="0">
                <a:solidFill>
                  <a:schemeClr val="accent5">
                    <a:lumMod val="75000"/>
                  </a:schemeClr>
                </a:solidFill>
                <a:latin typeface="Gill Sans MT" panose="020B0502020104020203" pitchFamily="34" charset="0"/>
              </a:rPr>
              <a:t>Family Services, Inc.</a:t>
            </a:r>
          </a:p>
          <a:p>
            <a:pPr marL="0" indent="0">
              <a:buNone/>
            </a:pPr>
            <a:r>
              <a:rPr lang="en-US" sz="1600" dirty="0" smtClean="0">
                <a:ln w="0"/>
                <a:effectLst>
                  <a:outerShdw blurRad="38100" dist="25400" dir="5400000" algn="ctr" rotWithShape="0">
                    <a:srgbClr val="6E747A">
                      <a:alpha val="43000"/>
                    </a:srgbClr>
                  </a:outerShdw>
                </a:effectLst>
                <a:latin typeface="Gill Sans MT" panose="020B0502020104020203" pitchFamily="34" charset="0"/>
              </a:rPr>
              <a:t>Application request: </a:t>
            </a:r>
            <a:r>
              <a:rPr lang="en-US" sz="1600" dirty="0" smtClean="0">
                <a:solidFill>
                  <a:schemeClr val="accent5">
                    <a:lumMod val="75000"/>
                  </a:schemeClr>
                </a:solidFill>
                <a:latin typeface="Gill Sans MT" panose="020B0502020104020203" pitchFamily="34" charset="0"/>
              </a:rPr>
              <a:t>Rental assistance </a:t>
            </a:r>
          </a:p>
          <a:p>
            <a:pPr marL="0" indent="0">
              <a:buNone/>
            </a:pPr>
            <a:r>
              <a:rPr lang="en-US" sz="1600" dirty="0" smtClean="0">
                <a:ln w="0"/>
                <a:effectLst>
                  <a:outerShdw blurRad="38100" dist="25400" dir="5400000" algn="ctr" rotWithShape="0">
                    <a:srgbClr val="6E747A">
                      <a:alpha val="43000"/>
                    </a:srgbClr>
                  </a:outerShdw>
                </a:effectLst>
                <a:latin typeface="Gill Sans MT" panose="020B0502020104020203" pitchFamily="34" charset="0"/>
              </a:rPr>
              <a:t>Documentation Family Services Inc. could submit for reimbursement: </a:t>
            </a:r>
          </a:p>
          <a:p>
            <a:r>
              <a:rPr lang="en-US" sz="1600" dirty="0" smtClean="0">
                <a:solidFill>
                  <a:schemeClr val="accent5">
                    <a:lumMod val="75000"/>
                  </a:schemeClr>
                </a:solidFill>
                <a:latin typeface="Gill Sans MT" panose="020B0502020104020203" pitchFamily="34" charset="0"/>
              </a:rPr>
              <a:t>Client intake forms with income verification </a:t>
            </a:r>
            <a:endParaRPr lang="en-US" sz="1600" dirty="0">
              <a:solidFill>
                <a:schemeClr val="accent5">
                  <a:lumMod val="75000"/>
                </a:schemeClr>
              </a:solidFill>
              <a:latin typeface="Gill Sans MT" panose="020B0502020104020203" pitchFamily="34" charset="0"/>
            </a:endParaRPr>
          </a:p>
          <a:p>
            <a:r>
              <a:rPr lang="en-US" sz="1600" dirty="0" smtClean="0">
                <a:solidFill>
                  <a:schemeClr val="accent5">
                    <a:lumMod val="75000"/>
                  </a:schemeClr>
                </a:solidFill>
                <a:latin typeface="Gill Sans MT" panose="020B0502020104020203" pitchFamily="34" charset="0"/>
              </a:rPr>
              <a:t>Proof of coronavirus-related job loss or loss of income </a:t>
            </a:r>
          </a:p>
          <a:p>
            <a:r>
              <a:rPr lang="en-US" sz="1600" dirty="0" smtClean="0">
                <a:solidFill>
                  <a:schemeClr val="accent5">
                    <a:lumMod val="75000"/>
                  </a:schemeClr>
                </a:solidFill>
                <a:latin typeface="Gill Sans MT" panose="020B0502020104020203" pitchFamily="34" charset="0"/>
              </a:rPr>
              <a:t>Duplication of benefits certification from client</a:t>
            </a:r>
          </a:p>
          <a:p>
            <a:r>
              <a:rPr lang="en-US" sz="1600" dirty="0" smtClean="0">
                <a:solidFill>
                  <a:schemeClr val="accent5">
                    <a:lumMod val="75000"/>
                  </a:schemeClr>
                </a:solidFill>
                <a:latin typeface="Gill Sans MT" panose="020B0502020104020203" pitchFamily="34" charset="0"/>
              </a:rPr>
              <a:t>Copy of lease and past payments</a:t>
            </a:r>
          </a:p>
          <a:p>
            <a:r>
              <a:rPr lang="en-US" sz="1600" dirty="0" smtClean="0">
                <a:solidFill>
                  <a:schemeClr val="accent5">
                    <a:lumMod val="75000"/>
                  </a:schemeClr>
                </a:solidFill>
                <a:latin typeface="Gill Sans MT" panose="020B0502020104020203" pitchFamily="34" charset="0"/>
              </a:rPr>
              <a:t>Payment copies to property owner</a:t>
            </a:r>
          </a:p>
          <a:p>
            <a:pPr marL="0" indent="0">
              <a:buNone/>
            </a:pPr>
            <a:endParaRPr lang="en-US" sz="1600" dirty="0" smtClean="0">
              <a:solidFill>
                <a:schemeClr val="accent5">
                  <a:lumMod val="75000"/>
                </a:schemeClr>
              </a:solidFill>
              <a:latin typeface="Gill Sans MT" panose="020B0502020104020203" pitchFamily="34" charset="0"/>
            </a:endParaRPr>
          </a:p>
          <a:p>
            <a:pPr marL="0" indent="0">
              <a:buNone/>
            </a:pPr>
            <a:r>
              <a:rPr lang="en-US" sz="1600" b="1" dirty="0" smtClean="0">
                <a:ln w="0"/>
                <a:effectLst>
                  <a:outerShdw blurRad="38100" dist="25400" dir="5400000" algn="ctr" rotWithShape="0">
                    <a:srgbClr val="6E747A">
                      <a:alpha val="43000"/>
                    </a:srgbClr>
                  </a:outerShdw>
                </a:effectLst>
                <a:latin typeface="Gill Sans MT" panose="020B0502020104020203" pitchFamily="34" charset="0"/>
              </a:rPr>
              <a:t>Questions Family Services Inc.  should consider before submitting an application for CDBG-CV funds: </a:t>
            </a:r>
          </a:p>
          <a:p>
            <a:pPr marL="342900" indent="-342900">
              <a:buAutoNum type="arabicPeriod"/>
            </a:pPr>
            <a:r>
              <a:rPr lang="en-US" sz="1600" dirty="0" smtClean="0">
                <a:solidFill>
                  <a:schemeClr val="accent5">
                    <a:lumMod val="75000"/>
                  </a:schemeClr>
                </a:solidFill>
                <a:latin typeface="Gill Sans MT" panose="020B0502020104020203" pitchFamily="34" charset="0"/>
              </a:rPr>
              <a:t>How detailed are our client intake forms? How do we document that case activity is specifically related to the coronavirus? How do we distinguish coronavirus related time vs. regular case management in documentation? </a:t>
            </a:r>
          </a:p>
          <a:p>
            <a:pPr marL="342900" indent="-342900">
              <a:buAutoNum type="arabicPeriod"/>
            </a:pPr>
            <a:r>
              <a:rPr lang="en-US" sz="1600" dirty="0" smtClean="0">
                <a:solidFill>
                  <a:schemeClr val="accent5">
                    <a:lumMod val="75000"/>
                  </a:schemeClr>
                </a:solidFill>
                <a:latin typeface="Gill Sans MT" panose="020B0502020104020203" pitchFamily="34" charset="0"/>
              </a:rPr>
              <a:t>Do we have a case management model that can gather all of these documents and manage correspondence with property owner?</a:t>
            </a:r>
            <a:endParaRPr lang="en-US" sz="1600" dirty="0">
              <a:solidFill>
                <a:schemeClr val="accent5">
                  <a:lumMod val="75000"/>
                </a:schemeClr>
              </a:solidFill>
              <a:latin typeface="Gill Sans MT" panose="020B0502020104020203" pitchFamily="34" charset="0"/>
            </a:endParaRPr>
          </a:p>
        </p:txBody>
      </p:sp>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52678" y="6181944"/>
            <a:ext cx="609600" cy="609600"/>
          </a:xfrm>
          <a:prstGeom prst="rect">
            <a:avLst/>
          </a:prstGeom>
        </p:spPr>
      </p:pic>
    </p:spTree>
    <p:extLst>
      <p:ext uri="{BB962C8B-B14F-4D97-AF65-F5344CB8AC3E}">
        <p14:creationId xmlns:p14="http://schemas.microsoft.com/office/powerpoint/2010/main" val="30670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1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smtClean="0">
                <a:latin typeface="Gill Sans MT" panose="020B0502020104020203" pitchFamily="34" charset="0"/>
              </a:rPr>
              <a:t>Meeting a National Objective</a:t>
            </a:r>
            <a:endParaRPr lang="en-US" sz="4800" dirty="0">
              <a:latin typeface="Gill Sans MT" panose="020B0502020104020203" pitchFamily="34" charset="0"/>
            </a:endParaRPr>
          </a:p>
        </p:txBody>
      </p:sp>
      <p:sp>
        <p:nvSpPr>
          <p:cNvPr id="3" name="Text Placeholder 2"/>
          <p:cNvSpPr>
            <a:spLocks noGrp="1"/>
          </p:cNvSpPr>
          <p:nvPr>
            <p:ph type="body" idx="1"/>
          </p:nvPr>
        </p:nvSpPr>
        <p:spPr>
          <a:xfrm>
            <a:off x="993286" y="2767505"/>
            <a:ext cx="4183650" cy="557213"/>
          </a:xfrm>
        </p:spPr>
        <p:txBody>
          <a:bodyPr>
            <a:noAutofit/>
          </a:bodyPr>
          <a:lstStyle/>
          <a:p>
            <a:pPr algn="ctr"/>
            <a:r>
              <a:rPr lang="en-US" sz="2000" dirty="0" smtClean="0">
                <a:solidFill>
                  <a:schemeClr val="accent5">
                    <a:lumMod val="75000"/>
                  </a:schemeClr>
                </a:solidFill>
                <a:latin typeface="Gill Sans MT" panose="020B0502020104020203" pitchFamily="34" charset="0"/>
                <a:ea typeface="Cambria Math" panose="02040503050406030204" pitchFamily="18" charset="0"/>
              </a:rPr>
              <a:t>Low to Moderate Clientele Benefit</a:t>
            </a:r>
            <a:endParaRPr lang="en-US" sz="2000" dirty="0">
              <a:solidFill>
                <a:schemeClr val="accent5">
                  <a:lumMod val="75000"/>
                </a:schemeClr>
              </a:solidFill>
              <a:latin typeface="Gill Sans MT" panose="020B0502020104020203" pitchFamily="34" charset="0"/>
              <a:ea typeface="Cambria Math" panose="02040503050406030204" pitchFamily="18" charset="0"/>
            </a:endParaRPr>
          </a:p>
        </p:txBody>
      </p:sp>
      <p:sp>
        <p:nvSpPr>
          <p:cNvPr id="4" name="Footer Placeholder 3"/>
          <p:cNvSpPr>
            <a:spLocks noGrp="1"/>
          </p:cNvSpPr>
          <p:nvPr>
            <p:ph type="ftr" sz="quarter" idx="11"/>
          </p:nvPr>
        </p:nvSpPr>
        <p:spPr>
          <a:xfrm>
            <a:off x="3318423" y="6349124"/>
            <a:ext cx="8873577" cy="384175"/>
          </a:xfrm>
        </p:spPr>
        <p:txBody>
          <a:bodyPr/>
          <a:lstStyle/>
          <a:p>
            <a:r>
              <a:rPr lang="en-US" sz="1200" dirty="0" smtClean="0"/>
              <a:t>For more information please visit: </a:t>
            </a:r>
            <a:r>
              <a:rPr lang="en-US" sz="1200" dirty="0">
                <a:hlinkClick r:id="rId5"/>
              </a:rPr>
              <a:t>https://</a:t>
            </a:r>
            <a:r>
              <a:rPr lang="en-US" sz="1200" dirty="0" smtClean="0">
                <a:hlinkClick r:id="rId5"/>
              </a:rPr>
              <a:t>files.hudexchange.info/resources/documents/Basically-CDBG-Chapter-3-Nat-Obj.pdf</a:t>
            </a:r>
            <a:r>
              <a:rPr lang="en-US" sz="1200" dirty="0" smtClean="0"/>
              <a:t> </a:t>
            </a:r>
            <a:endParaRPr lang="ru-RU" sz="1200" dirty="0"/>
          </a:p>
        </p:txBody>
      </p:sp>
      <p:sp>
        <p:nvSpPr>
          <p:cNvPr id="5" name="Slide Number Placeholder 4"/>
          <p:cNvSpPr>
            <a:spLocks noGrp="1"/>
          </p:cNvSpPr>
          <p:nvPr>
            <p:ph type="sldNum" sz="quarter" idx="12"/>
          </p:nvPr>
        </p:nvSpPr>
        <p:spPr/>
        <p:txBody>
          <a:bodyPr/>
          <a:lstStyle/>
          <a:p>
            <a:fld id="{D495E168-DA5E-4888-8D8A-92B118324C14}" type="slidenum">
              <a:rPr lang="ru-RU" smtClean="0"/>
              <a:t>12</a:t>
            </a:fld>
            <a:endParaRPr lang="ru-RU" dirty="0"/>
          </a:p>
        </p:txBody>
      </p:sp>
      <p:sp>
        <p:nvSpPr>
          <p:cNvPr id="6" name="Text Placeholder 5"/>
          <p:cNvSpPr>
            <a:spLocks noGrp="1"/>
          </p:cNvSpPr>
          <p:nvPr>
            <p:ph type="body" sz="quarter" idx="16"/>
          </p:nvPr>
        </p:nvSpPr>
        <p:spPr/>
        <p:txBody>
          <a:bodyPr/>
          <a:lstStyle/>
          <a:p>
            <a:r>
              <a:rPr lang="en-US" sz="2000" b="0" dirty="0">
                <a:solidFill>
                  <a:schemeClr val="accent5">
                    <a:lumMod val="75000"/>
                  </a:schemeClr>
                </a:solidFill>
                <a:latin typeface="Gill Sans MT" panose="020B0502020104020203" pitchFamily="34" charset="0"/>
                <a:ea typeface="Cambria Math" panose="02040503050406030204" pitchFamily="18" charset="0"/>
              </a:rPr>
              <a:t>A</a:t>
            </a:r>
            <a:r>
              <a:rPr lang="en-US" sz="2000" b="0" dirty="0" smtClean="0">
                <a:solidFill>
                  <a:schemeClr val="accent5">
                    <a:lumMod val="75000"/>
                  </a:schemeClr>
                </a:solidFill>
                <a:latin typeface="Gill Sans MT" panose="020B0502020104020203" pitchFamily="34" charset="0"/>
                <a:ea typeface="Cambria Math" panose="02040503050406030204" pitchFamily="18" charset="0"/>
              </a:rPr>
              <a:t>ll CDBG Public Services projects must benefit low to moderate income (LMI) persons. </a:t>
            </a:r>
            <a:endParaRPr lang="en-US" sz="2000" b="0" dirty="0">
              <a:solidFill>
                <a:schemeClr val="accent5">
                  <a:lumMod val="75000"/>
                </a:schemeClr>
              </a:solidFill>
              <a:latin typeface="Gill Sans MT" panose="020B0502020104020203" pitchFamily="34" charset="0"/>
              <a:ea typeface="Cambria Math" panose="02040503050406030204" pitchFamily="18" charset="0"/>
            </a:endParaRPr>
          </a:p>
        </p:txBody>
      </p:sp>
      <p:sp>
        <p:nvSpPr>
          <p:cNvPr id="7" name="Text Placeholder 6"/>
          <p:cNvSpPr>
            <a:spLocks noGrp="1"/>
          </p:cNvSpPr>
          <p:nvPr>
            <p:ph type="body" idx="18"/>
          </p:nvPr>
        </p:nvSpPr>
        <p:spPr>
          <a:xfrm>
            <a:off x="6155960" y="2761941"/>
            <a:ext cx="4183650" cy="562778"/>
          </a:xfrm>
        </p:spPr>
        <p:txBody>
          <a:bodyPr>
            <a:normAutofit fontScale="85000" lnSpcReduction="10000"/>
          </a:bodyPr>
          <a:lstStyle/>
          <a:p>
            <a:r>
              <a:rPr lang="en-US" dirty="0" smtClean="0">
                <a:solidFill>
                  <a:schemeClr val="accent5">
                    <a:lumMod val="75000"/>
                  </a:schemeClr>
                </a:solidFill>
                <a:latin typeface="Gill Sans MT" panose="020B0502020104020203" pitchFamily="34" charset="0"/>
                <a:ea typeface="Cambria Math" panose="02040503050406030204" pitchFamily="18" charset="0"/>
              </a:rPr>
              <a:t>Low to moderate Area Benefit </a:t>
            </a:r>
            <a:endParaRPr lang="en-US" dirty="0">
              <a:solidFill>
                <a:schemeClr val="accent5">
                  <a:lumMod val="75000"/>
                </a:schemeClr>
              </a:solidFill>
              <a:latin typeface="Gill Sans MT" panose="020B0502020104020203" pitchFamily="34" charset="0"/>
              <a:ea typeface="Cambria Math" panose="02040503050406030204" pitchFamily="18" charset="0"/>
            </a:endParaRPr>
          </a:p>
        </p:txBody>
      </p:sp>
      <p:sp>
        <p:nvSpPr>
          <p:cNvPr id="8" name="Text Placeholder 7"/>
          <p:cNvSpPr>
            <a:spLocks noGrp="1"/>
          </p:cNvSpPr>
          <p:nvPr>
            <p:ph type="body" sz="quarter" idx="20"/>
          </p:nvPr>
        </p:nvSpPr>
        <p:spPr>
          <a:xfrm>
            <a:off x="811311" y="3294245"/>
            <a:ext cx="4365625" cy="2887699"/>
          </a:xfrm>
        </p:spPr>
        <p:txBody>
          <a:bodyPr>
            <a:normAutofit/>
          </a:bodyPr>
          <a:lstStyle/>
          <a:p>
            <a:pPr marL="0" indent="0">
              <a:buNone/>
            </a:pPr>
            <a:r>
              <a:rPr lang="en-US" sz="1800" dirty="0" smtClean="0">
                <a:solidFill>
                  <a:schemeClr val="accent5">
                    <a:lumMod val="75000"/>
                  </a:schemeClr>
                </a:solidFill>
                <a:latin typeface="Gill Sans MT" panose="020B0502020104020203" pitchFamily="34" charset="0"/>
                <a:ea typeface="Cambria Math" panose="02040503050406030204" pitchFamily="18" charset="0"/>
              </a:rPr>
              <a:t>These are activities or programs that benefits a specific group of LMI residents regardless of their address. Examples include: </a:t>
            </a:r>
          </a:p>
          <a:p>
            <a:pPr lvl="1"/>
            <a:r>
              <a:rPr lang="en-US" sz="1800" dirty="0" smtClean="0">
                <a:solidFill>
                  <a:schemeClr val="accent5">
                    <a:lumMod val="75000"/>
                  </a:schemeClr>
                </a:solidFill>
                <a:latin typeface="Gill Sans MT" panose="020B0502020104020203" pitchFamily="34" charset="0"/>
                <a:ea typeface="Cambria Math" panose="02040503050406030204" pitchFamily="18" charset="0"/>
              </a:rPr>
              <a:t>Homeless shelter operations</a:t>
            </a:r>
          </a:p>
          <a:p>
            <a:pPr lvl="1"/>
            <a:r>
              <a:rPr lang="en-US" sz="1800" dirty="0" smtClean="0">
                <a:solidFill>
                  <a:schemeClr val="accent5">
                    <a:lumMod val="75000"/>
                  </a:schemeClr>
                </a:solidFill>
                <a:latin typeface="Gill Sans MT" panose="020B0502020104020203" pitchFamily="34" charset="0"/>
                <a:ea typeface="Cambria Math" panose="02040503050406030204" pitchFamily="18" charset="0"/>
              </a:rPr>
              <a:t>Rental assistance</a:t>
            </a:r>
          </a:p>
          <a:p>
            <a:pPr lvl="1"/>
            <a:r>
              <a:rPr lang="en-US" sz="1800" dirty="0" smtClean="0">
                <a:solidFill>
                  <a:schemeClr val="accent5">
                    <a:lumMod val="75000"/>
                  </a:schemeClr>
                </a:solidFill>
                <a:latin typeface="Gill Sans MT" panose="020B0502020104020203" pitchFamily="34" charset="0"/>
                <a:ea typeface="Cambria Math" panose="02040503050406030204" pitchFamily="18" charset="0"/>
              </a:rPr>
              <a:t>Food pantries</a:t>
            </a:r>
          </a:p>
          <a:p>
            <a:pPr lvl="1"/>
            <a:r>
              <a:rPr lang="en-US" sz="1800" dirty="0" smtClean="0">
                <a:solidFill>
                  <a:schemeClr val="accent5">
                    <a:lumMod val="75000"/>
                  </a:schemeClr>
                </a:solidFill>
                <a:latin typeface="Gill Sans MT" panose="020B0502020104020203" pitchFamily="34" charset="0"/>
                <a:ea typeface="Cambria Math" panose="02040503050406030204" pitchFamily="18" charset="0"/>
              </a:rPr>
              <a:t>Domestic violence shelters and services</a:t>
            </a:r>
          </a:p>
          <a:p>
            <a:pPr lvl="1"/>
            <a:r>
              <a:rPr lang="en-US" sz="1800" dirty="0" smtClean="0">
                <a:solidFill>
                  <a:schemeClr val="accent5">
                    <a:lumMod val="75000"/>
                  </a:schemeClr>
                </a:solidFill>
                <a:latin typeface="Gill Sans MT" panose="020B0502020104020203" pitchFamily="34" charset="0"/>
                <a:ea typeface="Cambria Math" panose="02040503050406030204" pitchFamily="18" charset="0"/>
              </a:rPr>
              <a:t>Most public services for vulnerable populations</a:t>
            </a:r>
          </a:p>
          <a:p>
            <a:pPr lvl="1"/>
            <a:endParaRPr lang="en-US" sz="1400" dirty="0">
              <a:latin typeface="Cambria Math" panose="02040503050406030204" pitchFamily="18" charset="0"/>
              <a:ea typeface="Cambria Math" panose="02040503050406030204" pitchFamily="18" charset="0"/>
            </a:endParaRPr>
          </a:p>
        </p:txBody>
      </p:sp>
      <p:sp>
        <p:nvSpPr>
          <p:cNvPr id="9" name="Text Placeholder 8"/>
          <p:cNvSpPr>
            <a:spLocks noGrp="1"/>
          </p:cNvSpPr>
          <p:nvPr>
            <p:ph type="body" sz="quarter" idx="21"/>
          </p:nvPr>
        </p:nvSpPr>
        <p:spPr>
          <a:xfrm>
            <a:off x="5973985" y="3294245"/>
            <a:ext cx="4365625" cy="2522574"/>
          </a:xfrm>
        </p:spPr>
        <p:txBody>
          <a:bodyPr>
            <a:noAutofit/>
          </a:bodyPr>
          <a:lstStyle/>
          <a:p>
            <a:pPr marL="0" indent="0">
              <a:buNone/>
            </a:pPr>
            <a:r>
              <a:rPr lang="en-US" sz="1800" dirty="0" smtClean="0">
                <a:solidFill>
                  <a:schemeClr val="accent5">
                    <a:lumMod val="75000"/>
                  </a:schemeClr>
                </a:solidFill>
                <a:latin typeface="Gill Sans MT" panose="020B0502020104020203" pitchFamily="34" charset="0"/>
                <a:ea typeface="Cambria Math" panose="02040503050406030204" pitchFamily="18" charset="0"/>
              </a:rPr>
              <a:t>These are activities or programs that benefit all residents in a defined geographic area (within the City) that has a majority of LMI residents. Examples include: </a:t>
            </a:r>
          </a:p>
          <a:p>
            <a:r>
              <a:rPr lang="en-US" sz="1800" dirty="0" smtClean="0">
                <a:solidFill>
                  <a:schemeClr val="accent5">
                    <a:lumMod val="75000"/>
                  </a:schemeClr>
                </a:solidFill>
                <a:latin typeface="Gill Sans MT" panose="020B0502020104020203" pitchFamily="34" charset="0"/>
                <a:ea typeface="Cambria Math" panose="02040503050406030204" pitchFamily="18" charset="0"/>
              </a:rPr>
              <a:t>Neighborhood-based transit services </a:t>
            </a:r>
          </a:p>
          <a:p>
            <a:r>
              <a:rPr lang="en-US" sz="1800" dirty="0" smtClean="0">
                <a:solidFill>
                  <a:schemeClr val="accent5">
                    <a:lumMod val="75000"/>
                  </a:schemeClr>
                </a:solidFill>
                <a:latin typeface="Gill Sans MT" panose="020B0502020104020203" pitchFamily="34" charset="0"/>
                <a:ea typeface="Cambria Math" panose="02040503050406030204" pitchFamily="18" charset="0"/>
              </a:rPr>
              <a:t>Community center programs in high poverty </a:t>
            </a:r>
            <a:r>
              <a:rPr lang="en-US" sz="1800" dirty="0">
                <a:solidFill>
                  <a:schemeClr val="accent5">
                    <a:lumMod val="75000"/>
                  </a:schemeClr>
                </a:solidFill>
                <a:latin typeface="Gill Sans MT" panose="020B0502020104020203" pitchFamily="34" charset="0"/>
                <a:ea typeface="Cambria Math" panose="02040503050406030204" pitchFamily="18" charset="0"/>
              </a:rPr>
              <a:t>C</a:t>
            </a:r>
            <a:r>
              <a:rPr lang="en-US" sz="1800" dirty="0" smtClean="0">
                <a:solidFill>
                  <a:schemeClr val="accent5">
                    <a:lumMod val="75000"/>
                  </a:schemeClr>
                </a:solidFill>
                <a:latin typeface="Gill Sans MT" panose="020B0502020104020203" pitchFamily="34" charset="0"/>
                <a:ea typeface="Cambria Math" panose="02040503050406030204" pitchFamily="18" charset="0"/>
              </a:rPr>
              <a:t>ensus tracts</a:t>
            </a:r>
            <a:endParaRPr lang="en-US" sz="1800" dirty="0">
              <a:solidFill>
                <a:schemeClr val="accent5">
                  <a:lumMod val="75000"/>
                </a:schemeClr>
              </a:solidFill>
              <a:latin typeface="Gill Sans MT" panose="020B0502020104020203" pitchFamily="34" charset="0"/>
              <a:ea typeface="Cambria Math" panose="02040503050406030204" pitchFamily="18" charset="0"/>
            </a:endParaRPr>
          </a:p>
        </p:txBody>
      </p:sp>
      <p:pic>
        <p:nvPicPr>
          <p:cNvPr id="10"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1711" y="6212782"/>
            <a:ext cx="609600" cy="609600"/>
          </a:xfrm>
          <a:prstGeom prst="rect">
            <a:avLst/>
          </a:prstGeom>
        </p:spPr>
      </p:pic>
    </p:spTree>
    <p:extLst>
      <p:ext uri="{BB962C8B-B14F-4D97-AF65-F5344CB8AC3E}">
        <p14:creationId xmlns:p14="http://schemas.microsoft.com/office/powerpoint/2010/main" val="3172622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5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13</a:t>
            </a:fld>
            <a:endParaRPr lang="ru-RU" dirty="0"/>
          </a:p>
        </p:txBody>
      </p:sp>
      <p:sp>
        <p:nvSpPr>
          <p:cNvPr id="4" name="Content Placeholder 3"/>
          <p:cNvSpPr>
            <a:spLocks noGrp="1"/>
          </p:cNvSpPr>
          <p:nvPr>
            <p:ph idx="1"/>
          </p:nvPr>
        </p:nvSpPr>
        <p:spPr>
          <a:xfrm>
            <a:off x="838200" y="1825624"/>
            <a:ext cx="10515599" cy="4356319"/>
          </a:xfrm>
        </p:spPr>
        <p:txBody>
          <a:bodyPr/>
          <a:lstStyle/>
          <a:p>
            <a:pPr marL="0" indent="0">
              <a:buNone/>
            </a:pPr>
            <a:endParaRPr lang="en-US" dirty="0">
              <a:latin typeface="Cambria Math" panose="02040503050406030204" pitchFamily="18" charset="0"/>
              <a:ea typeface="Cambria Math" panose="02040503050406030204" pitchFamily="18" charset="0"/>
            </a:endParaRPr>
          </a:p>
          <a:p>
            <a:pPr marL="0" indent="0">
              <a:buNone/>
            </a:pPr>
            <a:endParaRPr lang="en-US" dirty="0"/>
          </a:p>
        </p:txBody>
      </p:sp>
      <p:sp>
        <p:nvSpPr>
          <p:cNvPr id="5" name="Title 4"/>
          <p:cNvSpPr>
            <a:spLocks noGrp="1"/>
          </p:cNvSpPr>
          <p:nvPr>
            <p:ph type="title"/>
          </p:nvPr>
        </p:nvSpPr>
        <p:spPr/>
        <p:txBody>
          <a:bodyPr>
            <a:normAutofit/>
          </a:bodyPr>
          <a:lstStyle/>
          <a:p>
            <a:r>
              <a:rPr lang="en-US" sz="4800" dirty="0" smtClean="0">
                <a:latin typeface="Gill Sans MT" panose="020B0502020104020203" pitchFamily="34" charset="0"/>
              </a:rPr>
              <a:t>Meeting a National Objective </a:t>
            </a:r>
            <a:endParaRPr lang="en-US" sz="4800" dirty="0">
              <a:latin typeface="Gill Sans MT" panose="020B0502020104020203" pitchFamily="34"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359371508"/>
              </p:ext>
            </p:extLst>
          </p:nvPr>
        </p:nvGraphicFramePr>
        <p:xfrm>
          <a:off x="1433689" y="2108198"/>
          <a:ext cx="8128000" cy="4725341"/>
        </p:xfrm>
        <a:graphic>
          <a:graphicData uri="http://schemas.openxmlformats.org/drawingml/2006/table">
            <a:tbl>
              <a:tblPr firstRow="1" bandRow="1">
                <a:tableStyleId>{B301B821-A1FF-4177-AEE7-76D212191A09}</a:tableStyleId>
              </a:tblPr>
              <a:tblGrid>
                <a:gridCol w="4064000">
                  <a:extLst>
                    <a:ext uri="{9D8B030D-6E8A-4147-A177-3AD203B41FA5}">
                      <a16:colId xmlns:a16="http://schemas.microsoft.com/office/drawing/2014/main" val="1397909667"/>
                    </a:ext>
                  </a:extLst>
                </a:gridCol>
                <a:gridCol w="4064000">
                  <a:extLst>
                    <a:ext uri="{9D8B030D-6E8A-4147-A177-3AD203B41FA5}">
                      <a16:colId xmlns:a16="http://schemas.microsoft.com/office/drawing/2014/main" val="2839445170"/>
                    </a:ext>
                  </a:extLst>
                </a:gridCol>
              </a:tblGrid>
              <a:tr h="915341">
                <a:tc>
                  <a:txBody>
                    <a:bodyPr/>
                    <a:lstStyle/>
                    <a:p>
                      <a:pPr algn="ctr"/>
                      <a:r>
                        <a:rPr lang="en-US" sz="1800" dirty="0" smtClean="0">
                          <a:latin typeface="Gill Sans MT" panose="020B0502020104020203" pitchFamily="34" charset="0"/>
                        </a:rPr>
                        <a:t>What national objective</a:t>
                      </a:r>
                      <a:r>
                        <a:rPr lang="en-US" sz="1800" baseline="0" dirty="0" smtClean="0">
                          <a:latin typeface="Gill Sans MT" panose="020B0502020104020203" pitchFamily="34" charset="0"/>
                        </a:rPr>
                        <a:t> standard does your project meet? </a:t>
                      </a:r>
                      <a:endParaRPr lang="en-US" sz="1800" dirty="0">
                        <a:latin typeface="Gill Sans MT" panose="020B0502020104020203" pitchFamily="34" charset="0"/>
                        <a:ea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smtClean="0">
                          <a:latin typeface="Gill Sans MT" panose="020B0502020104020203" pitchFamily="34" charset="0"/>
                        </a:rPr>
                        <a:t>How do you document this? </a:t>
                      </a:r>
                      <a:endParaRPr lang="en-US" sz="1800" dirty="0">
                        <a:latin typeface="Gill Sans MT" panose="020B0502020104020203" pitchFamily="34" charset="0"/>
                        <a:ea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697858"/>
                  </a:ext>
                </a:extLst>
              </a:tr>
              <a:tr h="915341">
                <a:tc>
                  <a:txBody>
                    <a:bodyPr/>
                    <a:lstStyle/>
                    <a:p>
                      <a:pPr algn="ctr"/>
                      <a:r>
                        <a:rPr lang="en-US" sz="2400" u="none" strike="noStrike" kern="1200" baseline="0" dirty="0" smtClean="0">
                          <a:latin typeface="Gill Sans MT" panose="020B0502020104020203" pitchFamily="34" charset="0"/>
                        </a:rPr>
                        <a:t>Low-moderate income clientele (LMC) </a:t>
                      </a:r>
                    </a:p>
                    <a:p>
                      <a:pPr algn="ctr"/>
                      <a:r>
                        <a:rPr lang="en-US" sz="1600" u="none" strike="noStrike" kern="1200" baseline="0" dirty="0" smtClean="0">
                          <a:latin typeface="Gill Sans MT" panose="020B0502020104020203" pitchFamily="34" charset="0"/>
                        </a:rPr>
                        <a:t>At least 51% of the beneficiaries of the activity must be LMI. 	</a:t>
                      </a:r>
                    </a:p>
                    <a:p>
                      <a:pPr algn="ctr"/>
                      <a:endParaRPr lang="en-US" sz="1200" dirty="0">
                        <a:latin typeface="Gill Sans MT" panose="020B0502020104020203" pitchFamily="34" charset="0"/>
                        <a:ea typeface="Cambria Math"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u="none" strike="noStrike" kern="1200" baseline="0" dirty="0" smtClean="0">
                        <a:latin typeface="Gill Sans MT" panose="020B0502020104020203" pitchFamily="34" charset="0"/>
                      </a:endParaRPr>
                    </a:p>
                    <a:p>
                      <a:pPr marL="285750" indent="-285750" algn="ctr">
                        <a:buFont typeface="Arial" panose="020B0604020202020204" pitchFamily="34" charset="0"/>
                        <a:buChar char="•"/>
                      </a:pPr>
                      <a:r>
                        <a:rPr lang="en-US" sz="1600" u="none" strike="noStrike" kern="1200" baseline="0" dirty="0" smtClean="0">
                          <a:latin typeface="Gill Sans MT" panose="020B0502020104020203" pitchFamily="34" charset="0"/>
                        </a:rPr>
                        <a:t> Client intake forms that capture total income and household size </a:t>
                      </a:r>
                    </a:p>
                    <a:p>
                      <a:pPr marL="285750" indent="-285750" algn="ctr">
                        <a:buFont typeface="Arial" panose="020B0604020202020204" pitchFamily="34" charset="0"/>
                        <a:buChar char="•"/>
                      </a:pPr>
                      <a:r>
                        <a:rPr lang="en-US" sz="1600" u="none" strike="noStrike" kern="1200" baseline="0" dirty="0" smtClean="0">
                          <a:latin typeface="Gill Sans MT" panose="020B0502020104020203" pitchFamily="34" charset="0"/>
                        </a:rPr>
                        <a:t>You serve a population presumed to be LMI (homeless, victims of domestic violence,  developmentally disabled adults, etc.) 	</a:t>
                      </a:r>
                    </a:p>
                    <a:p>
                      <a:pPr algn="ctr"/>
                      <a:endParaRPr lang="en-US" sz="1200" dirty="0">
                        <a:latin typeface="Gill Sans MT" panose="020B0502020104020203" pitchFamily="34" charset="0"/>
                        <a:ea typeface="Cambria Math"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1239653"/>
                  </a:ext>
                </a:extLst>
              </a:tr>
              <a:tr h="915341">
                <a:tc>
                  <a:txBody>
                    <a:bodyPr/>
                    <a:lstStyle/>
                    <a:p>
                      <a:pPr algn="ctr"/>
                      <a:r>
                        <a:rPr lang="en-US" sz="2400" u="none" strike="noStrike" kern="1200" baseline="0" dirty="0" smtClean="0">
                          <a:latin typeface="Gill Sans MT" panose="020B0502020104020203" pitchFamily="34" charset="0"/>
                        </a:rPr>
                        <a:t>Low –moderate income area (LMA) </a:t>
                      </a:r>
                    </a:p>
                    <a:p>
                      <a:pPr algn="ctr"/>
                      <a:r>
                        <a:rPr lang="en-US" sz="1600" u="none" strike="noStrike" kern="1200" baseline="0" dirty="0" smtClean="0">
                          <a:latin typeface="Gill Sans MT" panose="020B0502020104020203" pitchFamily="34" charset="0"/>
                        </a:rPr>
                        <a:t>This is rare for Public Services activities. LMA activities serve whole geographic areas that are majority (51% or more) LMI. 	</a:t>
                      </a:r>
                    </a:p>
                    <a:p>
                      <a:endParaRPr lang="en-US" dirty="0">
                        <a:latin typeface="Gill Sans MT" panose="020B0502020104020203"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800" u="none" strike="noStrike" kern="1200" baseline="0" dirty="0" smtClean="0">
                        <a:latin typeface="Gill Sans MT" panose="020B0502020104020203" pitchFamily="34" charset="0"/>
                      </a:endParaRPr>
                    </a:p>
                    <a:p>
                      <a:pPr algn="ctr"/>
                      <a:r>
                        <a:rPr lang="en-US" sz="1800" u="none" strike="noStrike" kern="1200" baseline="0" dirty="0" smtClean="0">
                          <a:latin typeface="Gill Sans MT" panose="020B0502020104020203" pitchFamily="34" charset="0"/>
                        </a:rPr>
                        <a:t>Provide address of service with current Census tract income data. </a:t>
                      </a:r>
                    </a:p>
                    <a:p>
                      <a:pPr algn="ctr"/>
                      <a:r>
                        <a:rPr lang="en-US" sz="1800" u="none" strike="noStrike" kern="1200" baseline="0" dirty="0" smtClean="0">
                          <a:latin typeface="Gill Sans MT" panose="020B0502020104020203" pitchFamily="34" charset="0"/>
                        </a:rPr>
                        <a:t>	</a:t>
                      </a:r>
                    </a:p>
                    <a:p>
                      <a:endParaRPr lang="en-US" dirty="0">
                        <a:latin typeface="Gill Sans MT" panose="020B05020201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68260312"/>
                  </a:ext>
                </a:extLst>
              </a:tr>
            </a:tbl>
          </a:graphicData>
        </a:graphic>
      </p:graphicFrame>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00" y="6181943"/>
            <a:ext cx="609600" cy="609600"/>
          </a:xfrm>
          <a:prstGeom prst="rect">
            <a:avLst/>
          </a:prstGeom>
        </p:spPr>
      </p:pic>
    </p:spTree>
    <p:extLst>
      <p:ext uri="{BB962C8B-B14F-4D97-AF65-F5344CB8AC3E}">
        <p14:creationId xmlns:p14="http://schemas.microsoft.com/office/powerpoint/2010/main" val="2003338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27051" r="27051"/>
          <a:stretch>
            <a:fillRect/>
          </a:stretch>
        </p:blipFill>
        <p:spPr/>
      </p:pic>
      <p:sp>
        <p:nvSpPr>
          <p:cNvPr id="3" name="Title 2"/>
          <p:cNvSpPr>
            <a:spLocks noGrp="1"/>
          </p:cNvSpPr>
          <p:nvPr>
            <p:ph type="title"/>
          </p:nvPr>
        </p:nvSpPr>
        <p:spPr>
          <a:xfrm>
            <a:off x="6910023" y="569383"/>
            <a:ext cx="4503295" cy="1146528"/>
          </a:xfrm>
        </p:spPr>
        <p:txBody>
          <a:bodyPr>
            <a:normAutofit/>
          </a:bodyPr>
          <a:lstStyle/>
          <a:p>
            <a:pPr algn="ctr"/>
            <a:r>
              <a:rPr lang="en-US" sz="3600" dirty="0" smtClean="0">
                <a:latin typeface="Gill Sans MT" panose="020B0502020104020203" pitchFamily="34" charset="0"/>
              </a:rPr>
              <a:t>Grant Overview for Applicants </a:t>
            </a:r>
            <a:endParaRPr lang="en-US" sz="3600" dirty="0">
              <a:latin typeface="Gill Sans MT" panose="020B0502020104020203" pitchFamily="34" charset="0"/>
            </a:endParaRPr>
          </a:p>
        </p:txBody>
      </p:sp>
      <p:sp>
        <p:nvSpPr>
          <p:cNvPr id="4" name="Footer Placeholder 3"/>
          <p:cNvSpPr>
            <a:spLocks noGrp="1"/>
          </p:cNvSpPr>
          <p:nvPr>
            <p:ph type="ftr" sz="quarter" idx="11"/>
          </p:nvPr>
        </p:nvSpPr>
        <p:spPr>
          <a:xfrm>
            <a:off x="6829777" y="6413354"/>
            <a:ext cx="5362223" cy="365125"/>
          </a:xfrm>
        </p:spPr>
        <p:txBody>
          <a:bodyPr/>
          <a:lstStyle/>
          <a:p>
            <a:r>
              <a:rPr lang="en-US" sz="1400" dirty="0" smtClean="0">
                <a:solidFill>
                  <a:schemeClr val="accent5">
                    <a:lumMod val="75000"/>
                  </a:schemeClr>
                </a:solidFill>
                <a:latin typeface="Gill Sans MT" panose="020B0502020104020203" pitchFamily="34" charset="0"/>
              </a:rPr>
              <a:t>For more information please visit HUD guidelines on 2 CFR Part 200</a:t>
            </a:r>
            <a:r>
              <a:rPr lang="en-US" sz="1400" dirty="0" smtClean="0">
                <a:latin typeface="Gill Sans MT" panose="020B0502020104020203" pitchFamily="34" charset="0"/>
              </a:rPr>
              <a:t>: </a:t>
            </a:r>
            <a:r>
              <a:rPr lang="en-US" sz="1400" dirty="0">
                <a:latin typeface="Gill Sans MT" panose="020B0502020104020203" pitchFamily="34" charset="0"/>
                <a:hlinkClick r:id="rId6"/>
              </a:rPr>
              <a:t>https://</a:t>
            </a:r>
            <a:r>
              <a:rPr lang="en-US" sz="1400" dirty="0" smtClean="0">
                <a:latin typeface="Gill Sans MT" panose="020B0502020104020203" pitchFamily="34" charset="0"/>
                <a:hlinkClick r:id="rId6"/>
              </a:rPr>
              <a:t>www.hud.gov/sites/documents/CFR200.PDF</a:t>
            </a:r>
            <a:r>
              <a:rPr lang="en-US" sz="1400" dirty="0" smtClean="0">
                <a:latin typeface="Gill Sans MT" panose="020B0502020104020203" pitchFamily="34" charset="0"/>
              </a:rPr>
              <a:t> </a:t>
            </a:r>
            <a:endParaRPr lang="ru-RU" sz="1400" dirty="0"/>
          </a:p>
        </p:txBody>
      </p:sp>
      <p:sp>
        <p:nvSpPr>
          <p:cNvPr id="5" name="Slide Number Placeholder 4"/>
          <p:cNvSpPr>
            <a:spLocks noGrp="1"/>
          </p:cNvSpPr>
          <p:nvPr>
            <p:ph type="sldNum" sz="quarter" idx="12"/>
          </p:nvPr>
        </p:nvSpPr>
        <p:spPr/>
        <p:txBody>
          <a:bodyPr/>
          <a:lstStyle/>
          <a:p>
            <a:fld id="{D495E168-DA5E-4888-8D8A-92B118324C14}" type="slidenum">
              <a:rPr lang="ru-RU" smtClean="0"/>
              <a:t>14</a:t>
            </a:fld>
            <a:endParaRPr lang="ru-RU" dirty="0"/>
          </a:p>
        </p:txBody>
      </p:sp>
      <p:sp>
        <p:nvSpPr>
          <p:cNvPr id="6" name="Text Placeholder 5"/>
          <p:cNvSpPr>
            <a:spLocks noGrp="1"/>
          </p:cNvSpPr>
          <p:nvPr>
            <p:ph type="body" sz="quarter" idx="13"/>
          </p:nvPr>
        </p:nvSpPr>
        <p:spPr>
          <a:xfrm>
            <a:off x="6910023" y="1917846"/>
            <a:ext cx="4548187" cy="317354"/>
          </a:xfrm>
        </p:spPr>
        <p:txBody>
          <a:bodyPr>
            <a:normAutofit lnSpcReduction="10000"/>
          </a:bodyPr>
          <a:lstStyle/>
          <a:p>
            <a:pPr algn="ctr"/>
            <a:r>
              <a:rPr lang="en-US" dirty="0" smtClean="0">
                <a:ln w="0"/>
                <a:effectLst>
                  <a:outerShdw blurRad="38100" dist="25400" dir="5400000" algn="ctr" rotWithShape="0">
                    <a:srgbClr val="6E747A">
                      <a:alpha val="43000"/>
                    </a:srgbClr>
                  </a:outerShdw>
                </a:effectLst>
              </a:rPr>
              <a:t>2 CFR Part 200</a:t>
            </a:r>
            <a:endParaRPr lang="en-US" dirty="0">
              <a:ln w="0"/>
              <a:effectLst>
                <a:outerShdw blurRad="38100" dist="25400" dir="5400000" algn="ctr" rotWithShape="0">
                  <a:srgbClr val="6E747A">
                    <a:alpha val="43000"/>
                  </a:srgbClr>
                </a:outerShdw>
              </a:effectLst>
            </a:endParaRPr>
          </a:p>
        </p:txBody>
      </p:sp>
      <p:sp>
        <p:nvSpPr>
          <p:cNvPr id="7" name="Text Placeholder 6"/>
          <p:cNvSpPr>
            <a:spLocks noGrp="1"/>
          </p:cNvSpPr>
          <p:nvPr>
            <p:ph type="body" sz="quarter" idx="14"/>
          </p:nvPr>
        </p:nvSpPr>
        <p:spPr>
          <a:xfrm>
            <a:off x="6910023" y="2235200"/>
            <a:ext cx="4548187" cy="3946744"/>
          </a:xfrm>
        </p:spPr>
        <p:txBody>
          <a:bodyPr>
            <a:normAutofit/>
          </a:bodyPr>
          <a:lstStyle/>
          <a:p>
            <a:pPr marL="0" indent="0">
              <a:buNone/>
            </a:pPr>
            <a:r>
              <a:rPr lang="en-US" sz="1600" dirty="0">
                <a:solidFill>
                  <a:schemeClr val="accent5">
                    <a:lumMod val="75000"/>
                  </a:schemeClr>
                </a:solidFill>
                <a:latin typeface="Gill Sans MT" panose="020B0502020104020203" pitchFamily="34" charset="0"/>
              </a:rPr>
              <a:t>This subsection of chapter 2 of the Code of Federal Regulations specifically outlines the uniform administrative requirements, cost principles, and audit requirements for federal awards. </a:t>
            </a:r>
          </a:p>
          <a:p>
            <a:pPr marL="0" indent="0">
              <a:buNone/>
            </a:pPr>
            <a:endParaRPr lang="en-US" sz="1600" dirty="0">
              <a:solidFill>
                <a:schemeClr val="accent5">
                  <a:lumMod val="75000"/>
                </a:schemeClr>
              </a:solidFill>
              <a:latin typeface="Gill Sans MT" panose="020B0502020104020203" pitchFamily="34" charset="0"/>
            </a:endParaRPr>
          </a:p>
          <a:p>
            <a:pPr marL="285750" indent="-285750"/>
            <a:r>
              <a:rPr lang="en-US" sz="1600" dirty="0">
                <a:solidFill>
                  <a:schemeClr val="accent5">
                    <a:lumMod val="75000"/>
                  </a:schemeClr>
                </a:solidFill>
                <a:latin typeface="Gill Sans MT" panose="020B0502020104020203" pitchFamily="34" charset="0"/>
              </a:rPr>
              <a:t>Internal Controls</a:t>
            </a:r>
          </a:p>
          <a:p>
            <a:pPr marL="285750" indent="-285750"/>
            <a:r>
              <a:rPr lang="en-US" sz="1600" dirty="0">
                <a:solidFill>
                  <a:schemeClr val="accent5">
                    <a:lumMod val="75000"/>
                  </a:schemeClr>
                </a:solidFill>
                <a:latin typeface="Gill Sans MT" panose="020B0502020104020203" pitchFamily="34" charset="0"/>
              </a:rPr>
              <a:t>Standards for Financial Management</a:t>
            </a:r>
          </a:p>
          <a:p>
            <a:pPr marL="285750" indent="-285750"/>
            <a:r>
              <a:rPr lang="en-US" sz="1600" dirty="0">
                <a:solidFill>
                  <a:schemeClr val="accent5">
                    <a:lumMod val="75000"/>
                  </a:schemeClr>
                </a:solidFill>
                <a:latin typeface="Gill Sans MT" panose="020B0502020104020203" pitchFamily="34" charset="0"/>
              </a:rPr>
              <a:t>Cost Principles</a:t>
            </a:r>
          </a:p>
          <a:p>
            <a:pPr marL="285750" indent="-285750"/>
            <a:r>
              <a:rPr lang="en-US" sz="1600" dirty="0">
                <a:solidFill>
                  <a:schemeClr val="accent5">
                    <a:lumMod val="75000"/>
                  </a:schemeClr>
                </a:solidFill>
                <a:latin typeface="Gill Sans MT" panose="020B0502020104020203" pitchFamily="34" charset="0"/>
              </a:rPr>
              <a:t>Audit Requirements</a:t>
            </a:r>
          </a:p>
          <a:p>
            <a:pPr marL="285750" indent="-285750"/>
            <a:r>
              <a:rPr lang="en-US" sz="1600" dirty="0">
                <a:solidFill>
                  <a:schemeClr val="accent5">
                    <a:lumMod val="75000"/>
                  </a:schemeClr>
                </a:solidFill>
                <a:latin typeface="Gill Sans MT" panose="020B0502020104020203" pitchFamily="34" charset="0"/>
              </a:rPr>
              <a:t>Procurement Standards</a:t>
            </a:r>
          </a:p>
          <a:p>
            <a:pPr marL="285750" indent="-285750"/>
            <a:r>
              <a:rPr lang="en-US" sz="1600" dirty="0">
                <a:solidFill>
                  <a:schemeClr val="accent5">
                    <a:lumMod val="75000"/>
                  </a:schemeClr>
                </a:solidFill>
                <a:latin typeface="Gill Sans MT" panose="020B0502020104020203" pitchFamily="34" charset="0"/>
              </a:rPr>
              <a:t>Conflict of Interest</a:t>
            </a:r>
          </a:p>
          <a:p>
            <a:pPr marL="285750" indent="-285750"/>
            <a:r>
              <a:rPr lang="en-US" sz="1600" dirty="0">
                <a:solidFill>
                  <a:schemeClr val="accent5">
                    <a:lumMod val="75000"/>
                  </a:schemeClr>
                </a:solidFill>
                <a:latin typeface="Gill Sans MT" panose="020B0502020104020203" pitchFamily="34" charset="0"/>
              </a:rPr>
              <a:t>Program Income</a:t>
            </a:r>
          </a:p>
          <a:p>
            <a:pPr marL="285750" indent="-285750"/>
            <a:r>
              <a:rPr lang="en-US" sz="1600" dirty="0">
                <a:solidFill>
                  <a:schemeClr val="accent5">
                    <a:lumMod val="75000"/>
                  </a:schemeClr>
                </a:solidFill>
                <a:latin typeface="Gill Sans MT" panose="020B0502020104020203" pitchFamily="34" charset="0"/>
              </a:rPr>
              <a:t>Direct and Indirect Costs</a:t>
            </a:r>
          </a:p>
          <a:p>
            <a:pPr marL="0" indent="0">
              <a:buNone/>
            </a:pPr>
            <a:endParaRPr lang="en-US" dirty="0" smtClean="0"/>
          </a:p>
          <a:p>
            <a:pPr marL="0" indent="0">
              <a:buNone/>
            </a:pPr>
            <a:endParaRPr lang="en-US" dirty="0"/>
          </a:p>
        </p:txBody>
      </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30200" y="6168879"/>
            <a:ext cx="609600" cy="609600"/>
          </a:xfrm>
          <a:prstGeom prst="rect">
            <a:avLst/>
          </a:prstGeom>
        </p:spPr>
      </p:pic>
    </p:spTree>
    <p:extLst>
      <p:ext uri="{BB962C8B-B14F-4D97-AF65-F5344CB8AC3E}">
        <p14:creationId xmlns:p14="http://schemas.microsoft.com/office/powerpoint/2010/main" val="1196027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9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15</a:t>
            </a:fld>
            <a:endParaRPr lang="ru-RU" dirty="0"/>
          </a:p>
        </p:txBody>
      </p:sp>
      <p:sp>
        <p:nvSpPr>
          <p:cNvPr id="4" name="Title 3"/>
          <p:cNvSpPr>
            <a:spLocks noGrp="1"/>
          </p:cNvSpPr>
          <p:nvPr>
            <p:ph type="title"/>
          </p:nvPr>
        </p:nvSpPr>
        <p:spPr/>
        <p:txBody>
          <a:bodyPr>
            <a:normAutofit/>
          </a:bodyPr>
          <a:lstStyle/>
          <a:p>
            <a:pPr algn="ctr"/>
            <a:r>
              <a:rPr lang="en-US" sz="4800" dirty="0" smtClean="0">
                <a:latin typeface="Gill Sans MT" panose="020B0502020104020203" pitchFamily="34" charset="0"/>
              </a:rPr>
              <a:t>Record Keeping and Reporting</a:t>
            </a:r>
            <a:endParaRPr lang="en-US" sz="4800" dirty="0">
              <a:latin typeface="Gill Sans MT" panose="020B0502020104020203" pitchFamily="34" charset="0"/>
            </a:endParaRPr>
          </a:p>
        </p:txBody>
      </p:sp>
      <p:sp>
        <p:nvSpPr>
          <p:cNvPr id="6" name="TextBox 5"/>
          <p:cNvSpPr txBox="1"/>
          <p:nvPr/>
        </p:nvSpPr>
        <p:spPr>
          <a:xfrm>
            <a:off x="756356" y="1727200"/>
            <a:ext cx="10893777" cy="4985980"/>
          </a:xfrm>
          <a:prstGeom prst="rect">
            <a:avLst/>
          </a:prstGeom>
          <a:noFill/>
        </p:spPr>
        <p:txBody>
          <a:bodyPr wrap="square" rtlCol="0">
            <a:spAutoFit/>
          </a:bodyPr>
          <a:lstStyle/>
          <a:p>
            <a:r>
              <a:rPr lang="en-US" sz="2000"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cs typeface="Lao UI" panose="020B0502040204020203" pitchFamily="34" charset="0"/>
              </a:rPr>
              <a:t>Record Keeping</a:t>
            </a:r>
          </a:p>
          <a:p>
            <a:r>
              <a:rPr lang="en-US" sz="1600" dirty="0">
                <a:solidFill>
                  <a:schemeClr val="accent5">
                    <a:lumMod val="75000"/>
                  </a:schemeClr>
                </a:solidFill>
                <a:latin typeface="Gill Sans MT" panose="020B0502020104020203" pitchFamily="34" charset="0"/>
                <a:cs typeface="Lao UI" panose="020B0502040204020203" pitchFamily="34" charset="0"/>
              </a:rPr>
              <a:t>HUD requires that the City of Colorado Springs keep records on file that are</a:t>
            </a:r>
            <a:r>
              <a:rPr lang="en-US" sz="1600" b="1" u="sng" dirty="0">
                <a:solidFill>
                  <a:schemeClr val="accent5">
                    <a:lumMod val="75000"/>
                  </a:schemeClr>
                </a:solidFill>
                <a:latin typeface="Gill Sans MT" panose="020B0502020104020203" pitchFamily="34" charset="0"/>
                <a:cs typeface="Lao UI" panose="020B0502040204020203" pitchFamily="34" charset="0"/>
              </a:rPr>
              <a:t> accurate, complete, and orderly</a:t>
            </a:r>
            <a:r>
              <a:rPr lang="en-US" sz="1600" dirty="0">
                <a:solidFill>
                  <a:schemeClr val="accent5">
                    <a:lumMod val="75000"/>
                  </a:schemeClr>
                </a:solidFill>
                <a:latin typeface="Gill Sans MT" panose="020B0502020104020203" pitchFamily="34" charset="0"/>
                <a:cs typeface="Lao UI" panose="020B0502040204020203" pitchFamily="34" charset="0"/>
              </a:rPr>
              <a:t>. As such, all awarded organizations are also responsible for maintaining their records in the same </a:t>
            </a:r>
            <a:r>
              <a:rPr lang="en-US" sz="1600" b="1" u="sng" dirty="0">
                <a:solidFill>
                  <a:schemeClr val="accent5">
                    <a:lumMod val="75000"/>
                  </a:schemeClr>
                </a:solidFill>
                <a:latin typeface="Gill Sans MT" panose="020B0502020104020203" pitchFamily="34" charset="0"/>
                <a:cs typeface="Lao UI" panose="020B0502040204020203" pitchFamily="34" charset="0"/>
              </a:rPr>
              <a:t>accurate, complete, and orderly fashion.</a:t>
            </a:r>
            <a:r>
              <a:rPr lang="en-US" sz="1600" dirty="0">
                <a:solidFill>
                  <a:schemeClr val="accent5">
                    <a:lumMod val="75000"/>
                  </a:schemeClr>
                </a:solidFill>
                <a:latin typeface="Gill Sans MT" panose="020B0502020104020203" pitchFamily="34" charset="0"/>
                <a:cs typeface="Lao UI" panose="020B0502040204020203" pitchFamily="34" charset="0"/>
              </a:rPr>
              <a:t> Subrecipients are responsible for maintaining records in at least 3 major categories: </a:t>
            </a:r>
          </a:p>
          <a:p>
            <a:pPr marL="285750" indent="-285750">
              <a:buFont typeface="Arial" panose="020B0604020202020204" pitchFamily="34" charset="0"/>
              <a:buChar char="•"/>
            </a:pPr>
            <a:r>
              <a:rPr lang="en-US" sz="1600" b="1" dirty="0">
                <a:solidFill>
                  <a:schemeClr val="accent5">
                    <a:lumMod val="75000"/>
                  </a:schemeClr>
                </a:solidFill>
                <a:latin typeface="Gill Sans MT" panose="020B0502020104020203" pitchFamily="34" charset="0"/>
                <a:cs typeface="Lao UI" panose="020B0502040204020203" pitchFamily="34" charset="0"/>
              </a:rPr>
              <a:t>Administrative Records</a:t>
            </a:r>
          </a:p>
          <a:p>
            <a:pPr marL="285750" indent="-285750">
              <a:buFont typeface="Arial" panose="020B0604020202020204" pitchFamily="34" charset="0"/>
              <a:buChar char="•"/>
            </a:pPr>
            <a:r>
              <a:rPr lang="en-US" sz="1600" b="1" dirty="0">
                <a:solidFill>
                  <a:schemeClr val="accent5">
                    <a:lumMod val="75000"/>
                  </a:schemeClr>
                </a:solidFill>
                <a:latin typeface="Gill Sans MT" panose="020B0502020104020203" pitchFamily="34" charset="0"/>
                <a:cs typeface="Lao UI" panose="020B0502040204020203" pitchFamily="34" charset="0"/>
              </a:rPr>
              <a:t>Financial Records</a:t>
            </a:r>
          </a:p>
          <a:p>
            <a:pPr marL="285750" indent="-285750">
              <a:buFont typeface="Arial" panose="020B0604020202020204" pitchFamily="34" charset="0"/>
              <a:buChar char="•"/>
            </a:pPr>
            <a:r>
              <a:rPr lang="en-US" sz="1600" b="1" dirty="0">
                <a:solidFill>
                  <a:schemeClr val="accent5">
                    <a:lumMod val="75000"/>
                  </a:schemeClr>
                </a:solidFill>
                <a:latin typeface="Gill Sans MT" panose="020B0502020104020203" pitchFamily="34" charset="0"/>
                <a:cs typeface="Lao UI" panose="020B0502040204020203" pitchFamily="34" charset="0"/>
              </a:rPr>
              <a:t>Project/Case Files</a:t>
            </a:r>
          </a:p>
          <a:p>
            <a:endParaRPr lang="en-US" sz="1600" dirty="0">
              <a:solidFill>
                <a:schemeClr val="accent5">
                  <a:lumMod val="75000"/>
                </a:schemeClr>
              </a:solidFill>
              <a:latin typeface="Gill Sans MT" panose="020B0502020104020203" pitchFamily="34" charset="0"/>
            </a:endParaRPr>
          </a:p>
          <a:p>
            <a:r>
              <a:rPr lang="en-US" sz="1600" dirty="0">
                <a:solidFill>
                  <a:schemeClr val="accent5">
                    <a:lumMod val="75000"/>
                  </a:schemeClr>
                </a:solidFill>
                <a:latin typeface="Gill Sans MT" panose="020B0502020104020203" pitchFamily="34" charset="0"/>
              </a:rPr>
              <a:t>These records must be maintained for the </a:t>
            </a:r>
            <a:r>
              <a:rPr lang="en-US" sz="1600" b="1" u="sng" dirty="0">
                <a:solidFill>
                  <a:schemeClr val="accent5">
                    <a:lumMod val="75000"/>
                  </a:schemeClr>
                </a:solidFill>
                <a:latin typeface="Gill Sans MT" panose="020B0502020104020203" pitchFamily="34" charset="0"/>
              </a:rPr>
              <a:t>duration of the awarded grant plus 6 years. </a:t>
            </a:r>
            <a:r>
              <a:rPr lang="en-US" sz="1600" dirty="0">
                <a:solidFill>
                  <a:schemeClr val="accent5">
                    <a:lumMod val="75000"/>
                  </a:schemeClr>
                </a:solidFill>
                <a:latin typeface="Gill Sans MT" panose="020B0502020104020203" pitchFamily="34" charset="0"/>
              </a:rPr>
              <a:t>At any time the City of Colorado Springs reserves the right to request these records for review. </a:t>
            </a:r>
          </a:p>
          <a:p>
            <a:endParaRPr lang="en-US" sz="1400" dirty="0">
              <a:solidFill>
                <a:schemeClr val="tx2"/>
              </a:solidFill>
              <a:latin typeface="Gill Sans MT" panose="020B0502020104020203" pitchFamily="34" charset="0"/>
            </a:endParaRPr>
          </a:p>
          <a:p>
            <a:r>
              <a:rPr lang="en-US" sz="2000" b="1" dirty="0"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Reporting</a:t>
            </a:r>
            <a:endParaRPr lang="en-US" sz="1400" b="1" dirty="0">
              <a:solidFill>
                <a:schemeClr val="tx2"/>
              </a:solidFill>
              <a:latin typeface="Gill Sans MT" panose="020B0502020104020203" pitchFamily="34" charset="0"/>
            </a:endParaRPr>
          </a:p>
          <a:p>
            <a:r>
              <a:rPr lang="en-US" sz="1600" dirty="0">
                <a:solidFill>
                  <a:schemeClr val="accent5">
                    <a:lumMod val="75000"/>
                  </a:schemeClr>
                </a:solidFill>
                <a:latin typeface="Gill Sans MT" panose="020B0502020104020203" pitchFamily="34" charset="0"/>
              </a:rPr>
              <a:t>Requests for reports may be: </a:t>
            </a:r>
          </a:p>
          <a:p>
            <a:pPr marL="285750" indent="-285750">
              <a:buFont typeface="Arial" panose="020B0604020202020204" pitchFamily="34" charset="0"/>
              <a:buChar char="•"/>
            </a:pPr>
            <a:r>
              <a:rPr lang="en-US" sz="1600" dirty="0">
                <a:solidFill>
                  <a:schemeClr val="accent5">
                    <a:lumMod val="75000"/>
                  </a:schemeClr>
                </a:solidFill>
                <a:latin typeface="Gill Sans MT" panose="020B0502020104020203" pitchFamily="34" charset="0"/>
              </a:rPr>
              <a:t> Monthly</a:t>
            </a:r>
          </a:p>
          <a:p>
            <a:pPr marL="285750" indent="-285750">
              <a:buFont typeface="Arial" panose="020B0604020202020204" pitchFamily="34" charset="0"/>
              <a:buChar char="•"/>
            </a:pPr>
            <a:r>
              <a:rPr lang="en-US" sz="1600" dirty="0">
                <a:solidFill>
                  <a:schemeClr val="accent5">
                    <a:lumMod val="75000"/>
                  </a:schemeClr>
                </a:solidFill>
                <a:latin typeface="Gill Sans MT" panose="020B0502020104020203" pitchFamily="34" charset="0"/>
              </a:rPr>
              <a:t>Quarterly</a:t>
            </a:r>
          </a:p>
          <a:p>
            <a:pPr marL="285750" indent="-285750">
              <a:buFont typeface="Arial" panose="020B0604020202020204" pitchFamily="34" charset="0"/>
              <a:buChar char="•"/>
            </a:pPr>
            <a:r>
              <a:rPr lang="en-US" sz="1600" dirty="0">
                <a:solidFill>
                  <a:schemeClr val="accent5">
                    <a:lumMod val="75000"/>
                  </a:schemeClr>
                </a:solidFill>
                <a:latin typeface="Gill Sans MT" panose="020B0502020104020203" pitchFamily="34" charset="0"/>
              </a:rPr>
              <a:t>Monitoring documentation request </a:t>
            </a:r>
            <a:endParaRPr lang="en-US" sz="1600" dirty="0" smtClean="0">
              <a:solidFill>
                <a:schemeClr val="accent5">
                  <a:lumMod val="75000"/>
                </a:schemeClr>
              </a:solidFill>
              <a:latin typeface="Gill Sans MT" panose="020B0502020104020203" pitchFamily="34" charset="0"/>
            </a:endParaRPr>
          </a:p>
          <a:p>
            <a:pPr marL="285750" indent="-285750">
              <a:buFont typeface="Arial" panose="020B0604020202020204" pitchFamily="34" charset="0"/>
              <a:buChar char="•"/>
            </a:pPr>
            <a:endParaRPr lang="en-US" sz="1400" dirty="0">
              <a:solidFill>
                <a:schemeClr val="tx2"/>
              </a:solidFill>
              <a:latin typeface="Gill Sans MT" panose="020B0502020104020203" pitchFamily="34" charset="0"/>
            </a:endParaRPr>
          </a:p>
          <a:p>
            <a:pPr algn="ctr"/>
            <a:r>
              <a:rPr lang="en-US" sz="2400" i="1" dirty="0" smtClean="0">
                <a:solidFill>
                  <a:schemeClr val="accent5">
                    <a:lumMod val="75000"/>
                  </a:schemeClr>
                </a:solidFill>
                <a:latin typeface="Gill Sans MT" panose="020B0502020104020203" pitchFamily="34" charset="0"/>
              </a:rPr>
              <a:t>Reports should be </a:t>
            </a:r>
            <a:r>
              <a:rPr lang="en-US" sz="2400" i="1" u="sng" dirty="0" smtClean="0">
                <a:solidFill>
                  <a:schemeClr val="accent5">
                    <a:lumMod val="75000"/>
                  </a:schemeClr>
                </a:solidFill>
                <a:latin typeface="Gill Sans MT" panose="020B0502020104020203" pitchFamily="34" charset="0"/>
              </a:rPr>
              <a:t>accurate, complete, orderly, and timely. </a:t>
            </a:r>
            <a:endParaRPr lang="en-US" sz="2400" i="1" u="sng" dirty="0">
              <a:solidFill>
                <a:schemeClr val="accent5">
                  <a:lumMod val="75000"/>
                </a:schemeClr>
              </a:solidFill>
              <a:latin typeface="Gill Sans MT" panose="020B0502020104020203" pitchFamily="34" charset="0"/>
            </a:endParaRPr>
          </a:p>
          <a:p>
            <a:endParaRPr lang="en-US" dirty="0"/>
          </a:p>
        </p:txBody>
      </p:sp>
      <p:pic>
        <p:nvPicPr>
          <p:cNvPr id="2" name="slide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181944"/>
            <a:ext cx="609600" cy="609600"/>
          </a:xfrm>
          <a:prstGeom prst="rect">
            <a:avLst/>
          </a:prstGeom>
        </p:spPr>
      </p:pic>
    </p:spTree>
    <p:extLst>
      <p:ext uri="{BB962C8B-B14F-4D97-AF65-F5344CB8AC3E}">
        <p14:creationId xmlns:p14="http://schemas.microsoft.com/office/powerpoint/2010/main" val="2012183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16</a:t>
            </a:fld>
            <a:endParaRPr lang="ru-RU" dirty="0"/>
          </a:p>
        </p:txBody>
      </p:sp>
      <p:sp>
        <p:nvSpPr>
          <p:cNvPr id="4" name="Content Placeholder 3"/>
          <p:cNvSpPr>
            <a:spLocks noGrp="1"/>
          </p:cNvSpPr>
          <p:nvPr>
            <p:ph idx="1"/>
          </p:nvPr>
        </p:nvSpPr>
        <p:spPr>
          <a:xfrm>
            <a:off x="474133" y="1825624"/>
            <a:ext cx="10879667" cy="4803776"/>
          </a:xfrm>
        </p:spPr>
        <p:txBody>
          <a:bodyPr/>
          <a:lstStyle/>
          <a:p>
            <a:endParaRPr lang="en-US" sz="2000" dirty="0">
              <a:latin typeface="Gill Sans MT" panose="020B0502020104020203" pitchFamily="34" charset="0"/>
            </a:endParaRPr>
          </a:p>
          <a:p>
            <a:r>
              <a:rPr lang="en-US" sz="2000" b="1" dirty="0" smtClean="0">
                <a:solidFill>
                  <a:schemeClr val="accent5">
                    <a:lumMod val="75000"/>
                  </a:schemeClr>
                </a:solidFill>
                <a:latin typeface="Gill Sans MT" panose="020B0502020104020203" pitchFamily="34" charset="0"/>
              </a:rPr>
              <a:t>Neighborly</a:t>
            </a:r>
            <a:r>
              <a:rPr lang="en-US" sz="2000" b="1" dirty="0">
                <a:solidFill>
                  <a:schemeClr val="accent5">
                    <a:lumMod val="75000"/>
                  </a:schemeClr>
                </a:solidFill>
                <a:latin typeface="Gill Sans MT" panose="020B0502020104020203" pitchFamily="34" charset="0"/>
              </a:rPr>
              <a:t>: </a:t>
            </a:r>
            <a:r>
              <a:rPr lang="en-US" sz="2000" dirty="0">
                <a:solidFill>
                  <a:schemeClr val="accent5">
                    <a:lumMod val="75000"/>
                  </a:schemeClr>
                </a:solidFill>
                <a:latin typeface="Gill Sans MT" panose="020B0502020104020203" pitchFamily="34" charset="0"/>
              </a:rPr>
              <a:t>All applicants must register through the city’s online grant application platform Neighborly </a:t>
            </a:r>
            <a:r>
              <a:rPr lang="en-US" sz="2000" dirty="0" smtClean="0">
                <a:solidFill>
                  <a:schemeClr val="accent5">
                    <a:lumMod val="75000"/>
                  </a:schemeClr>
                </a:solidFill>
                <a:latin typeface="Gill Sans MT" panose="020B0502020104020203" pitchFamily="34" charset="0"/>
              </a:rPr>
              <a:t>software. Please </a:t>
            </a:r>
            <a:r>
              <a:rPr lang="en-US" sz="2000" dirty="0">
                <a:solidFill>
                  <a:schemeClr val="accent5">
                    <a:lumMod val="75000"/>
                  </a:schemeClr>
                </a:solidFill>
                <a:latin typeface="Gill Sans MT" panose="020B0502020104020203" pitchFamily="34" charset="0"/>
              </a:rPr>
              <a:t>visit </a:t>
            </a:r>
            <a:r>
              <a:rPr lang="en-US" sz="2000" dirty="0">
                <a:latin typeface="Gill Sans MT" panose="020B0502020104020203" pitchFamily="34" charset="0"/>
                <a:hlinkClick r:id="rId5"/>
              </a:rPr>
              <a:t>https://</a:t>
            </a:r>
            <a:r>
              <a:rPr lang="en-US" sz="2000" dirty="0" smtClean="0">
                <a:latin typeface="Gill Sans MT" panose="020B0502020104020203" pitchFamily="34" charset="0"/>
                <a:hlinkClick r:id="rId5"/>
              </a:rPr>
              <a:t>portal.neighborlysoftware.com/coloradospringsco/Participant/Login</a:t>
            </a:r>
            <a:r>
              <a:rPr lang="en-US" sz="2000" dirty="0" smtClean="0">
                <a:latin typeface="Gill Sans MT" panose="020B0502020104020203" pitchFamily="34" charset="0"/>
              </a:rPr>
              <a:t>  </a:t>
            </a:r>
            <a:r>
              <a:rPr lang="en-US" sz="2000" dirty="0">
                <a:solidFill>
                  <a:schemeClr val="accent5">
                    <a:lumMod val="75000"/>
                  </a:schemeClr>
                </a:solidFill>
                <a:latin typeface="Gill Sans MT" panose="020B0502020104020203" pitchFamily="34" charset="0"/>
              </a:rPr>
              <a:t>to register for your online profile and complete the grant application. </a:t>
            </a:r>
            <a:r>
              <a:rPr lang="en-US" sz="2000" b="1" dirty="0">
                <a:solidFill>
                  <a:schemeClr val="accent5">
                    <a:lumMod val="75000"/>
                  </a:schemeClr>
                </a:solidFill>
                <a:latin typeface="Gill Sans MT" panose="020B0502020104020203" pitchFamily="34" charset="0"/>
              </a:rPr>
              <a:t>IMPORTANT: </a:t>
            </a:r>
            <a:r>
              <a:rPr lang="en-US" sz="2000" dirty="0">
                <a:solidFill>
                  <a:schemeClr val="accent5">
                    <a:lumMod val="75000"/>
                  </a:schemeClr>
                </a:solidFill>
                <a:latin typeface="Gill Sans MT" panose="020B0502020104020203" pitchFamily="34" charset="0"/>
              </a:rPr>
              <a:t>All grant applications must be submitted through the online portal. No paper applications accepted. </a:t>
            </a:r>
            <a:endParaRPr lang="en-US" sz="2000" dirty="0" smtClean="0">
              <a:solidFill>
                <a:schemeClr val="accent5">
                  <a:lumMod val="75000"/>
                </a:schemeClr>
              </a:solidFill>
              <a:latin typeface="Gill Sans MT" panose="020B0502020104020203" pitchFamily="34" charset="0"/>
            </a:endParaRPr>
          </a:p>
          <a:p>
            <a:pPr marL="0" indent="0">
              <a:buNone/>
            </a:pPr>
            <a:endParaRPr lang="en-US" sz="2000" dirty="0">
              <a:solidFill>
                <a:schemeClr val="accent5">
                  <a:lumMod val="75000"/>
                </a:schemeClr>
              </a:solidFill>
              <a:latin typeface="Gill Sans MT" panose="020B0502020104020203" pitchFamily="34" charset="0"/>
            </a:endParaRPr>
          </a:p>
          <a:p>
            <a:r>
              <a:rPr lang="en-US" sz="2000" b="1" dirty="0" smtClean="0">
                <a:solidFill>
                  <a:schemeClr val="accent5">
                    <a:lumMod val="75000"/>
                  </a:schemeClr>
                </a:solidFill>
                <a:latin typeface="Gill Sans MT" panose="020B0502020104020203" pitchFamily="34" charset="0"/>
              </a:rPr>
              <a:t>SAM </a:t>
            </a:r>
            <a:r>
              <a:rPr lang="en-US" sz="2000" b="1" dirty="0">
                <a:solidFill>
                  <a:schemeClr val="accent5">
                    <a:lumMod val="75000"/>
                  </a:schemeClr>
                </a:solidFill>
                <a:latin typeface="Gill Sans MT" panose="020B0502020104020203" pitchFamily="34" charset="0"/>
              </a:rPr>
              <a:t>registration: </a:t>
            </a:r>
            <a:r>
              <a:rPr lang="en-US" sz="2000" dirty="0">
                <a:solidFill>
                  <a:schemeClr val="accent5">
                    <a:lumMod val="75000"/>
                  </a:schemeClr>
                </a:solidFill>
                <a:latin typeface="Gill Sans MT" panose="020B0502020104020203" pitchFamily="34" charset="0"/>
              </a:rPr>
              <a:t>All applicants must be registered under the system for award management to do business with the U.S. government. Please visit: www.SAM.gov to register your organization</a:t>
            </a:r>
            <a:r>
              <a:rPr lang="en-US" sz="2000" dirty="0">
                <a:latin typeface="Gill Sans MT" panose="020B0502020104020203" pitchFamily="34" charset="0"/>
              </a:rPr>
              <a:t>. </a:t>
            </a:r>
            <a:endParaRPr lang="en-US" sz="2000" dirty="0" smtClean="0">
              <a:latin typeface="Gill Sans MT" panose="020B0502020104020203" pitchFamily="34" charset="0"/>
            </a:endParaRPr>
          </a:p>
          <a:p>
            <a:endParaRPr lang="en-US" sz="2000" dirty="0">
              <a:solidFill>
                <a:schemeClr val="accent5">
                  <a:lumMod val="75000"/>
                </a:schemeClr>
              </a:solidFill>
              <a:latin typeface="Gill Sans MT" panose="020B0502020104020203" pitchFamily="34" charset="0"/>
            </a:endParaRPr>
          </a:p>
          <a:p>
            <a:r>
              <a:rPr lang="en-US" sz="2000" b="1" dirty="0" smtClean="0">
                <a:solidFill>
                  <a:schemeClr val="accent5">
                    <a:lumMod val="75000"/>
                  </a:schemeClr>
                </a:solidFill>
                <a:latin typeface="Gill Sans MT" panose="020B0502020104020203" pitchFamily="34" charset="0"/>
              </a:rPr>
              <a:t>DUNS </a:t>
            </a:r>
            <a:r>
              <a:rPr lang="en-US" sz="2000" b="1" dirty="0">
                <a:solidFill>
                  <a:schemeClr val="accent5">
                    <a:lumMod val="75000"/>
                  </a:schemeClr>
                </a:solidFill>
                <a:latin typeface="Gill Sans MT" panose="020B0502020104020203" pitchFamily="34" charset="0"/>
              </a:rPr>
              <a:t>#: </a:t>
            </a:r>
            <a:r>
              <a:rPr lang="en-US" sz="2000" dirty="0">
                <a:solidFill>
                  <a:schemeClr val="accent5">
                    <a:lumMod val="75000"/>
                  </a:schemeClr>
                </a:solidFill>
                <a:latin typeface="Gill Sans MT" panose="020B0502020104020203" pitchFamily="34" charset="0"/>
              </a:rPr>
              <a:t>All Applicants must have a registered DUNS number to be a grant awardee. Please visit: </a:t>
            </a:r>
            <a:r>
              <a:rPr lang="en-US" sz="2000" b="1" dirty="0">
                <a:solidFill>
                  <a:schemeClr val="accent5">
                    <a:lumMod val="75000"/>
                  </a:schemeClr>
                </a:solidFill>
                <a:latin typeface="Gill Sans MT" panose="020B0502020104020203" pitchFamily="34" charset="0"/>
              </a:rPr>
              <a:t>https://fedgov.dnb.com/webform/ </a:t>
            </a:r>
            <a:r>
              <a:rPr lang="en-US" sz="2000" dirty="0">
                <a:solidFill>
                  <a:schemeClr val="accent5">
                    <a:lumMod val="75000"/>
                  </a:schemeClr>
                </a:solidFill>
                <a:latin typeface="Gill Sans MT" panose="020B0502020104020203" pitchFamily="34" charset="0"/>
              </a:rPr>
              <a:t>to check or receive your DUNS number. </a:t>
            </a:r>
          </a:p>
          <a:p>
            <a:pPr marL="0" indent="0">
              <a:buNone/>
            </a:pPr>
            <a:endParaRPr lang="en-US" dirty="0"/>
          </a:p>
        </p:txBody>
      </p:sp>
      <p:sp>
        <p:nvSpPr>
          <p:cNvPr id="5" name="Title 4"/>
          <p:cNvSpPr>
            <a:spLocks noGrp="1"/>
          </p:cNvSpPr>
          <p:nvPr>
            <p:ph type="title"/>
          </p:nvPr>
        </p:nvSpPr>
        <p:spPr/>
        <p:txBody>
          <a:bodyPr/>
          <a:lstStyle/>
          <a:p>
            <a:r>
              <a:rPr lang="en-US" dirty="0" smtClean="0"/>
              <a:t>Submitting an Application </a:t>
            </a:r>
            <a:endParaRPr lang="en-US" dirty="0"/>
          </a:p>
        </p:txBody>
      </p:sp>
      <p:pic>
        <p:nvPicPr>
          <p:cNvPr id="2" name="slide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4133" y="6019800"/>
            <a:ext cx="609600" cy="609600"/>
          </a:xfrm>
          <a:prstGeom prst="rect">
            <a:avLst/>
          </a:prstGeom>
        </p:spPr>
      </p:pic>
    </p:spTree>
    <p:extLst>
      <p:ext uri="{BB962C8B-B14F-4D97-AF65-F5344CB8AC3E}">
        <p14:creationId xmlns:p14="http://schemas.microsoft.com/office/powerpoint/2010/main" val="427863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17</a:t>
            </a:fld>
            <a:endParaRPr lang="ru-RU" dirty="0"/>
          </a:p>
        </p:txBody>
      </p:sp>
      <p:pic>
        <p:nvPicPr>
          <p:cNvPr id="6" name="Content Placeholder 5"/>
          <p:cNvPicPr>
            <a:picLocks noGrp="1" noChangeAspect="1"/>
          </p:cNvPicPr>
          <p:nvPr>
            <p:ph idx="1"/>
          </p:nvPr>
        </p:nvPicPr>
        <p:blipFill>
          <a:blip r:embed="rId5"/>
          <a:stretch>
            <a:fillRect/>
          </a:stretch>
        </p:blipFill>
        <p:spPr>
          <a:xfrm>
            <a:off x="2238618" y="1825625"/>
            <a:ext cx="7714763" cy="4351338"/>
          </a:xfrm>
          <a:prstGeom prst="rect">
            <a:avLst/>
          </a:prstGeom>
        </p:spPr>
      </p:pic>
      <p:sp>
        <p:nvSpPr>
          <p:cNvPr id="5" name="Title 4"/>
          <p:cNvSpPr>
            <a:spLocks noGrp="1"/>
          </p:cNvSpPr>
          <p:nvPr>
            <p:ph type="title"/>
          </p:nvPr>
        </p:nvSpPr>
        <p:spPr/>
        <p:txBody>
          <a:bodyPr/>
          <a:lstStyle/>
          <a:p>
            <a:r>
              <a:rPr lang="en-US" dirty="0" smtClean="0"/>
              <a:t>Submitting an Application </a:t>
            </a:r>
            <a:endParaRPr lang="en-US" dirty="0"/>
          </a:p>
        </p:txBody>
      </p:sp>
      <p:pic>
        <p:nvPicPr>
          <p:cNvPr id="2" name="slide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600" y="5999381"/>
            <a:ext cx="609600" cy="609600"/>
          </a:xfrm>
          <a:prstGeom prst="rect">
            <a:avLst/>
          </a:prstGeom>
        </p:spPr>
      </p:pic>
    </p:spTree>
    <p:extLst>
      <p:ext uri="{BB962C8B-B14F-4D97-AF65-F5344CB8AC3E}">
        <p14:creationId xmlns:p14="http://schemas.microsoft.com/office/powerpoint/2010/main" val="1850737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5">
            <a:extLst>
              <a:ext uri="{28A0092B-C50C-407E-A947-70E740481C1C}">
                <a14:useLocalDpi xmlns:a14="http://schemas.microsoft.com/office/drawing/2010/main" val="0"/>
              </a:ext>
            </a:extLst>
          </a:blip>
          <a:srcRect l="10210" r="10210"/>
          <a:stretch>
            <a:fillRect/>
          </a:stretch>
        </p:blipFill>
        <p:spPr/>
      </p:pic>
      <p:sp>
        <p:nvSpPr>
          <p:cNvPr id="4" name="Slide Number Placeholder 3"/>
          <p:cNvSpPr>
            <a:spLocks noGrp="1"/>
          </p:cNvSpPr>
          <p:nvPr>
            <p:ph type="sldNum" sz="quarter" idx="12"/>
          </p:nvPr>
        </p:nvSpPr>
        <p:spPr/>
        <p:txBody>
          <a:bodyPr/>
          <a:lstStyle/>
          <a:p>
            <a:fld id="{D495E168-DA5E-4888-8D8A-92B118324C14}" type="slidenum">
              <a:rPr lang="ru-RU" smtClean="0"/>
              <a:t>18</a:t>
            </a:fld>
            <a:endParaRPr lang="ru-RU" dirty="0"/>
          </a:p>
        </p:txBody>
      </p:sp>
      <p:sp>
        <p:nvSpPr>
          <p:cNvPr id="5" name="Title 4"/>
          <p:cNvSpPr>
            <a:spLocks noGrp="1"/>
          </p:cNvSpPr>
          <p:nvPr>
            <p:ph type="title"/>
          </p:nvPr>
        </p:nvSpPr>
        <p:spPr/>
        <p:txBody>
          <a:bodyPr>
            <a:normAutofit fontScale="90000"/>
          </a:bodyPr>
          <a:lstStyle/>
          <a:p>
            <a:pPr algn="ctr"/>
            <a:r>
              <a:rPr lang="en-US" sz="4400" dirty="0" smtClean="0"/>
              <a:t>Application Review </a:t>
            </a:r>
            <a:r>
              <a:rPr lang="en-US" dirty="0" smtClean="0"/>
              <a:t/>
            </a:r>
            <a:br>
              <a:rPr lang="en-US" dirty="0" smtClean="0"/>
            </a:br>
            <a:endParaRPr lang="en-US" dirty="0"/>
          </a:p>
        </p:txBody>
      </p:sp>
      <p:sp>
        <p:nvSpPr>
          <p:cNvPr id="6" name="Text Placeholder 5"/>
          <p:cNvSpPr>
            <a:spLocks noGrp="1"/>
          </p:cNvSpPr>
          <p:nvPr>
            <p:ph type="body" sz="half" idx="2"/>
          </p:nvPr>
        </p:nvSpPr>
        <p:spPr>
          <a:xfrm>
            <a:off x="839788" y="2285263"/>
            <a:ext cx="3932237" cy="4129825"/>
          </a:xfrm>
        </p:spPr>
        <p:txBody>
          <a:bodyPr>
            <a:normAutofit/>
          </a:bodyPr>
          <a:lstStyle/>
          <a:p>
            <a:pPr marL="285750" indent="-285750">
              <a:buFont typeface="Arial" panose="020B0604020202020204" pitchFamily="34" charset="0"/>
              <a:buChar char="•"/>
            </a:pPr>
            <a:r>
              <a:rPr lang="en-US" dirty="0" smtClean="0">
                <a:solidFill>
                  <a:schemeClr val="accent5">
                    <a:lumMod val="75000"/>
                  </a:schemeClr>
                </a:solidFill>
                <a:latin typeface="Gill Sans MT" panose="020B0502020104020203" pitchFamily="34" charset="0"/>
              </a:rPr>
              <a:t>Alignment </a:t>
            </a:r>
            <a:r>
              <a:rPr lang="en-US" dirty="0">
                <a:solidFill>
                  <a:schemeClr val="accent5">
                    <a:lumMod val="75000"/>
                  </a:schemeClr>
                </a:solidFill>
                <a:latin typeface="Gill Sans MT" panose="020B0502020104020203" pitchFamily="34" charset="0"/>
              </a:rPr>
              <a:t>with </a:t>
            </a:r>
            <a:r>
              <a:rPr lang="en-US" dirty="0" smtClean="0">
                <a:solidFill>
                  <a:schemeClr val="accent5">
                    <a:lumMod val="75000"/>
                  </a:schemeClr>
                </a:solidFill>
                <a:latin typeface="Gill Sans MT" panose="020B0502020104020203" pitchFamily="34" charset="0"/>
              </a:rPr>
              <a:t>CV priorities</a:t>
            </a:r>
            <a:endParaRPr lang="en-US" dirty="0">
              <a:solidFill>
                <a:schemeClr val="accent5">
                  <a:lumMod val="75000"/>
                </a:schemeClr>
              </a:solidFill>
              <a:latin typeface="Gill Sans MT" panose="020B0502020104020203" pitchFamily="34" charset="0"/>
            </a:endParaRP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Does it meet a National Objective? Is it an Eligible Activity? </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Need and Justification for program</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Project Description</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Measurable Outcomes</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Accessibility</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Experience/Past Performance</a:t>
            </a:r>
          </a:p>
          <a:p>
            <a:pPr marL="285750" indent="-285750">
              <a:buFont typeface="Arial" panose="020B0604020202020204" pitchFamily="34" charset="0"/>
              <a:buChar char="•"/>
            </a:pPr>
            <a:r>
              <a:rPr lang="en-US" dirty="0">
                <a:solidFill>
                  <a:schemeClr val="accent5">
                    <a:lumMod val="75000"/>
                  </a:schemeClr>
                </a:solidFill>
                <a:latin typeface="Gill Sans MT" panose="020B0502020104020203" pitchFamily="34" charset="0"/>
              </a:rPr>
              <a:t>Coordination of Services</a:t>
            </a:r>
          </a:p>
          <a:p>
            <a:pPr marL="285750" indent="-285750">
              <a:buFont typeface="Arial" panose="020B0604020202020204" pitchFamily="34" charset="0"/>
              <a:buChar char="•"/>
            </a:pPr>
            <a:r>
              <a:rPr lang="en-US" dirty="0" smtClean="0">
                <a:solidFill>
                  <a:schemeClr val="accent5">
                    <a:lumMod val="75000"/>
                  </a:schemeClr>
                </a:solidFill>
                <a:latin typeface="Gill Sans MT" panose="020B0502020104020203" pitchFamily="34" charset="0"/>
              </a:rPr>
              <a:t>No duplication of benefits</a:t>
            </a:r>
          </a:p>
          <a:p>
            <a:pPr marL="285750" indent="-285750">
              <a:buFont typeface="Arial" panose="020B0604020202020204" pitchFamily="34" charset="0"/>
              <a:buChar char="•"/>
            </a:pPr>
            <a:r>
              <a:rPr lang="en-US" b="1" u="sng" dirty="0" smtClean="0">
                <a:solidFill>
                  <a:schemeClr val="accent5">
                    <a:lumMod val="75000"/>
                  </a:schemeClr>
                </a:solidFill>
                <a:latin typeface="Gill Sans MT" panose="020B0502020104020203" pitchFamily="34" charset="0"/>
              </a:rPr>
              <a:t>Will the project request prevent, prepare for,  and respond to the coronavirus outbreak? </a:t>
            </a:r>
            <a:endParaRPr lang="en-US" b="1" u="sng" dirty="0">
              <a:solidFill>
                <a:schemeClr val="accent5">
                  <a:lumMod val="75000"/>
                </a:schemeClr>
              </a:solidFill>
              <a:latin typeface="Gill Sans MT" panose="020B0502020104020203" pitchFamily="34" charset="0"/>
            </a:endParaRPr>
          </a:p>
          <a:p>
            <a:endParaRPr lang="en-US" dirty="0"/>
          </a:p>
        </p:txBody>
      </p:sp>
      <p:pic>
        <p:nvPicPr>
          <p:cNvPr id="2" name="slide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4758" y="6110288"/>
            <a:ext cx="609600" cy="609600"/>
          </a:xfrm>
          <a:prstGeom prst="rect">
            <a:avLst/>
          </a:prstGeom>
        </p:spPr>
      </p:pic>
    </p:spTree>
    <p:extLst>
      <p:ext uri="{BB962C8B-B14F-4D97-AF65-F5344CB8AC3E}">
        <p14:creationId xmlns:p14="http://schemas.microsoft.com/office/powerpoint/2010/main" val="25007481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5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19</a:t>
            </a:fld>
            <a:endParaRPr lang="ru-RU" dirty="0"/>
          </a:p>
        </p:txBody>
      </p:sp>
      <p:sp>
        <p:nvSpPr>
          <p:cNvPr id="4" name="Content Placeholder 3"/>
          <p:cNvSpPr>
            <a:spLocks noGrp="1"/>
          </p:cNvSpPr>
          <p:nvPr>
            <p:ph idx="1"/>
          </p:nvPr>
        </p:nvSpPr>
        <p:spPr>
          <a:xfrm>
            <a:off x="838200" y="1825625"/>
            <a:ext cx="10515600" cy="4688064"/>
          </a:xfrm>
        </p:spPr>
        <p:txBody>
          <a:bodyPr>
            <a:normAutofit/>
          </a:bodyPr>
          <a:lstStyle/>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Application Submission</a:t>
            </a:r>
          </a:p>
          <a:p>
            <a:r>
              <a:rPr lang="en-US" dirty="0">
                <a:solidFill>
                  <a:schemeClr val="accent5">
                    <a:lumMod val="75000"/>
                  </a:schemeClr>
                </a:solidFill>
                <a:latin typeface="Gill Sans MT" panose="020B0502020104020203" pitchFamily="34" charset="0"/>
              </a:rPr>
              <a:t>Applications are due by </a:t>
            </a:r>
            <a:r>
              <a:rPr lang="en-US" b="1" u="sng" dirty="0" smtClean="0">
                <a:solidFill>
                  <a:schemeClr val="accent5">
                    <a:lumMod val="75000"/>
                  </a:schemeClr>
                </a:solidFill>
                <a:latin typeface="Gill Sans MT" panose="020B0502020104020203" pitchFamily="34" charset="0"/>
              </a:rPr>
              <a:t>11:59pm MST </a:t>
            </a:r>
            <a:r>
              <a:rPr lang="en-US" b="1" u="sng" dirty="0">
                <a:solidFill>
                  <a:schemeClr val="accent5">
                    <a:lumMod val="75000"/>
                  </a:schemeClr>
                </a:solidFill>
                <a:latin typeface="Gill Sans MT" panose="020B0502020104020203" pitchFamily="34" charset="0"/>
              </a:rPr>
              <a:t>on </a:t>
            </a:r>
            <a:r>
              <a:rPr lang="en-US" b="1" u="sng" dirty="0" smtClean="0">
                <a:solidFill>
                  <a:schemeClr val="accent5">
                    <a:lumMod val="75000"/>
                  </a:schemeClr>
                </a:solidFill>
                <a:latin typeface="Gill Sans MT" panose="020B0502020104020203" pitchFamily="34" charset="0"/>
              </a:rPr>
              <a:t>June 26</a:t>
            </a:r>
            <a:r>
              <a:rPr lang="en-US" b="1" u="sng" baseline="30000" dirty="0" smtClean="0">
                <a:solidFill>
                  <a:schemeClr val="accent5">
                    <a:lumMod val="75000"/>
                  </a:schemeClr>
                </a:solidFill>
                <a:latin typeface="Gill Sans MT" panose="020B0502020104020203" pitchFamily="34" charset="0"/>
              </a:rPr>
              <a:t>th</a:t>
            </a:r>
            <a:r>
              <a:rPr lang="en-US" b="1" u="sng" dirty="0" smtClean="0">
                <a:solidFill>
                  <a:schemeClr val="accent5">
                    <a:lumMod val="75000"/>
                  </a:schemeClr>
                </a:solidFill>
                <a:latin typeface="Gill Sans MT" panose="020B0502020104020203" pitchFamily="34" charset="0"/>
              </a:rPr>
              <a:t> 2020. </a:t>
            </a:r>
            <a:r>
              <a:rPr lang="en-US" b="1" u="sng" dirty="0">
                <a:solidFill>
                  <a:schemeClr val="accent5">
                    <a:lumMod val="75000"/>
                  </a:schemeClr>
                </a:solidFill>
                <a:latin typeface="Gill Sans MT" panose="020B0502020104020203" pitchFamily="34" charset="0"/>
              </a:rPr>
              <a:t>NO EXCEPTIONS.</a:t>
            </a:r>
            <a:r>
              <a:rPr lang="en-US" b="1" dirty="0">
                <a:solidFill>
                  <a:schemeClr val="accent5">
                    <a:lumMod val="75000"/>
                  </a:schemeClr>
                </a:solidFill>
                <a:latin typeface="Gill Sans MT" panose="020B0502020104020203" pitchFamily="34" charset="0"/>
              </a:rPr>
              <a:t> </a:t>
            </a:r>
            <a:r>
              <a:rPr lang="en-US" dirty="0">
                <a:solidFill>
                  <a:schemeClr val="accent5">
                    <a:lumMod val="75000"/>
                  </a:schemeClr>
                </a:solidFill>
                <a:latin typeface="Gill Sans MT" panose="020B0502020104020203" pitchFamily="34" charset="0"/>
              </a:rPr>
              <a:t>Incomplete applications </a:t>
            </a:r>
            <a:r>
              <a:rPr lang="en-US" u="sng" dirty="0">
                <a:solidFill>
                  <a:schemeClr val="accent5">
                    <a:lumMod val="75000"/>
                  </a:schemeClr>
                </a:solidFill>
                <a:latin typeface="Gill Sans MT" panose="020B0502020104020203" pitchFamily="34" charset="0"/>
              </a:rPr>
              <a:t>will not</a:t>
            </a:r>
            <a:r>
              <a:rPr lang="en-US" dirty="0">
                <a:solidFill>
                  <a:schemeClr val="accent5">
                    <a:lumMod val="75000"/>
                  </a:schemeClr>
                </a:solidFill>
                <a:latin typeface="Gill Sans MT" panose="020B0502020104020203" pitchFamily="34" charset="0"/>
              </a:rPr>
              <a:t> be considered. </a:t>
            </a:r>
          </a:p>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Approval</a:t>
            </a:r>
          </a:p>
          <a:p>
            <a:r>
              <a:rPr lang="en-US" dirty="0">
                <a:solidFill>
                  <a:schemeClr val="accent5">
                    <a:lumMod val="75000"/>
                  </a:schemeClr>
                </a:solidFill>
                <a:latin typeface="Gill Sans MT" panose="020B0502020104020203" pitchFamily="34" charset="0"/>
              </a:rPr>
              <a:t>All applicants will be notified via mail of their approval or denial of their grant application funding request. (Approximately </a:t>
            </a:r>
            <a:r>
              <a:rPr lang="en-US" dirty="0" smtClean="0">
                <a:solidFill>
                  <a:schemeClr val="accent5">
                    <a:lumMod val="75000"/>
                  </a:schemeClr>
                </a:solidFill>
                <a:latin typeface="Gill Sans MT" panose="020B0502020104020203" pitchFamily="34" charset="0"/>
              </a:rPr>
              <a:t>6-7 </a:t>
            </a:r>
            <a:r>
              <a:rPr lang="en-US" dirty="0">
                <a:solidFill>
                  <a:schemeClr val="accent5">
                    <a:lumMod val="75000"/>
                  </a:schemeClr>
                </a:solidFill>
                <a:latin typeface="Gill Sans MT" panose="020B0502020104020203" pitchFamily="34" charset="0"/>
              </a:rPr>
              <a:t>weeks) </a:t>
            </a:r>
          </a:p>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Written Agreements</a:t>
            </a:r>
          </a:p>
          <a:p>
            <a:r>
              <a:rPr lang="en-US" dirty="0">
                <a:solidFill>
                  <a:schemeClr val="accent5">
                    <a:lumMod val="75000"/>
                  </a:schemeClr>
                </a:solidFill>
                <a:latin typeface="Gill Sans MT" panose="020B0502020104020203" pitchFamily="34" charset="0"/>
              </a:rPr>
              <a:t>After receiving a notification of approval, securing a written agreement takes on average an additional 30 days to finalize. </a:t>
            </a:r>
          </a:p>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Post-award technical assistance</a:t>
            </a:r>
          </a:p>
          <a:p>
            <a:r>
              <a:rPr lang="en-US" dirty="0">
                <a:solidFill>
                  <a:schemeClr val="accent5">
                    <a:lumMod val="75000"/>
                  </a:schemeClr>
                </a:solidFill>
                <a:latin typeface="Gill Sans MT" panose="020B0502020104020203" pitchFamily="34" charset="0"/>
              </a:rPr>
              <a:t>Review of project lifecycle through Neighborly, on-site visits, desk </a:t>
            </a:r>
            <a:r>
              <a:rPr lang="en-US" dirty="0" smtClean="0">
                <a:solidFill>
                  <a:schemeClr val="accent5">
                    <a:lumMod val="75000"/>
                  </a:schemeClr>
                </a:solidFill>
                <a:latin typeface="Gill Sans MT" panose="020B0502020104020203" pitchFamily="34" charset="0"/>
              </a:rPr>
              <a:t>monitoring's, </a:t>
            </a:r>
            <a:r>
              <a:rPr lang="en-US" dirty="0">
                <a:solidFill>
                  <a:schemeClr val="accent5">
                    <a:lumMod val="75000"/>
                  </a:schemeClr>
                </a:solidFill>
                <a:latin typeface="Gill Sans MT" panose="020B0502020104020203" pitchFamily="34" charset="0"/>
              </a:rPr>
              <a:t>etc.</a:t>
            </a:r>
          </a:p>
          <a:p>
            <a:pPr marL="0" indent="0">
              <a:buNone/>
            </a:pPr>
            <a:r>
              <a:rPr lang="en-US" b="1" dirty="0">
                <a:ln w="0"/>
                <a:solidFill>
                  <a:schemeClr val="accent1"/>
                </a:solidFill>
                <a:effectLst>
                  <a:outerShdw blurRad="38100" dist="25400" dir="5400000" algn="ctr" rotWithShape="0">
                    <a:srgbClr val="6E747A">
                      <a:alpha val="43000"/>
                    </a:srgbClr>
                  </a:outerShdw>
                </a:effectLst>
                <a:latin typeface="Gill Sans MT" panose="020B0502020104020203" pitchFamily="34" charset="0"/>
              </a:rPr>
              <a:t>Grant reimbursement requests</a:t>
            </a:r>
          </a:p>
          <a:p>
            <a:r>
              <a:rPr lang="en-US" dirty="0">
                <a:solidFill>
                  <a:schemeClr val="accent5">
                    <a:lumMod val="75000"/>
                  </a:schemeClr>
                </a:solidFill>
                <a:latin typeface="Gill Sans MT" panose="020B0502020104020203" pitchFamily="34" charset="0"/>
              </a:rPr>
              <a:t>After signing their written </a:t>
            </a:r>
            <a:r>
              <a:rPr lang="en-US" dirty="0" smtClean="0">
                <a:solidFill>
                  <a:schemeClr val="accent5">
                    <a:lumMod val="75000"/>
                  </a:schemeClr>
                </a:solidFill>
                <a:latin typeface="Gill Sans MT" panose="020B0502020104020203" pitchFamily="34" charset="0"/>
              </a:rPr>
              <a:t>agreements, </a:t>
            </a:r>
            <a:r>
              <a:rPr lang="en-US" dirty="0">
                <a:solidFill>
                  <a:schemeClr val="accent5">
                    <a:lumMod val="75000"/>
                  </a:schemeClr>
                </a:solidFill>
                <a:latin typeface="Gill Sans MT" panose="020B0502020104020203" pitchFamily="34" charset="0"/>
              </a:rPr>
              <a:t>subrecipients may begin submitting requests for reimbursement for eligible costs. It is important to note that request can be back dated as </a:t>
            </a:r>
            <a:r>
              <a:rPr lang="en-US" dirty="0" smtClean="0">
                <a:solidFill>
                  <a:schemeClr val="accent5">
                    <a:lumMod val="75000"/>
                  </a:schemeClr>
                </a:solidFill>
                <a:latin typeface="Gill Sans MT" panose="020B0502020104020203" pitchFamily="34" charset="0"/>
              </a:rPr>
              <a:t>of January 21</a:t>
            </a:r>
            <a:r>
              <a:rPr lang="en-US" baseline="30000" dirty="0" smtClean="0">
                <a:solidFill>
                  <a:schemeClr val="accent5">
                    <a:lumMod val="75000"/>
                  </a:schemeClr>
                </a:solidFill>
                <a:latin typeface="Gill Sans MT" panose="020B0502020104020203" pitchFamily="34" charset="0"/>
              </a:rPr>
              <a:t>st</a:t>
            </a:r>
            <a:r>
              <a:rPr lang="en-US" dirty="0" smtClean="0">
                <a:solidFill>
                  <a:schemeClr val="accent5">
                    <a:lumMod val="75000"/>
                  </a:schemeClr>
                </a:solidFill>
                <a:latin typeface="Gill Sans MT" panose="020B0502020104020203" pitchFamily="34" charset="0"/>
              </a:rPr>
              <a:t> 2020 for </a:t>
            </a:r>
            <a:r>
              <a:rPr lang="en-US" b="1" u="sng" dirty="0" smtClean="0">
                <a:solidFill>
                  <a:schemeClr val="accent5">
                    <a:lumMod val="75000"/>
                  </a:schemeClr>
                </a:solidFill>
                <a:latin typeface="Gill Sans MT" panose="020B0502020104020203" pitchFamily="34" charset="0"/>
              </a:rPr>
              <a:t>coronavirus-related and documented, eligible activities only. </a:t>
            </a:r>
            <a:endParaRPr lang="en-US" b="1" u="sng" dirty="0">
              <a:solidFill>
                <a:schemeClr val="accent5">
                  <a:lumMod val="75000"/>
                </a:schemeClr>
              </a:solidFill>
              <a:latin typeface="Gill Sans MT" panose="020B0502020104020203" pitchFamily="34" charset="0"/>
            </a:endParaRPr>
          </a:p>
          <a:p>
            <a:pPr marL="0" indent="0">
              <a:buNone/>
            </a:pPr>
            <a:endParaRPr lang="en-US" dirty="0"/>
          </a:p>
        </p:txBody>
      </p:sp>
      <p:sp>
        <p:nvSpPr>
          <p:cNvPr id="5" name="Title 4"/>
          <p:cNvSpPr>
            <a:spLocks noGrp="1"/>
          </p:cNvSpPr>
          <p:nvPr>
            <p:ph type="title"/>
          </p:nvPr>
        </p:nvSpPr>
        <p:spPr/>
        <p:txBody>
          <a:bodyPr/>
          <a:lstStyle/>
          <a:p>
            <a:pPr algn="ctr"/>
            <a:r>
              <a:rPr lang="en-US" dirty="0" smtClean="0"/>
              <a:t>General information</a:t>
            </a:r>
            <a:endParaRPr lang="en-US" dirty="0"/>
          </a:p>
        </p:txBody>
      </p:sp>
      <p:pic>
        <p:nvPicPr>
          <p:cNvPr id="2" name="slide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181944"/>
            <a:ext cx="609600" cy="609600"/>
          </a:xfrm>
          <a:prstGeom prst="rect">
            <a:avLst/>
          </a:prstGeom>
        </p:spPr>
      </p:pic>
    </p:spTree>
    <p:extLst>
      <p:ext uri="{BB962C8B-B14F-4D97-AF65-F5344CB8AC3E}">
        <p14:creationId xmlns:p14="http://schemas.microsoft.com/office/powerpoint/2010/main" val="13724005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60E4B91E-CC99-49A7-B26A-644201DA68F5}"/>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tretch>
            <a:fillRect/>
          </a:stretch>
        </p:blipFill>
        <p:spPr>
          <a:xfrm>
            <a:off x="1396781" y="198023"/>
            <a:ext cx="3894833" cy="5037787"/>
          </a:xfrm>
        </p:spPr>
      </p:pic>
      <p:sp>
        <p:nvSpPr>
          <p:cNvPr id="2" name="Title 1">
            <a:extLst>
              <a:ext uri="{FF2B5EF4-FFF2-40B4-BE49-F238E27FC236}">
                <a16:creationId xmlns:a16="http://schemas.microsoft.com/office/drawing/2014/main" id="{1E38EE8B-1608-4FFC-96B5-595AB97B845A}"/>
              </a:ext>
            </a:extLst>
          </p:cNvPr>
          <p:cNvSpPr>
            <a:spLocks noGrp="1"/>
          </p:cNvSpPr>
          <p:nvPr>
            <p:ph type="title"/>
          </p:nvPr>
        </p:nvSpPr>
        <p:spPr>
          <a:xfrm>
            <a:off x="6910023" y="625828"/>
            <a:ext cx="4503295" cy="782638"/>
          </a:xfrm>
        </p:spPr>
        <p:txBody>
          <a:bodyPr/>
          <a:lstStyle/>
          <a:p>
            <a:pPr algn="ctr"/>
            <a:r>
              <a:rPr lang="en-US" dirty="0" smtClean="0">
                <a:latin typeface="Gill Sans MT" panose="020B0502020104020203" pitchFamily="34" charset="0"/>
              </a:rPr>
              <a:t>Agenda </a:t>
            </a:r>
            <a:endParaRPr lang="ru-RU" dirty="0">
              <a:latin typeface="Franklin Gothic Book" panose="020B0503020102020204" pitchFamily="34" charset="0"/>
            </a:endParaRPr>
          </a:p>
        </p:txBody>
      </p:sp>
      <p:sp>
        <p:nvSpPr>
          <p:cNvPr id="3" name="Text Placeholder 2">
            <a:extLst>
              <a:ext uri="{FF2B5EF4-FFF2-40B4-BE49-F238E27FC236}">
                <a16:creationId xmlns:a16="http://schemas.microsoft.com/office/drawing/2014/main" id="{C11093FF-1360-4523-8547-5192EDA8BBF9}"/>
              </a:ext>
            </a:extLst>
          </p:cNvPr>
          <p:cNvSpPr>
            <a:spLocks noGrp="1"/>
          </p:cNvSpPr>
          <p:nvPr>
            <p:ph type="body" sz="quarter" idx="13"/>
          </p:nvPr>
        </p:nvSpPr>
        <p:spPr>
          <a:xfrm>
            <a:off x="6910023" y="1786825"/>
            <a:ext cx="4548187" cy="4528250"/>
          </a:xfrm>
        </p:spPr>
        <p:txBody>
          <a:bodyPr>
            <a:normAutofit/>
          </a:bodyPr>
          <a:lstStyle/>
          <a:p>
            <a:pPr marL="285750" indent="-285750">
              <a:buFont typeface="Wingdings" panose="05000000000000000000" pitchFamily="2" charset="2"/>
              <a:buChar char="v"/>
            </a:pPr>
            <a:endParaRPr lang="en-US" dirty="0" smtClean="0">
              <a:latin typeface="Franklin Gothic Book" panose="020B0503020102020204" pitchFamily="34" charset="0"/>
            </a:endParaRPr>
          </a:p>
          <a:p>
            <a:pPr marL="285750" indent="-285750">
              <a:buFont typeface="Arial" panose="020B0604020202020204" pitchFamily="34" charset="0"/>
              <a:buChar char="•"/>
            </a:pPr>
            <a:r>
              <a:rPr lang="en-US" b="0" dirty="0" smtClean="0">
                <a:solidFill>
                  <a:schemeClr val="accent1">
                    <a:lumMod val="50000"/>
                  </a:schemeClr>
                </a:solidFill>
                <a:latin typeface="Gill Sans MT" panose="020B0502020104020203" pitchFamily="34" charset="0"/>
                <a:ea typeface="Cambria Math" panose="02040503050406030204" pitchFamily="18" charset="0"/>
              </a:rPr>
              <a:t>Introduction </a:t>
            </a:r>
          </a:p>
          <a:p>
            <a:pPr marL="285750" indent="-285750">
              <a:buFont typeface="Arial" panose="020B0604020202020204" pitchFamily="34" charset="0"/>
              <a:buChar char="•"/>
            </a:pPr>
            <a:r>
              <a:rPr lang="en-US" b="0" dirty="0" smtClean="0">
                <a:solidFill>
                  <a:schemeClr val="accent1">
                    <a:lumMod val="50000"/>
                  </a:schemeClr>
                </a:solidFill>
                <a:latin typeface="Gill Sans MT" panose="020B0502020104020203" pitchFamily="34" charset="0"/>
                <a:ea typeface="Cambria Math" panose="02040503050406030204" pitchFamily="18" charset="0"/>
              </a:rPr>
              <a:t>CDBG Overview </a:t>
            </a:r>
          </a:p>
          <a:p>
            <a:pPr marL="285750" indent="-285750">
              <a:buFont typeface="Arial" panose="020B0604020202020204" pitchFamily="34" charset="0"/>
              <a:buChar char="•"/>
            </a:pPr>
            <a:r>
              <a:rPr lang="en-US" b="0" dirty="0" smtClean="0">
                <a:solidFill>
                  <a:schemeClr val="accent5">
                    <a:lumMod val="75000"/>
                  </a:schemeClr>
                </a:solidFill>
                <a:latin typeface="Gill Sans MT" panose="020B0502020104020203" pitchFamily="34" charset="0"/>
                <a:ea typeface="Cambria Math" panose="02040503050406030204" pitchFamily="18" charset="0"/>
              </a:rPr>
              <a:t>CARES Act and HUD </a:t>
            </a:r>
          </a:p>
          <a:p>
            <a:pPr marL="285750" indent="-285750">
              <a:buFont typeface="Arial" panose="020B0604020202020204" pitchFamily="34" charset="0"/>
              <a:buChar char="•"/>
            </a:pPr>
            <a:r>
              <a:rPr lang="en-US" b="0" dirty="0">
                <a:solidFill>
                  <a:schemeClr val="accent5">
                    <a:lumMod val="75000"/>
                  </a:schemeClr>
                </a:solidFill>
                <a:latin typeface="Gill Sans MT" panose="020B0502020104020203" pitchFamily="34" charset="0"/>
                <a:ea typeface="Cambria Math" panose="02040503050406030204" pitchFamily="18" charset="0"/>
              </a:rPr>
              <a:t>Funding </a:t>
            </a:r>
            <a:r>
              <a:rPr lang="en-US" b="0" dirty="0" smtClean="0">
                <a:solidFill>
                  <a:schemeClr val="accent5">
                    <a:lumMod val="75000"/>
                  </a:schemeClr>
                </a:solidFill>
                <a:latin typeface="Gill Sans MT" panose="020B0502020104020203" pitchFamily="34" charset="0"/>
                <a:ea typeface="Cambria Math" panose="02040503050406030204" pitchFamily="18" charset="0"/>
              </a:rPr>
              <a:t>Priorities</a:t>
            </a:r>
          </a:p>
          <a:p>
            <a:pPr marL="285750" indent="-285750">
              <a:buFont typeface="Arial" panose="020B0604020202020204" pitchFamily="34" charset="0"/>
              <a:buChar char="•"/>
            </a:pPr>
            <a:r>
              <a:rPr lang="en-US" b="0" dirty="0" smtClean="0">
                <a:solidFill>
                  <a:schemeClr val="accent5">
                    <a:lumMod val="75000"/>
                  </a:schemeClr>
                </a:solidFill>
                <a:latin typeface="Gill Sans MT" panose="020B0502020104020203" pitchFamily="34" charset="0"/>
                <a:ea typeface="Cambria Math" panose="02040503050406030204" pitchFamily="18" charset="0"/>
              </a:rPr>
              <a:t>Documenting Eligible Activities</a:t>
            </a:r>
          </a:p>
          <a:p>
            <a:pPr marL="285750" indent="-285750">
              <a:buFont typeface="Arial" panose="020B0604020202020204" pitchFamily="34" charset="0"/>
              <a:buChar char="•"/>
            </a:pPr>
            <a:r>
              <a:rPr lang="en-US" b="0" dirty="0" smtClean="0">
                <a:solidFill>
                  <a:schemeClr val="accent1">
                    <a:lumMod val="50000"/>
                  </a:schemeClr>
                </a:solidFill>
                <a:latin typeface="Gill Sans MT" panose="020B0502020104020203" pitchFamily="34" charset="0"/>
                <a:ea typeface="Cambria Math" panose="02040503050406030204" pitchFamily="18" charset="0"/>
              </a:rPr>
              <a:t>Beneficiaries</a:t>
            </a:r>
          </a:p>
          <a:p>
            <a:pPr marL="285750" indent="-285750">
              <a:buFont typeface="Arial" panose="020B0604020202020204" pitchFamily="34" charset="0"/>
              <a:buChar char="•"/>
            </a:pPr>
            <a:r>
              <a:rPr lang="en-US" b="0" dirty="0" smtClean="0">
                <a:solidFill>
                  <a:schemeClr val="accent1">
                    <a:lumMod val="50000"/>
                  </a:schemeClr>
                </a:solidFill>
                <a:latin typeface="Gill Sans MT" panose="020B0502020104020203" pitchFamily="34" charset="0"/>
                <a:ea typeface="Cambria Math" panose="02040503050406030204" pitchFamily="18" charset="0"/>
              </a:rPr>
              <a:t>Federal Financial Review Standards</a:t>
            </a:r>
          </a:p>
          <a:p>
            <a:pPr marL="285750" indent="-285750">
              <a:buFont typeface="Arial" panose="020B0604020202020204" pitchFamily="34" charset="0"/>
              <a:buChar char="•"/>
            </a:pPr>
            <a:r>
              <a:rPr lang="en-US" b="0" dirty="0" smtClean="0">
                <a:solidFill>
                  <a:schemeClr val="accent1">
                    <a:lumMod val="50000"/>
                  </a:schemeClr>
                </a:solidFill>
                <a:latin typeface="Gill Sans MT" panose="020B0502020104020203" pitchFamily="34" charset="0"/>
                <a:ea typeface="Cambria Math" panose="02040503050406030204" pitchFamily="18" charset="0"/>
              </a:rPr>
              <a:t>Recordkeeping and Reporting </a:t>
            </a:r>
          </a:p>
          <a:p>
            <a:pPr marL="285750" indent="-285750">
              <a:buFont typeface="Arial" panose="020B0604020202020204" pitchFamily="34" charset="0"/>
              <a:buChar char="•"/>
            </a:pPr>
            <a:r>
              <a:rPr lang="en-US" b="0" dirty="0" smtClean="0">
                <a:solidFill>
                  <a:schemeClr val="accent1">
                    <a:lumMod val="50000"/>
                  </a:schemeClr>
                </a:solidFill>
                <a:latin typeface="Gill Sans MT" panose="020B0502020104020203" pitchFamily="34" charset="0"/>
                <a:ea typeface="Cambria Math" panose="02040503050406030204" pitchFamily="18" charset="0"/>
              </a:rPr>
              <a:t>Submitting your application and review</a:t>
            </a:r>
          </a:p>
          <a:p>
            <a:pPr marL="285750" indent="-285750">
              <a:buFont typeface="Arial" panose="020B0604020202020204" pitchFamily="34" charset="0"/>
              <a:buChar char="•"/>
            </a:pPr>
            <a:r>
              <a:rPr lang="en-US" b="0" dirty="0" smtClean="0">
                <a:solidFill>
                  <a:schemeClr val="accent1">
                    <a:lumMod val="50000"/>
                  </a:schemeClr>
                </a:solidFill>
                <a:latin typeface="Gill Sans MT" panose="020B0502020104020203" pitchFamily="34" charset="0"/>
                <a:ea typeface="Cambria Math" panose="02040503050406030204" pitchFamily="18" charset="0"/>
              </a:rPr>
              <a:t>General Information </a:t>
            </a:r>
          </a:p>
          <a:p>
            <a:pPr marL="285750" indent="-285750">
              <a:buFont typeface="Arial" panose="020B0604020202020204" pitchFamily="34" charset="0"/>
              <a:buChar char="•"/>
            </a:pPr>
            <a:endParaRPr lang="en-US" b="0" dirty="0"/>
          </a:p>
        </p:txBody>
      </p:sp>
      <p:sp>
        <p:nvSpPr>
          <p:cNvPr id="7" name="Slide Number Placeholder 6">
            <a:extLst>
              <a:ext uri="{FF2B5EF4-FFF2-40B4-BE49-F238E27FC236}">
                <a16:creationId xmlns:a16="http://schemas.microsoft.com/office/drawing/2014/main" id="{2E6A3C64-206A-47DC-8E31-F719E356D26D}"/>
              </a:ext>
            </a:extLst>
          </p:cNvPr>
          <p:cNvSpPr>
            <a:spLocks noGrp="1"/>
          </p:cNvSpPr>
          <p:nvPr>
            <p:ph type="sldNum" sz="quarter" idx="12"/>
          </p:nvPr>
        </p:nvSpPr>
        <p:spPr/>
        <p:txBody>
          <a:bodyPr/>
          <a:lstStyle/>
          <a:p>
            <a:fld id="{D495E168-DA5E-4888-8D8A-92B118324C14}" type="slidenum">
              <a:rPr lang="ru-RU" smtClean="0"/>
              <a:pPr/>
              <a:t>2</a:t>
            </a:fld>
            <a:endParaRPr lang="ru-RU" dirty="0"/>
          </a:p>
        </p:txBody>
      </p:sp>
      <p:pic>
        <p:nvPicPr>
          <p:cNvPr id="4"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8045" y="6315075"/>
            <a:ext cx="609600" cy="609600"/>
          </a:xfrm>
          <a:prstGeom prst="rect">
            <a:avLst/>
          </a:prstGeom>
        </p:spPr>
      </p:pic>
    </p:spTree>
    <p:extLst>
      <p:ext uri="{BB962C8B-B14F-4D97-AF65-F5344CB8AC3E}">
        <p14:creationId xmlns:p14="http://schemas.microsoft.com/office/powerpoint/2010/main" val="30668985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24B6-BECF-4BE6-9971-53768392C0BB}"/>
              </a:ext>
            </a:extLst>
          </p:cNvPr>
          <p:cNvSpPr>
            <a:spLocks noGrp="1"/>
          </p:cNvSpPr>
          <p:nvPr>
            <p:ph type="title"/>
          </p:nvPr>
        </p:nvSpPr>
        <p:spPr>
          <a:xfrm>
            <a:off x="826975" y="314551"/>
            <a:ext cx="10515600" cy="1325563"/>
          </a:xfrm>
        </p:spPr>
        <p:txBody>
          <a:bodyPr/>
          <a:lstStyle/>
          <a:p>
            <a:r>
              <a:rPr lang="en-US" dirty="0"/>
              <a:t>THANK YOU!</a:t>
            </a:r>
            <a:endParaRPr lang="ru-RU" dirty="0"/>
          </a:p>
        </p:txBody>
      </p:sp>
      <p:pic>
        <p:nvPicPr>
          <p:cNvPr id="16" name="Picture Placeholder 15">
            <a:extLst>
              <a:ext uri="{FF2B5EF4-FFF2-40B4-BE49-F238E27FC236}">
                <a16:creationId xmlns:a16="http://schemas.microsoft.com/office/drawing/2014/main" id="{9AE9B74E-83A6-4E11-8B41-300A15318533}"/>
              </a:ext>
            </a:extLst>
          </p:cNvPr>
          <p:cNvPicPr>
            <a:picLocks noGrp="1" noChangeAspect="1"/>
          </p:cNvPicPr>
          <p:nvPr>
            <p:ph type="pic" sz="quarter" idx="21"/>
          </p:nvPr>
        </p:nvPicPr>
        <p:blipFill>
          <a:blip r:embed="rId5">
            <a:extLst>
              <a:ext uri="{28A0092B-C50C-407E-A947-70E740481C1C}">
                <a14:useLocalDpi xmlns:a14="http://schemas.microsoft.com/office/drawing/2010/main" val="0"/>
              </a:ext>
            </a:extLst>
          </a:blip>
          <a:stretch>
            <a:fillRect/>
          </a:stretch>
        </p:blipFill>
        <p:spPr>
          <a:xfrm>
            <a:off x="5245189" y="653595"/>
            <a:ext cx="6943003" cy="5241879"/>
          </a:xfrm>
        </p:spPr>
      </p:pic>
      <p:sp>
        <p:nvSpPr>
          <p:cNvPr id="15" name="TextBox 14"/>
          <p:cNvSpPr txBox="1"/>
          <p:nvPr/>
        </p:nvSpPr>
        <p:spPr>
          <a:xfrm>
            <a:off x="943216" y="3260558"/>
            <a:ext cx="3484405"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Catherine Duarte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Senior Analyst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City of Colorado Springs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Community Development Division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pitchFamily="34" charset="0"/>
                <a:hlinkClick r:id="rId6"/>
              </a:rPr>
              <a:t>catherine.duarte@coloradosprings.gov</a:t>
            </a:r>
            <a:r>
              <a:rPr kumimoji="0" lang="en-US" sz="1400" b="0" i="0" u="none" strike="noStrike" kern="1200" cap="none" spc="0" normalizeH="0" baseline="0" noProof="0" dirty="0" smtClean="0">
                <a:ln>
                  <a:noFill/>
                </a:ln>
                <a:solidFill>
                  <a:prstClr val="black"/>
                </a:solidFill>
                <a:effectLst/>
                <a:uLnTx/>
                <a:uFillTx/>
                <a:latin typeface="Gill Sans MT" panose="020B0502020104020203"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Office: 719-385-6876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prstClr val="black"/>
              </a:solidFill>
              <a:effectLst/>
              <a:uLnTx/>
              <a:uFillTx/>
              <a:latin typeface="Trebuchet MS" panose="020B0603020202020204"/>
              <a:ea typeface="+mn-ea"/>
              <a:cs typeface="+mn-cs"/>
            </a:endParaRPr>
          </a:p>
        </p:txBody>
      </p:sp>
      <p:sp>
        <p:nvSpPr>
          <p:cNvPr id="17" name="TextBox 16"/>
          <p:cNvSpPr txBox="1"/>
          <p:nvPr/>
        </p:nvSpPr>
        <p:spPr>
          <a:xfrm>
            <a:off x="943216" y="4841749"/>
            <a:ext cx="4876800"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Rose Lyda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Compliance project manager/Analyst II</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City of Colorado Springs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Community Development Division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hlinkClick r:id="rId7"/>
              </a:rPr>
              <a:t>r</a:t>
            </a:r>
            <a:r>
              <a:rPr kumimoji="0" lang="en-US" sz="1400" b="0" i="0" u="none" strike="noStrike" kern="1200" cap="none" spc="0" normalizeH="0" baseline="0" noProof="0" dirty="0" smtClean="0">
                <a:ln>
                  <a:noFill/>
                </a:ln>
                <a:solidFill>
                  <a:prstClr val="black"/>
                </a:solidFill>
                <a:effectLst/>
                <a:uLnTx/>
                <a:uFillTx/>
                <a:latin typeface="Gill Sans MT" panose="020B0502020104020203" pitchFamily="34" charset="0"/>
                <a:hlinkClick r:id="rId7"/>
              </a:rPr>
              <a:t>ose.lyda@coloradosprings.gov</a:t>
            </a:r>
            <a:r>
              <a:rPr kumimoji="0" lang="en-US" sz="1400" b="0" i="0" u="none" strike="noStrike" kern="1200" cap="none" spc="0" normalizeH="0" baseline="0" noProof="0" dirty="0" smtClean="0">
                <a:ln>
                  <a:noFill/>
                </a:ln>
                <a:solidFill>
                  <a:prstClr val="black"/>
                </a:solidFill>
                <a:effectLst/>
                <a:uLnTx/>
                <a:uFillTx/>
                <a:latin typeface="Gill Sans MT" panose="020B0502020104020203"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Office:719-385-5340</a:t>
            </a:r>
            <a:endParaRPr kumimoji="0" lang="en-US" sz="1400" b="0" i="0" u="none" strike="noStrike" kern="1200" cap="none" spc="0" normalizeH="0" baseline="0" noProof="0" dirty="0">
              <a:ln>
                <a:noFill/>
              </a:ln>
              <a:solidFill>
                <a:schemeClr val="accent5">
                  <a:lumMod val="75000"/>
                </a:schemeClr>
              </a:solidFill>
              <a:effectLst/>
              <a:uLnTx/>
              <a:uFillTx/>
              <a:latin typeface="Gill Sans MT" panose="020B0502020104020203" pitchFamily="34" charset="0"/>
            </a:endParaRPr>
          </a:p>
        </p:txBody>
      </p:sp>
      <p:sp>
        <p:nvSpPr>
          <p:cNvPr id="18" name="TextBox 17"/>
          <p:cNvSpPr txBox="1"/>
          <p:nvPr/>
        </p:nvSpPr>
        <p:spPr>
          <a:xfrm>
            <a:off x="943216" y="1811514"/>
            <a:ext cx="3604721"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Naomi Clark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Compliance Analyst II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City of Colorado Springs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Community Development Division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Gill Sans MT" panose="020B0502020104020203" pitchFamily="34" charset="0"/>
                <a:hlinkClick r:id="rId8"/>
              </a:rPr>
              <a:t>naomi.clark@coloradosprings.gov</a:t>
            </a:r>
            <a:r>
              <a:rPr kumimoji="0" lang="en-US" sz="1400" b="0" i="0" u="none" strike="noStrike" kern="1200" cap="none" spc="0" normalizeH="0" baseline="0" noProof="0" dirty="0" smtClean="0">
                <a:ln>
                  <a:noFill/>
                </a:ln>
                <a:solidFill>
                  <a:prstClr val="black"/>
                </a:solidFill>
                <a:effectLst/>
                <a:uLnTx/>
                <a:uFillTx/>
                <a:latin typeface="Gill Sans MT" panose="020B0502020104020203"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chemeClr val="accent5">
                    <a:lumMod val="75000"/>
                  </a:schemeClr>
                </a:solidFill>
                <a:effectLst/>
                <a:uLnTx/>
                <a:uFillTx/>
                <a:latin typeface="Gill Sans MT" panose="020B0502020104020203" pitchFamily="34" charset="0"/>
              </a:rPr>
              <a:t>Office: 719-385-6609</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3" name="slide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7375" y="6226744"/>
            <a:ext cx="609600" cy="609600"/>
          </a:xfrm>
          <a:prstGeom prst="rect">
            <a:avLst/>
          </a:prstGeom>
        </p:spPr>
      </p:pic>
    </p:spTree>
    <p:extLst>
      <p:ext uri="{BB962C8B-B14F-4D97-AF65-F5344CB8AC3E}">
        <p14:creationId xmlns:p14="http://schemas.microsoft.com/office/powerpoint/2010/main" val="13166635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4ED1216-A221-4C9B-B39B-71A3E4D9E409}"/>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tretch>
            <a:fillRect/>
          </a:stretch>
        </p:blipFill>
        <p:spPr>
          <a:xfrm>
            <a:off x="0" y="1"/>
            <a:ext cx="12191999" cy="5569499"/>
          </a:xfrm>
        </p:spPr>
      </p:pic>
      <p:sp>
        <p:nvSpPr>
          <p:cNvPr id="5" name="Text Placeholder 4">
            <a:extLst>
              <a:ext uri="{FF2B5EF4-FFF2-40B4-BE49-F238E27FC236}">
                <a16:creationId xmlns:a16="http://schemas.microsoft.com/office/drawing/2014/main" id="{53BA5B48-F9FF-45FC-A3F7-5CEF9A012980}"/>
              </a:ext>
            </a:extLst>
          </p:cNvPr>
          <p:cNvSpPr>
            <a:spLocks noGrp="1"/>
          </p:cNvSpPr>
          <p:nvPr>
            <p:ph type="body" sz="quarter" idx="16"/>
          </p:nvPr>
        </p:nvSpPr>
        <p:spPr>
          <a:xfrm>
            <a:off x="2412987" y="5569500"/>
            <a:ext cx="7366026" cy="1288500"/>
          </a:xfrm>
        </p:spPr>
        <p:txBody>
          <a:bodyPr/>
          <a:lstStyle/>
          <a:p>
            <a:r>
              <a:rPr lang="en-US" sz="1200" b="0" dirty="0">
                <a:solidFill>
                  <a:schemeClr val="tx1"/>
                </a:solidFill>
                <a:latin typeface="Gill Sans MT" panose="020B0502020104020203" pitchFamily="34" charset="0"/>
              </a:rPr>
              <a:t>The Community Development Division greatly appreciates the efforts and impact our community partners have on the citizens of Colorado Springs. Please feel free to reach out to </a:t>
            </a:r>
            <a:r>
              <a:rPr lang="en-US" sz="1200" u="sng" dirty="0">
                <a:latin typeface="Gill Sans MT" panose="020B0502020104020203" pitchFamily="34" charset="0"/>
                <a:hlinkClick r:id="rId3"/>
              </a:rPr>
              <a:t>naomi.clark@coloradosprings.gov</a:t>
            </a:r>
            <a:r>
              <a:rPr lang="en-US" sz="1200" b="0" dirty="0">
                <a:latin typeface="Gill Sans MT" panose="020B0502020104020203" pitchFamily="34" charset="0"/>
              </a:rPr>
              <a:t> </a:t>
            </a:r>
            <a:r>
              <a:rPr lang="en-US" sz="1200" b="0" dirty="0">
                <a:solidFill>
                  <a:schemeClr val="tx1"/>
                </a:solidFill>
                <a:latin typeface="Gill Sans MT" panose="020B0502020104020203" pitchFamily="34" charset="0"/>
              </a:rPr>
              <a:t>with any grant application inquiries. </a:t>
            </a:r>
            <a:endParaRPr lang="en-US" sz="1200" dirty="0">
              <a:solidFill>
                <a:schemeClr val="tx1"/>
              </a:solidFill>
              <a:latin typeface="Gill Sans MT" panose="020B0502020104020203" pitchFamily="34" charset="0"/>
            </a:endParaRPr>
          </a:p>
          <a:p>
            <a:r>
              <a:rPr lang="en-US" sz="1200" b="0" dirty="0">
                <a:solidFill>
                  <a:schemeClr val="tx1"/>
                </a:solidFill>
                <a:latin typeface="Gill Sans MT" panose="020B0502020104020203" pitchFamily="34" charset="0"/>
              </a:rPr>
              <a:t>For more information and resource guidance on the City of Colorado Springs coronavirus response please visit: </a:t>
            </a:r>
            <a:r>
              <a:rPr lang="en-US" sz="1200" u="sng" dirty="0">
                <a:latin typeface="Gill Sans MT" panose="020B0502020104020203" pitchFamily="34" charset="0"/>
                <a:hlinkClick r:id="rId4"/>
              </a:rPr>
              <a:t>https://coloradosprings.gov/economic-development/page/covid-19-response-helping-businesses</a:t>
            </a:r>
            <a:endParaRPr lang="en-US" sz="1200" dirty="0">
              <a:latin typeface="Gill Sans MT" panose="020B0502020104020203" pitchFamily="34" charset="0"/>
            </a:endParaRPr>
          </a:p>
          <a:p>
            <a:endParaRPr lang="ru-RU" dirty="0"/>
          </a:p>
        </p:txBody>
      </p:sp>
      <p:sp>
        <p:nvSpPr>
          <p:cNvPr id="4" name="Slide Number Placeholder 3">
            <a:extLst>
              <a:ext uri="{FF2B5EF4-FFF2-40B4-BE49-F238E27FC236}">
                <a16:creationId xmlns:a16="http://schemas.microsoft.com/office/drawing/2014/main" id="{CDDE29B3-D5FF-478A-848A-934E75A49FD3}"/>
              </a:ext>
            </a:extLst>
          </p:cNvPr>
          <p:cNvSpPr>
            <a:spLocks noGrp="1"/>
          </p:cNvSpPr>
          <p:nvPr>
            <p:ph type="sldNum" sz="quarter" idx="12"/>
          </p:nvPr>
        </p:nvSpPr>
        <p:spPr/>
        <p:txBody>
          <a:bodyPr/>
          <a:lstStyle/>
          <a:p>
            <a:fld id="{D495E168-DA5E-4888-8D8A-92B118324C14}" type="slidenum">
              <a:rPr lang="ru-RU" smtClean="0"/>
              <a:pPr/>
              <a:t>21</a:t>
            </a:fld>
            <a:endParaRPr lang="ru-RU" dirty="0"/>
          </a:p>
        </p:txBody>
      </p:sp>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332122" y="5718810"/>
            <a:ext cx="1833562" cy="946531"/>
          </a:xfrm>
          <a:prstGeom prst="rect">
            <a:avLst/>
          </a:prstGeom>
        </p:spPr>
      </p:pic>
    </p:spTree>
    <p:extLst>
      <p:ext uri="{BB962C8B-B14F-4D97-AF65-F5344CB8AC3E}">
        <p14:creationId xmlns:p14="http://schemas.microsoft.com/office/powerpoint/2010/main" val="1935360244"/>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39155-1F5E-4F48-B50E-F00D8FC535D9}"/>
              </a:ext>
            </a:extLst>
          </p:cNvPr>
          <p:cNvSpPr>
            <a:spLocks noGrp="1"/>
          </p:cNvSpPr>
          <p:nvPr>
            <p:ph type="title"/>
          </p:nvPr>
        </p:nvSpPr>
        <p:spPr>
          <a:xfrm>
            <a:off x="487261" y="335078"/>
            <a:ext cx="10515600" cy="1058740"/>
          </a:xfrm>
        </p:spPr>
        <p:txBody>
          <a:bodyPr>
            <a:noAutofit/>
          </a:bodyPr>
          <a:lstStyle/>
          <a:p>
            <a:r>
              <a:rPr lang="en-US" sz="4400" dirty="0" smtClean="0">
                <a:latin typeface="Gill Sans MT" panose="020B0502020104020203" pitchFamily="34" charset="0"/>
                <a:ea typeface="Cambria Math" panose="02040503050406030204" pitchFamily="18" charset="0"/>
              </a:rPr>
              <a:t>Introduction </a:t>
            </a:r>
            <a:endParaRPr lang="ru-RU" sz="4400" dirty="0">
              <a:latin typeface="Cambria Math" panose="02040503050406030204" pitchFamily="18" charset="0"/>
              <a:ea typeface="Cambria Math" panose="02040503050406030204" pitchFamily="18" charset="0"/>
            </a:endParaRPr>
          </a:p>
        </p:txBody>
      </p:sp>
      <p:sp>
        <p:nvSpPr>
          <p:cNvPr id="6" name="Text Placeholder 5">
            <a:extLst>
              <a:ext uri="{FF2B5EF4-FFF2-40B4-BE49-F238E27FC236}">
                <a16:creationId xmlns:a16="http://schemas.microsoft.com/office/drawing/2014/main" id="{55C6D235-86D2-43F6-A7D1-0DD3DC936D3D}"/>
              </a:ext>
            </a:extLst>
          </p:cNvPr>
          <p:cNvSpPr>
            <a:spLocks noGrp="1"/>
          </p:cNvSpPr>
          <p:nvPr>
            <p:ph type="body" sz="quarter" idx="16"/>
          </p:nvPr>
        </p:nvSpPr>
        <p:spPr>
          <a:xfrm>
            <a:off x="136322" y="1841967"/>
            <a:ext cx="11217478" cy="1507944"/>
          </a:xfrm>
        </p:spPr>
        <p:txBody>
          <a:bodyPr/>
          <a:lstStyle/>
          <a:p>
            <a:pPr>
              <a:lnSpc>
                <a:spcPct val="100000"/>
              </a:lnSpc>
              <a:spcBef>
                <a:spcPts val="600"/>
              </a:spcBef>
            </a:pPr>
            <a:r>
              <a:rPr lang="en-US" sz="1600" dirty="0" smtClean="0">
                <a:solidFill>
                  <a:schemeClr val="accent5">
                    <a:lumMod val="75000"/>
                  </a:schemeClr>
                </a:solidFill>
                <a:latin typeface="Gill Sans MT" panose="020B0502020104020203" pitchFamily="34" charset="0"/>
                <a:ea typeface="Cambria Math" panose="02040503050406030204" pitchFamily="18" charset="0"/>
              </a:rPr>
              <a:t>CARES Act: $2.2 trillion</a:t>
            </a:r>
          </a:p>
          <a:p>
            <a:pPr>
              <a:lnSpc>
                <a:spcPct val="100000"/>
              </a:lnSpc>
              <a:spcBef>
                <a:spcPts val="600"/>
              </a:spcBef>
            </a:pPr>
            <a:r>
              <a:rPr lang="en-US" sz="1600" dirty="0" smtClean="0">
                <a:solidFill>
                  <a:schemeClr val="accent5">
                    <a:lumMod val="75000"/>
                  </a:schemeClr>
                </a:solidFill>
                <a:latin typeface="Gill Sans MT" panose="020B0502020104020203" pitchFamily="34" charset="0"/>
                <a:ea typeface="Cambria Math" panose="02040503050406030204" pitchFamily="18" charset="0"/>
              </a:rPr>
              <a:t>HUD: $12 billion</a:t>
            </a:r>
          </a:p>
          <a:p>
            <a:pPr>
              <a:lnSpc>
                <a:spcPct val="100000"/>
              </a:lnSpc>
              <a:spcBef>
                <a:spcPts val="600"/>
              </a:spcBef>
            </a:pPr>
            <a:r>
              <a:rPr lang="en-US" sz="1600" dirty="0" smtClean="0">
                <a:solidFill>
                  <a:schemeClr val="accent5">
                    <a:lumMod val="75000"/>
                  </a:schemeClr>
                </a:solidFill>
                <a:latin typeface="Gill Sans MT" panose="020B0502020104020203" pitchFamily="34" charset="0"/>
                <a:ea typeface="Cambria Math" panose="02040503050406030204" pitchFamily="18" charset="0"/>
              </a:rPr>
              <a:t>Community Development Block Grant (CDBG-CV): </a:t>
            </a:r>
            <a:r>
              <a:rPr lang="en-US" sz="1600" dirty="0">
                <a:solidFill>
                  <a:schemeClr val="accent5">
                    <a:lumMod val="75000"/>
                  </a:schemeClr>
                </a:solidFill>
                <a:latin typeface="Gill Sans MT" panose="020B0502020104020203" pitchFamily="34" charset="0"/>
                <a:ea typeface="Cambria Math" panose="02040503050406030204" pitchFamily="18" charset="0"/>
              </a:rPr>
              <a:t>$5 billion </a:t>
            </a:r>
            <a:r>
              <a:rPr lang="en-US" sz="1600" dirty="0" smtClean="0">
                <a:solidFill>
                  <a:schemeClr val="accent5">
                    <a:lumMod val="75000"/>
                  </a:schemeClr>
                </a:solidFill>
                <a:latin typeface="Gill Sans MT" panose="020B0502020104020203" pitchFamily="34" charset="0"/>
                <a:ea typeface="Cambria Math" panose="02040503050406030204" pitchFamily="18" charset="0"/>
              </a:rPr>
              <a:t> </a:t>
            </a:r>
            <a:r>
              <a:rPr lang="en-US" sz="1600" dirty="0" smtClean="0">
                <a:solidFill>
                  <a:schemeClr val="accent5">
                    <a:lumMod val="75000"/>
                  </a:schemeClr>
                </a:solidFill>
                <a:latin typeface="Gill Sans MT" panose="020B0502020104020203" pitchFamily="34" charset="0"/>
                <a:ea typeface="Cambria Math" panose="02040503050406030204" pitchFamily="18" charset="0"/>
                <a:sym typeface="Wingdings" panose="05000000000000000000" pitchFamily="2" charset="2"/>
              </a:rPr>
              <a:t> City of Colorado Springs: $1.8 million</a:t>
            </a:r>
            <a:endParaRPr lang="en-US" sz="1600" dirty="0" smtClean="0">
              <a:solidFill>
                <a:schemeClr val="accent5">
                  <a:lumMod val="75000"/>
                </a:schemeClr>
              </a:solidFill>
              <a:latin typeface="Gill Sans MT" panose="020B0502020104020203" pitchFamily="34" charset="0"/>
              <a:ea typeface="Cambria Math" panose="02040503050406030204" pitchFamily="18" charset="0"/>
            </a:endParaRPr>
          </a:p>
          <a:p>
            <a:pPr>
              <a:lnSpc>
                <a:spcPct val="100000"/>
              </a:lnSpc>
              <a:spcBef>
                <a:spcPts val="600"/>
              </a:spcBef>
            </a:pPr>
            <a:r>
              <a:rPr lang="en-US" sz="1600" dirty="0" smtClean="0">
                <a:solidFill>
                  <a:schemeClr val="accent5">
                    <a:lumMod val="75000"/>
                  </a:schemeClr>
                </a:solidFill>
                <a:latin typeface="Gill Sans MT" panose="020B0502020104020203" pitchFamily="34" charset="0"/>
                <a:ea typeface="Cambria Math" panose="02040503050406030204" pitchFamily="18" charset="0"/>
              </a:rPr>
              <a:t>Emergency Solutions Grant (ESG-CV): $4 </a:t>
            </a:r>
            <a:r>
              <a:rPr lang="en-US" sz="1600" dirty="0">
                <a:solidFill>
                  <a:schemeClr val="accent5">
                    <a:lumMod val="75000"/>
                  </a:schemeClr>
                </a:solidFill>
                <a:latin typeface="Gill Sans MT" panose="020B0502020104020203" pitchFamily="34" charset="0"/>
                <a:ea typeface="Cambria Math" panose="02040503050406030204" pitchFamily="18" charset="0"/>
              </a:rPr>
              <a:t>billion </a:t>
            </a:r>
            <a:r>
              <a:rPr lang="en-US" sz="1600" dirty="0" smtClean="0">
                <a:solidFill>
                  <a:schemeClr val="accent5">
                    <a:lumMod val="75000"/>
                  </a:schemeClr>
                </a:solidFill>
                <a:latin typeface="Gill Sans MT" panose="020B0502020104020203" pitchFamily="34" charset="0"/>
                <a:ea typeface="Cambria Math" panose="02040503050406030204" pitchFamily="18" charset="0"/>
              </a:rPr>
              <a:t> </a:t>
            </a:r>
            <a:r>
              <a:rPr lang="en-US" sz="1600" dirty="0" smtClean="0">
                <a:solidFill>
                  <a:schemeClr val="accent5">
                    <a:lumMod val="75000"/>
                  </a:schemeClr>
                </a:solidFill>
                <a:latin typeface="Gill Sans MT" panose="020B0502020104020203" pitchFamily="34" charset="0"/>
                <a:ea typeface="Cambria Math" panose="02040503050406030204" pitchFamily="18" charset="0"/>
                <a:sym typeface="Wingdings" panose="05000000000000000000" pitchFamily="2" charset="2"/>
              </a:rPr>
              <a:t> City of Colorado Springs: $887k</a:t>
            </a:r>
            <a:endParaRPr lang="en-US" sz="1600" dirty="0" smtClean="0">
              <a:solidFill>
                <a:schemeClr val="accent5">
                  <a:lumMod val="75000"/>
                </a:schemeClr>
              </a:solidFill>
              <a:latin typeface="Gill Sans MT" panose="020B0502020104020203" pitchFamily="34" charset="0"/>
              <a:ea typeface="Cambria Math" panose="02040503050406030204" pitchFamily="18" charset="0"/>
            </a:endParaRPr>
          </a:p>
        </p:txBody>
      </p:sp>
      <p:sp>
        <p:nvSpPr>
          <p:cNvPr id="3" name="Text Placeholder 2">
            <a:extLst>
              <a:ext uri="{FF2B5EF4-FFF2-40B4-BE49-F238E27FC236}">
                <a16:creationId xmlns:a16="http://schemas.microsoft.com/office/drawing/2014/main" id="{C9DF92D8-1371-40FE-AB90-C65DFF928F5D}"/>
              </a:ext>
            </a:extLst>
          </p:cNvPr>
          <p:cNvSpPr>
            <a:spLocks noGrp="1"/>
          </p:cNvSpPr>
          <p:nvPr>
            <p:ph type="body" idx="1"/>
          </p:nvPr>
        </p:nvSpPr>
        <p:spPr>
          <a:xfrm>
            <a:off x="979738" y="3528604"/>
            <a:ext cx="4183650" cy="365125"/>
          </a:xfrm>
        </p:spPr>
        <p:txBody>
          <a:bodyPr>
            <a:normAutofit fontScale="92500" lnSpcReduction="20000"/>
          </a:bodyPr>
          <a:lstStyle/>
          <a:p>
            <a:pPr algn="ctr"/>
            <a:r>
              <a:rPr lang="en-US" dirty="0"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Who is eligible? </a:t>
            </a:r>
            <a:endParaRPr lang="ru-RU"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endParaRPr>
          </a:p>
        </p:txBody>
      </p:sp>
      <p:sp>
        <p:nvSpPr>
          <p:cNvPr id="7" name="Text Placeholder 6">
            <a:extLst>
              <a:ext uri="{FF2B5EF4-FFF2-40B4-BE49-F238E27FC236}">
                <a16:creationId xmlns:a16="http://schemas.microsoft.com/office/drawing/2014/main" id="{B0CA970E-796E-4258-8457-D1CEF7B4B866}"/>
              </a:ext>
            </a:extLst>
          </p:cNvPr>
          <p:cNvSpPr>
            <a:spLocks noGrp="1"/>
          </p:cNvSpPr>
          <p:nvPr>
            <p:ph type="body" idx="20"/>
          </p:nvPr>
        </p:nvSpPr>
        <p:spPr>
          <a:xfrm>
            <a:off x="797763" y="4072422"/>
            <a:ext cx="4365625" cy="2333625"/>
          </a:xfrm>
        </p:spPr>
        <p:txBody>
          <a:bodyPr>
            <a:noAutofit/>
          </a:bodyPr>
          <a:lstStyle/>
          <a:p>
            <a:pPr marL="0" indent="0" algn="ctr">
              <a:buNone/>
            </a:pPr>
            <a:r>
              <a:rPr lang="en-US" sz="1800" dirty="0" smtClean="0">
                <a:solidFill>
                  <a:schemeClr val="accent5">
                    <a:lumMod val="75000"/>
                  </a:schemeClr>
                </a:solidFill>
                <a:latin typeface="Gill Sans MT" panose="020B0502020104020203" pitchFamily="34" charset="0"/>
                <a:ea typeface="Cambria Math" panose="02040503050406030204" pitchFamily="18" charset="0"/>
              </a:rPr>
              <a:t>The Community </a:t>
            </a:r>
            <a:r>
              <a:rPr lang="en-US" sz="1800" dirty="0">
                <a:solidFill>
                  <a:schemeClr val="accent5">
                    <a:lumMod val="75000"/>
                  </a:schemeClr>
                </a:solidFill>
                <a:latin typeface="Gill Sans MT" panose="020B0502020104020203" pitchFamily="34" charset="0"/>
                <a:ea typeface="Cambria Math" panose="02040503050406030204" pitchFamily="18" charset="0"/>
              </a:rPr>
              <a:t>D</a:t>
            </a:r>
            <a:r>
              <a:rPr lang="en-US" sz="1800" dirty="0" smtClean="0">
                <a:solidFill>
                  <a:schemeClr val="accent5">
                    <a:lumMod val="75000"/>
                  </a:schemeClr>
                </a:solidFill>
                <a:latin typeface="Gill Sans MT" panose="020B0502020104020203" pitchFamily="34" charset="0"/>
                <a:ea typeface="Cambria Math" panose="02040503050406030204" pitchFamily="18" charset="0"/>
              </a:rPr>
              <a:t>evelopment </a:t>
            </a:r>
            <a:r>
              <a:rPr lang="en-US" sz="1800" dirty="0">
                <a:solidFill>
                  <a:schemeClr val="accent5">
                    <a:lumMod val="75000"/>
                  </a:schemeClr>
                </a:solidFill>
                <a:latin typeface="Gill Sans MT" panose="020B0502020104020203" pitchFamily="34" charset="0"/>
                <a:ea typeface="Cambria Math" panose="02040503050406030204" pitchFamily="18" charset="0"/>
              </a:rPr>
              <a:t>D</a:t>
            </a:r>
            <a:r>
              <a:rPr lang="en-US" sz="1800" dirty="0" smtClean="0">
                <a:solidFill>
                  <a:schemeClr val="accent5">
                    <a:lumMod val="75000"/>
                  </a:schemeClr>
                </a:solidFill>
                <a:latin typeface="Gill Sans MT" panose="020B0502020104020203" pitchFamily="34" charset="0"/>
                <a:ea typeface="Cambria Math" panose="02040503050406030204" pitchFamily="18" charset="0"/>
              </a:rPr>
              <a:t>ivision has opened applications for the CDBG-CV and ESG-cv funding to help organizations </a:t>
            </a:r>
            <a:r>
              <a:rPr lang="en-US" sz="1800" b="1" dirty="0" smtClean="0">
                <a:solidFill>
                  <a:schemeClr val="accent5">
                    <a:lumMod val="75000"/>
                  </a:schemeClr>
                </a:solidFill>
                <a:latin typeface="Gill Sans MT" panose="020B0502020104020203" pitchFamily="34" charset="0"/>
                <a:ea typeface="Cambria Math" panose="02040503050406030204" pitchFamily="18" charset="0"/>
              </a:rPr>
              <a:t>prevent, prepare for, and respond to the coronavirus. </a:t>
            </a:r>
            <a:endParaRPr lang="en-US" sz="1800" b="1" dirty="0">
              <a:solidFill>
                <a:schemeClr val="accent5">
                  <a:lumMod val="75000"/>
                </a:schemeClr>
              </a:solidFill>
              <a:latin typeface="Gill Sans MT" panose="020B0502020104020203" pitchFamily="34" charset="0"/>
              <a:ea typeface="Cambria Math" panose="02040503050406030204" pitchFamily="18" charset="0"/>
            </a:endParaRPr>
          </a:p>
          <a:p>
            <a:pPr algn="ctr"/>
            <a:endParaRPr lang="en-US" sz="1800" dirty="0" smtClean="0">
              <a:solidFill>
                <a:schemeClr val="accent5">
                  <a:lumMod val="75000"/>
                </a:schemeClr>
              </a:solidFill>
              <a:latin typeface="Gill Sans MT" panose="020B0502020104020203" pitchFamily="34" charset="0"/>
              <a:ea typeface="Cambria Math" panose="02040503050406030204" pitchFamily="18" charset="0"/>
            </a:endParaRPr>
          </a:p>
          <a:p>
            <a:pPr marL="0" indent="0" algn="ctr">
              <a:buNone/>
            </a:pPr>
            <a:r>
              <a:rPr lang="en-US" sz="1800" dirty="0" smtClean="0">
                <a:solidFill>
                  <a:schemeClr val="accent5">
                    <a:lumMod val="75000"/>
                  </a:schemeClr>
                </a:solidFill>
                <a:latin typeface="Gill Sans MT" panose="020B0502020104020203" pitchFamily="34" charset="0"/>
                <a:ea typeface="Cambria Math" panose="02040503050406030204" pitchFamily="18" charset="0"/>
              </a:rPr>
              <a:t>Non-profit organizations, faith based organizations, and public agencies are invited to apply. </a:t>
            </a:r>
            <a:endParaRPr lang="ru-RU" sz="1800" dirty="0">
              <a:solidFill>
                <a:schemeClr val="accent5">
                  <a:lumMod val="75000"/>
                </a:schemeClr>
              </a:solidFill>
              <a:latin typeface="Cambria Math" panose="02040503050406030204" pitchFamily="18" charset="0"/>
              <a:ea typeface="Cambria Math" panose="02040503050406030204" pitchFamily="18" charset="0"/>
            </a:endParaRPr>
          </a:p>
        </p:txBody>
      </p:sp>
      <p:sp>
        <p:nvSpPr>
          <p:cNvPr id="8" name="Text Placeholder 7">
            <a:extLst>
              <a:ext uri="{FF2B5EF4-FFF2-40B4-BE49-F238E27FC236}">
                <a16:creationId xmlns:a16="http://schemas.microsoft.com/office/drawing/2014/main" id="{E3AB4F18-AE38-4488-9473-A828459DA8A4}"/>
              </a:ext>
            </a:extLst>
          </p:cNvPr>
          <p:cNvSpPr>
            <a:spLocks noGrp="1"/>
          </p:cNvSpPr>
          <p:nvPr>
            <p:ph type="body" idx="18"/>
          </p:nvPr>
        </p:nvSpPr>
        <p:spPr>
          <a:xfrm>
            <a:off x="6166887" y="3528604"/>
            <a:ext cx="4183650" cy="365125"/>
          </a:xfrm>
        </p:spPr>
        <p:txBody>
          <a:bodyPr>
            <a:normAutofit fontScale="92500" lnSpcReduction="20000"/>
          </a:bodyPr>
          <a:lstStyle/>
          <a:p>
            <a:pPr algn="ctr"/>
            <a:r>
              <a:rPr lang="en-US" dirty="0" smtClean="0">
                <a:ln w="0"/>
                <a:solidFill>
                  <a:schemeClr val="accent1"/>
                </a:solidFill>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Funding Information </a:t>
            </a:r>
            <a:endParaRPr lang="ru-RU" dirty="0">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endParaRPr>
          </a:p>
        </p:txBody>
      </p:sp>
      <p:sp>
        <p:nvSpPr>
          <p:cNvPr id="17" name="Text Placeholder 16">
            <a:extLst>
              <a:ext uri="{FF2B5EF4-FFF2-40B4-BE49-F238E27FC236}">
                <a16:creationId xmlns:a16="http://schemas.microsoft.com/office/drawing/2014/main" id="{663B63A5-075F-4429-8F7A-8E50D3497170}"/>
              </a:ext>
            </a:extLst>
          </p:cNvPr>
          <p:cNvSpPr>
            <a:spLocks noGrp="1"/>
          </p:cNvSpPr>
          <p:nvPr>
            <p:ph type="body" sz="quarter" idx="21"/>
          </p:nvPr>
        </p:nvSpPr>
        <p:spPr>
          <a:xfrm>
            <a:off x="5905890" y="3898905"/>
            <a:ext cx="4365625" cy="2507142"/>
          </a:xfrm>
        </p:spPr>
        <p:txBody>
          <a:bodyPr>
            <a:normAutofit fontScale="70000" lnSpcReduction="20000"/>
          </a:bodyPr>
          <a:lstStyle/>
          <a:p>
            <a:pPr marL="0" indent="0" algn="ctr">
              <a:buNone/>
            </a:pPr>
            <a:r>
              <a:rPr lang="en-US" sz="2600" dirty="0" smtClean="0">
                <a:solidFill>
                  <a:schemeClr val="accent5">
                    <a:lumMod val="75000"/>
                  </a:schemeClr>
                </a:solidFill>
                <a:latin typeface="Gill Sans MT" panose="020B0502020104020203" pitchFamily="34" charset="0"/>
                <a:ea typeface="Cambria Math" panose="02040503050406030204" pitchFamily="18" charset="0"/>
              </a:rPr>
              <a:t>Community Development Block Grant (CDBG-CV)</a:t>
            </a:r>
          </a:p>
          <a:p>
            <a:pPr marL="0" indent="0" algn="ctr">
              <a:buNone/>
            </a:pPr>
            <a:r>
              <a:rPr lang="en-US" sz="2600" b="1" dirty="0" smtClean="0">
                <a:solidFill>
                  <a:schemeClr val="accent5">
                    <a:lumMod val="75000"/>
                  </a:schemeClr>
                </a:solidFill>
                <a:latin typeface="Gill Sans MT" panose="020B0502020104020203" pitchFamily="34" charset="0"/>
                <a:ea typeface="Cambria Math" panose="02040503050406030204" pitchFamily="18" charset="0"/>
              </a:rPr>
              <a:t>$ 1 million</a:t>
            </a:r>
          </a:p>
          <a:p>
            <a:pPr marL="0" indent="0" algn="ctr">
              <a:buNone/>
            </a:pPr>
            <a:endParaRPr lang="en-US" sz="2600" dirty="0">
              <a:solidFill>
                <a:schemeClr val="accent5">
                  <a:lumMod val="75000"/>
                </a:schemeClr>
              </a:solidFill>
              <a:latin typeface="Gill Sans MT" panose="020B0502020104020203" pitchFamily="34" charset="0"/>
              <a:ea typeface="Cambria Math" panose="02040503050406030204" pitchFamily="18" charset="0"/>
            </a:endParaRPr>
          </a:p>
          <a:p>
            <a:pPr marL="0" indent="0" algn="ctr">
              <a:buNone/>
            </a:pPr>
            <a:r>
              <a:rPr lang="en-US" sz="2600" dirty="0" smtClean="0">
                <a:solidFill>
                  <a:schemeClr val="accent5">
                    <a:lumMod val="75000"/>
                  </a:schemeClr>
                </a:solidFill>
                <a:latin typeface="Gill Sans MT" panose="020B0502020104020203" pitchFamily="34" charset="0"/>
                <a:ea typeface="Cambria Math" panose="02040503050406030204" pitchFamily="18" charset="0"/>
              </a:rPr>
              <a:t>Emergency Solutions </a:t>
            </a:r>
            <a:r>
              <a:rPr lang="en-US" sz="2600" dirty="0">
                <a:solidFill>
                  <a:schemeClr val="accent5">
                    <a:lumMod val="75000"/>
                  </a:schemeClr>
                </a:solidFill>
                <a:latin typeface="Gill Sans MT" panose="020B0502020104020203" pitchFamily="34" charset="0"/>
                <a:ea typeface="Cambria Math" panose="02040503050406030204" pitchFamily="18" charset="0"/>
              </a:rPr>
              <a:t>G</a:t>
            </a:r>
            <a:r>
              <a:rPr lang="en-US" sz="2600" dirty="0" smtClean="0">
                <a:solidFill>
                  <a:schemeClr val="accent5">
                    <a:lumMod val="75000"/>
                  </a:schemeClr>
                </a:solidFill>
                <a:latin typeface="Gill Sans MT" panose="020B0502020104020203" pitchFamily="34" charset="0"/>
                <a:ea typeface="Cambria Math" panose="02040503050406030204" pitchFamily="18" charset="0"/>
              </a:rPr>
              <a:t>rant (ESG-CV)</a:t>
            </a:r>
          </a:p>
          <a:p>
            <a:pPr marL="0" indent="0" algn="ctr">
              <a:buNone/>
            </a:pPr>
            <a:r>
              <a:rPr lang="en-US" sz="2600" b="1" dirty="0" smtClean="0">
                <a:solidFill>
                  <a:schemeClr val="accent5">
                    <a:lumMod val="75000"/>
                  </a:schemeClr>
                </a:solidFill>
                <a:latin typeface="Gill Sans MT" panose="020B0502020104020203" pitchFamily="34" charset="0"/>
                <a:ea typeface="Cambria Math" panose="02040503050406030204" pitchFamily="18" charset="0"/>
              </a:rPr>
              <a:t>$400,000</a:t>
            </a:r>
          </a:p>
          <a:p>
            <a:pPr marL="0" indent="0" algn="ctr">
              <a:buNone/>
            </a:pPr>
            <a:endParaRPr lang="en-US" sz="2600" dirty="0">
              <a:solidFill>
                <a:schemeClr val="accent5">
                  <a:lumMod val="75000"/>
                </a:schemeClr>
              </a:solidFill>
              <a:latin typeface="Gill Sans MT" panose="020B0502020104020203" pitchFamily="34" charset="0"/>
              <a:ea typeface="Cambria Math" panose="02040503050406030204" pitchFamily="18" charset="0"/>
            </a:endParaRPr>
          </a:p>
          <a:p>
            <a:pPr marL="0" indent="0" algn="ctr">
              <a:buNone/>
            </a:pPr>
            <a:r>
              <a:rPr lang="en-US" sz="2600" dirty="0" smtClean="0">
                <a:solidFill>
                  <a:schemeClr val="accent5">
                    <a:lumMod val="75000"/>
                  </a:schemeClr>
                </a:solidFill>
                <a:latin typeface="Gill Sans MT" panose="020B0502020104020203" pitchFamily="34" charset="0"/>
                <a:ea typeface="Cambria Math" panose="02040503050406030204" pitchFamily="18" charset="0"/>
              </a:rPr>
              <a:t>Minimum request amount</a:t>
            </a:r>
          </a:p>
          <a:p>
            <a:pPr marL="0" indent="0" algn="ctr">
              <a:buNone/>
            </a:pPr>
            <a:r>
              <a:rPr lang="en-US" sz="2600" b="1" dirty="0" smtClean="0">
                <a:solidFill>
                  <a:schemeClr val="accent5">
                    <a:lumMod val="75000"/>
                  </a:schemeClr>
                </a:solidFill>
                <a:latin typeface="Gill Sans MT" panose="020B0502020104020203" pitchFamily="34" charset="0"/>
                <a:ea typeface="Cambria Math" panose="02040503050406030204" pitchFamily="18" charset="0"/>
              </a:rPr>
              <a:t>$50,000 </a:t>
            </a:r>
            <a:r>
              <a:rPr lang="en-US" sz="2600" dirty="0" smtClean="0">
                <a:solidFill>
                  <a:schemeClr val="accent5">
                    <a:lumMod val="75000"/>
                  </a:schemeClr>
                </a:solidFill>
                <a:latin typeface="Gill Sans MT" panose="020B0502020104020203" pitchFamily="34" charset="0"/>
                <a:ea typeface="Cambria Math" panose="02040503050406030204" pitchFamily="18" charset="0"/>
              </a:rPr>
              <a:t>(both programs) </a:t>
            </a:r>
          </a:p>
          <a:p>
            <a:pPr marL="0" indent="0">
              <a:buNone/>
            </a:pPr>
            <a:endParaRPr lang="en-US" dirty="0" smtClean="0"/>
          </a:p>
          <a:p>
            <a:endParaRPr lang="ru-RU" dirty="0"/>
          </a:p>
        </p:txBody>
      </p:sp>
      <p:sp>
        <p:nvSpPr>
          <p:cNvPr id="5" name="Slide Number Placeholder 4">
            <a:extLst>
              <a:ext uri="{FF2B5EF4-FFF2-40B4-BE49-F238E27FC236}">
                <a16:creationId xmlns:a16="http://schemas.microsoft.com/office/drawing/2014/main" id="{CFEE48EC-430B-4D42-9565-527E52286C4D}"/>
              </a:ext>
            </a:extLst>
          </p:cNvPr>
          <p:cNvSpPr>
            <a:spLocks noGrp="1"/>
          </p:cNvSpPr>
          <p:nvPr>
            <p:ph type="sldNum" sz="quarter" idx="12"/>
          </p:nvPr>
        </p:nvSpPr>
        <p:spPr/>
        <p:txBody>
          <a:bodyPr/>
          <a:lstStyle/>
          <a:p>
            <a:fld id="{D495E168-DA5E-4888-8D8A-92B118324C14}" type="slidenum">
              <a:rPr lang="ru-RU" smtClean="0"/>
              <a:pPr/>
              <a:t>3</a:t>
            </a:fld>
            <a:endParaRPr lang="ru-RU" dirty="0"/>
          </a:p>
        </p:txBody>
      </p:sp>
      <p:pic>
        <p:nvPicPr>
          <p:cNvPr id="4"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7450" y="6300026"/>
            <a:ext cx="609600" cy="609600"/>
          </a:xfrm>
          <a:prstGeom prst="rect">
            <a:avLst/>
          </a:prstGeom>
        </p:spPr>
      </p:pic>
    </p:spTree>
    <p:extLst>
      <p:ext uri="{BB962C8B-B14F-4D97-AF65-F5344CB8AC3E}">
        <p14:creationId xmlns:p14="http://schemas.microsoft.com/office/powerpoint/2010/main" val="3953500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4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79B87-4AA7-436A-A28E-213168C1C67B}"/>
              </a:ext>
            </a:extLst>
          </p:cNvPr>
          <p:cNvSpPr>
            <a:spLocks noGrp="1"/>
          </p:cNvSpPr>
          <p:nvPr>
            <p:ph type="title"/>
          </p:nvPr>
        </p:nvSpPr>
        <p:spPr>
          <a:xfrm>
            <a:off x="811115" y="362680"/>
            <a:ext cx="5579123" cy="1711679"/>
          </a:xfrm>
        </p:spPr>
        <p:txBody>
          <a:bodyPr>
            <a:normAutofit/>
          </a:bodyPr>
          <a:lstStyle/>
          <a:p>
            <a:r>
              <a:rPr lang="en-US" sz="3600" dirty="0" smtClean="0">
                <a:latin typeface="Gill Sans MT" panose="020B0502020104020203" pitchFamily="34" charset="0"/>
                <a:ea typeface="Cambria Math" panose="02040503050406030204" pitchFamily="18" charset="0"/>
              </a:rPr>
              <a:t>Community Development Block Grant Program (CDBG) </a:t>
            </a:r>
            <a:endParaRPr lang="ru-RU" sz="3600" dirty="0">
              <a:latin typeface="Cambria Math" panose="02040503050406030204" pitchFamily="18" charset="0"/>
              <a:ea typeface="Cambria Math" panose="02040503050406030204" pitchFamily="18" charset="0"/>
            </a:endParaRPr>
          </a:p>
        </p:txBody>
      </p:sp>
      <p:sp>
        <p:nvSpPr>
          <p:cNvPr id="25" name="Text Placeholder 24">
            <a:extLst>
              <a:ext uri="{FF2B5EF4-FFF2-40B4-BE49-F238E27FC236}">
                <a16:creationId xmlns:a16="http://schemas.microsoft.com/office/drawing/2014/main" id="{37B0312A-C970-4CA1-A36F-1BB0C930FBEF}"/>
              </a:ext>
            </a:extLst>
          </p:cNvPr>
          <p:cNvSpPr>
            <a:spLocks noGrp="1"/>
          </p:cNvSpPr>
          <p:nvPr>
            <p:ph type="body" sz="quarter" idx="17"/>
          </p:nvPr>
        </p:nvSpPr>
        <p:spPr>
          <a:xfrm>
            <a:off x="811115" y="2358639"/>
            <a:ext cx="4583113" cy="3823305"/>
          </a:xfrm>
        </p:spPr>
        <p:txBody>
          <a:bodyPr>
            <a:noAutofit/>
          </a:bodyPr>
          <a:lstStyle/>
          <a:p>
            <a:r>
              <a:rPr lang="en-US" sz="1600" dirty="0">
                <a:solidFill>
                  <a:schemeClr val="accent5">
                    <a:lumMod val="75000"/>
                  </a:schemeClr>
                </a:solidFill>
                <a:latin typeface="Gill Sans MT" panose="020B0502020104020203" pitchFamily="34" charset="0"/>
                <a:ea typeface="Cambria Math" panose="02040503050406030204" pitchFamily="18" charset="0"/>
              </a:rPr>
              <a:t>The Community Development Block Grant Program (CDBG) was authorized under Title I of the Housing and Community Development Act of 1974. The focus of the program is to help develop viable urban communities, provide decent and suitable housing, and to expand economic opportunities to principally low-and moderate-income communities.	</a:t>
            </a:r>
          </a:p>
          <a:p>
            <a:r>
              <a:rPr lang="en-US" sz="1600" dirty="0" smtClean="0">
                <a:solidFill>
                  <a:schemeClr val="accent5">
                    <a:lumMod val="75000"/>
                  </a:schemeClr>
                </a:solidFill>
                <a:latin typeface="Gill Sans MT" panose="020B0502020104020203" pitchFamily="34" charset="0"/>
                <a:ea typeface="Cambria Math" panose="02040503050406030204" pitchFamily="18" charset="0"/>
              </a:rPr>
              <a:t>The Community Development Division manages the City of Colorado Springs entitlement funds from the U.S. Department of housing and Urban Development. Our mission is to create strong, sustainable, inclusive communities and quality affordable homes for all people in Colorado Springs. </a:t>
            </a:r>
            <a:endParaRPr lang="en-US" sz="1600" dirty="0">
              <a:solidFill>
                <a:schemeClr val="accent5">
                  <a:lumMod val="75000"/>
                </a:schemeClr>
              </a:solidFill>
              <a:latin typeface="Gill Sans MT" panose="020B0502020104020203" pitchFamily="34" charset="0"/>
              <a:ea typeface="Cambria Math" panose="02040503050406030204" pitchFamily="18" charset="0"/>
            </a:endParaRPr>
          </a:p>
        </p:txBody>
      </p:sp>
      <p:pic>
        <p:nvPicPr>
          <p:cNvPr id="14" name="Picture Placeholder 13">
            <a:extLst>
              <a:ext uri="{FF2B5EF4-FFF2-40B4-BE49-F238E27FC236}">
                <a16:creationId xmlns:a16="http://schemas.microsoft.com/office/drawing/2014/main" id="{6D2A2984-909C-46E6-BA11-B06EBD98F0D9}"/>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tretch>
            <a:fillRect/>
          </a:stretch>
        </p:blipFill>
        <p:spPr>
          <a:xfrm>
            <a:off x="6690189" y="1483675"/>
            <a:ext cx="5501811" cy="3438427"/>
          </a:xfrm>
        </p:spPr>
      </p:pic>
      <p:sp>
        <p:nvSpPr>
          <p:cNvPr id="3" name="Footer Placeholder 2">
            <a:extLst>
              <a:ext uri="{FF2B5EF4-FFF2-40B4-BE49-F238E27FC236}">
                <a16:creationId xmlns:a16="http://schemas.microsoft.com/office/drawing/2014/main" id="{56F8E1FB-FE5C-46BC-83C4-88721E70C4E1}"/>
              </a:ext>
            </a:extLst>
          </p:cNvPr>
          <p:cNvSpPr>
            <a:spLocks noGrp="1"/>
          </p:cNvSpPr>
          <p:nvPr>
            <p:ph type="ftr" sz="quarter" idx="11"/>
          </p:nvPr>
        </p:nvSpPr>
        <p:spPr>
          <a:xfrm>
            <a:off x="5257800" y="6263125"/>
            <a:ext cx="8049993" cy="659539"/>
          </a:xfrm>
        </p:spPr>
        <p:txBody>
          <a:bodyPr/>
          <a:lstStyle/>
          <a:p>
            <a:r>
              <a:rPr lang="en-US" sz="1400" b="1" dirty="0" smtClean="0">
                <a:solidFill>
                  <a:schemeClr val="accent5">
                    <a:lumMod val="75000"/>
                  </a:schemeClr>
                </a:solidFill>
                <a:latin typeface="Gill Sans MT" panose="020B0502020104020203" pitchFamily="34" charset="0"/>
                <a:ea typeface="Cambria Math" panose="02040503050406030204" pitchFamily="18" charset="0"/>
              </a:rPr>
              <a:t>For more information about the CDBG Program please visit: </a:t>
            </a:r>
          </a:p>
          <a:p>
            <a:r>
              <a:rPr lang="en-US" sz="1400" b="1" dirty="0">
                <a:solidFill>
                  <a:srgbClr val="0070C0"/>
                </a:solidFill>
                <a:latin typeface="Gill Sans MT" panose="020B0502020104020203" pitchFamily="34" charset="0"/>
                <a:ea typeface="Cambria Math" panose="02040503050406030204" pitchFamily="18" charset="0"/>
                <a:hlinkClick r:id="rId6"/>
              </a:rPr>
              <a:t>https://www.hudexchange.info/news/how-to-use-cdbg-for-public-service-activities</a:t>
            </a:r>
            <a:r>
              <a:rPr lang="en-US" sz="1400" b="1" dirty="0" smtClean="0">
                <a:solidFill>
                  <a:srgbClr val="0070C0"/>
                </a:solidFill>
                <a:latin typeface="Gill Sans MT" panose="020B0502020104020203" pitchFamily="34" charset="0"/>
                <a:ea typeface="Cambria Math" panose="02040503050406030204" pitchFamily="18" charset="0"/>
                <a:hlinkClick r:id="rId6"/>
              </a:rPr>
              <a:t>/</a:t>
            </a:r>
            <a:r>
              <a:rPr lang="en-US" sz="1400" b="1" dirty="0" smtClean="0">
                <a:solidFill>
                  <a:srgbClr val="0070C0"/>
                </a:solidFill>
                <a:latin typeface="Gill Sans MT" panose="020B0502020104020203" pitchFamily="34" charset="0"/>
                <a:ea typeface="Cambria Math" panose="02040503050406030204" pitchFamily="18" charset="0"/>
              </a:rPr>
              <a:t> </a:t>
            </a:r>
          </a:p>
          <a:p>
            <a:endParaRPr lang="ru-RU" sz="1050" dirty="0"/>
          </a:p>
        </p:txBody>
      </p:sp>
      <p:sp>
        <p:nvSpPr>
          <p:cNvPr id="4" name="Slide Number Placeholder 3">
            <a:extLst>
              <a:ext uri="{FF2B5EF4-FFF2-40B4-BE49-F238E27FC236}">
                <a16:creationId xmlns:a16="http://schemas.microsoft.com/office/drawing/2014/main" id="{9DFFC05B-6738-42DC-8BE6-C9279D17A4F6}"/>
              </a:ext>
            </a:extLst>
          </p:cNvPr>
          <p:cNvSpPr>
            <a:spLocks noGrp="1"/>
          </p:cNvSpPr>
          <p:nvPr>
            <p:ph type="sldNum" sz="quarter" idx="12"/>
          </p:nvPr>
        </p:nvSpPr>
        <p:spPr/>
        <p:txBody>
          <a:bodyPr/>
          <a:lstStyle/>
          <a:p>
            <a:fld id="{D495E168-DA5E-4888-8D8A-92B118324C14}" type="slidenum">
              <a:rPr lang="ru-RU" smtClean="0"/>
              <a:pPr/>
              <a:t>4</a:t>
            </a:fld>
            <a:endParaRPr lang="ru-RU" dirty="0"/>
          </a:p>
        </p:txBody>
      </p:sp>
      <p:pic>
        <p:nvPicPr>
          <p:cNvPr id="5"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508" y="6181944"/>
            <a:ext cx="609600" cy="609600"/>
          </a:xfrm>
          <a:prstGeom prst="rect">
            <a:avLst/>
          </a:prstGeom>
        </p:spPr>
      </p:pic>
    </p:spTree>
    <p:extLst>
      <p:ext uri="{BB962C8B-B14F-4D97-AF65-F5344CB8AC3E}">
        <p14:creationId xmlns:p14="http://schemas.microsoft.com/office/powerpoint/2010/main" val="20235355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84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5</a:t>
            </a:fld>
            <a:endParaRPr lang="ru-RU" dirty="0"/>
          </a:p>
        </p:txBody>
      </p:sp>
      <p:sp>
        <p:nvSpPr>
          <p:cNvPr id="4" name="Title 3"/>
          <p:cNvSpPr>
            <a:spLocks noGrp="1"/>
          </p:cNvSpPr>
          <p:nvPr>
            <p:ph type="title"/>
          </p:nvPr>
        </p:nvSpPr>
        <p:spPr>
          <a:xfrm>
            <a:off x="363416" y="457200"/>
            <a:ext cx="4408610" cy="1442729"/>
          </a:xfrm>
        </p:spPr>
        <p:txBody>
          <a:bodyPr>
            <a:noAutofit/>
          </a:bodyPr>
          <a:lstStyle/>
          <a:p>
            <a:pPr algn="ctr"/>
            <a:r>
              <a:rPr lang="en-US" sz="3600" i="1" dirty="0" smtClean="0">
                <a:latin typeface="Gill Sans MT" panose="020B0502020104020203" pitchFamily="34" charset="0"/>
                <a:ea typeface="Cambria Math" panose="02040503050406030204" pitchFamily="18" charset="0"/>
              </a:rPr>
              <a:t>CDBG </a:t>
            </a:r>
            <a:br>
              <a:rPr lang="en-US" sz="3600" i="1" dirty="0" smtClean="0">
                <a:latin typeface="Gill Sans MT" panose="020B0502020104020203" pitchFamily="34" charset="0"/>
                <a:ea typeface="Cambria Math" panose="02040503050406030204" pitchFamily="18" charset="0"/>
              </a:rPr>
            </a:br>
            <a:r>
              <a:rPr lang="en-US" sz="3600" i="1" dirty="0" smtClean="0">
                <a:latin typeface="Gill Sans MT" panose="020B0502020104020203" pitchFamily="34" charset="0"/>
                <a:ea typeface="Cambria Math" panose="02040503050406030204" pitchFamily="18" charset="0"/>
              </a:rPr>
              <a:t>Public Services</a:t>
            </a:r>
            <a:endParaRPr lang="en-US" sz="3600" i="1" dirty="0">
              <a:latin typeface="Gill Sans MT" panose="020B0502020104020203" pitchFamily="34" charset="0"/>
              <a:ea typeface="Cambria Math" panose="02040503050406030204" pitchFamily="18" charset="0"/>
            </a:endParaRPr>
          </a:p>
        </p:txBody>
      </p:sp>
      <p:sp>
        <p:nvSpPr>
          <p:cNvPr id="5" name="Text Placeholder 4"/>
          <p:cNvSpPr>
            <a:spLocks noGrp="1"/>
          </p:cNvSpPr>
          <p:nvPr>
            <p:ph type="body" sz="half" idx="2"/>
          </p:nvPr>
        </p:nvSpPr>
        <p:spPr>
          <a:xfrm>
            <a:off x="768351" y="2341548"/>
            <a:ext cx="3932237" cy="4435267"/>
          </a:xfrm>
        </p:spPr>
        <p:txBody>
          <a:bodyPr>
            <a:normAutofit/>
          </a:bodyPr>
          <a:lstStyle/>
          <a:p>
            <a:pPr algn="ctr"/>
            <a:r>
              <a:rPr lang="en-US" sz="2000" b="1" dirty="0" smtClean="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Purpose</a:t>
            </a:r>
          </a:p>
          <a:p>
            <a:pPr algn="ctr"/>
            <a:r>
              <a:rPr lang="en-US" dirty="0" smtClean="0">
                <a:solidFill>
                  <a:schemeClr val="accent5">
                    <a:lumMod val="75000"/>
                  </a:schemeClr>
                </a:solidFill>
                <a:latin typeface="Gill Sans MT" panose="020B0502020104020203" pitchFamily="34" charset="0"/>
                <a:ea typeface="Cambria Math" panose="02040503050406030204" pitchFamily="18" charset="0"/>
              </a:rPr>
              <a:t>CDBG </a:t>
            </a:r>
            <a:r>
              <a:rPr lang="en-US" dirty="0">
                <a:solidFill>
                  <a:schemeClr val="accent5">
                    <a:lumMod val="75000"/>
                  </a:schemeClr>
                </a:solidFill>
                <a:latin typeface="Gill Sans MT" panose="020B0502020104020203" pitchFamily="34" charset="0"/>
                <a:ea typeface="Cambria Math" panose="02040503050406030204" pitchFamily="18" charset="0"/>
              </a:rPr>
              <a:t>Public Services funds generally support service delivery costs for organizations serving low-income populations. </a:t>
            </a:r>
            <a:r>
              <a:rPr lang="en-US" dirty="0" smtClean="0">
                <a:solidFill>
                  <a:schemeClr val="accent5">
                    <a:lumMod val="75000"/>
                  </a:schemeClr>
                </a:solidFill>
                <a:latin typeface="Gill Sans MT" panose="020B0502020104020203" pitchFamily="34" charset="0"/>
                <a:ea typeface="Cambria Math" panose="02040503050406030204" pitchFamily="18" charset="0"/>
              </a:rPr>
              <a:t>These funds must </a:t>
            </a:r>
            <a:r>
              <a:rPr lang="en-US" dirty="0">
                <a:solidFill>
                  <a:schemeClr val="accent5">
                    <a:lumMod val="75000"/>
                  </a:schemeClr>
                </a:solidFill>
                <a:latin typeface="Gill Sans MT" panose="020B0502020104020203" pitchFamily="34" charset="0"/>
                <a:ea typeface="Cambria Math" panose="02040503050406030204" pitchFamily="18" charset="0"/>
              </a:rPr>
              <a:t>go toward </a:t>
            </a:r>
            <a:r>
              <a:rPr lang="en-US" b="1" dirty="0">
                <a:solidFill>
                  <a:schemeClr val="accent5">
                    <a:lumMod val="75000"/>
                  </a:schemeClr>
                </a:solidFill>
                <a:latin typeface="Gill Sans MT" panose="020B0502020104020203" pitchFamily="34" charset="0"/>
                <a:ea typeface="Cambria Math" panose="02040503050406030204" pitchFamily="18" charset="0"/>
              </a:rPr>
              <a:t>expanding existing services </a:t>
            </a:r>
            <a:r>
              <a:rPr lang="en-US" dirty="0">
                <a:solidFill>
                  <a:schemeClr val="accent5">
                    <a:lumMod val="75000"/>
                  </a:schemeClr>
                </a:solidFill>
                <a:latin typeface="Gill Sans MT" panose="020B0502020104020203" pitchFamily="34" charset="0"/>
                <a:ea typeface="Cambria Math" panose="02040503050406030204" pitchFamily="18" charset="0"/>
              </a:rPr>
              <a:t>or </a:t>
            </a:r>
            <a:r>
              <a:rPr lang="en-US" b="1" dirty="0">
                <a:solidFill>
                  <a:schemeClr val="accent5">
                    <a:lumMod val="75000"/>
                  </a:schemeClr>
                </a:solidFill>
                <a:latin typeface="Gill Sans MT" panose="020B0502020104020203" pitchFamily="34" charset="0"/>
                <a:ea typeface="Cambria Math" panose="02040503050406030204" pitchFamily="18" charset="0"/>
              </a:rPr>
              <a:t>creating new services </a:t>
            </a:r>
            <a:r>
              <a:rPr lang="en-US" dirty="0">
                <a:solidFill>
                  <a:schemeClr val="accent5">
                    <a:lumMod val="75000"/>
                  </a:schemeClr>
                </a:solidFill>
                <a:latin typeface="Gill Sans MT" panose="020B0502020104020203" pitchFamily="34" charset="0"/>
                <a:ea typeface="Cambria Math" panose="02040503050406030204" pitchFamily="18" charset="0"/>
              </a:rPr>
              <a:t>to serve those populations. </a:t>
            </a:r>
            <a:endParaRPr lang="en-US" dirty="0" smtClean="0">
              <a:solidFill>
                <a:schemeClr val="accent5">
                  <a:lumMod val="75000"/>
                </a:schemeClr>
              </a:solidFill>
              <a:latin typeface="Gill Sans MT" panose="020B0502020104020203" pitchFamily="34" charset="0"/>
              <a:ea typeface="Cambria Math" panose="02040503050406030204" pitchFamily="18" charset="0"/>
            </a:endParaRPr>
          </a:p>
          <a:p>
            <a:pPr algn="ctr"/>
            <a:r>
              <a:rPr lang="en-US" sz="2400" b="1" dirty="0" smtClean="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Beneficiaries</a:t>
            </a:r>
            <a:endParaRPr lang="en-US" sz="2400" b="1" dirty="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endParaRPr>
          </a:p>
          <a:p>
            <a:pPr marL="285750" indent="-285750" algn="ctr">
              <a:spcBef>
                <a:spcPts val="0"/>
              </a:spcBef>
              <a:buFont typeface="Arial" panose="020B0604020202020204" pitchFamily="34" charset="0"/>
              <a:buChar char="•"/>
            </a:pPr>
            <a:r>
              <a:rPr lang="en-US" dirty="0">
                <a:solidFill>
                  <a:schemeClr val="accent5">
                    <a:lumMod val="75000"/>
                  </a:schemeClr>
                </a:solidFill>
                <a:latin typeface="Gill Sans MT" panose="020B0502020104020203" pitchFamily="34" charset="0"/>
                <a:ea typeface="Cambria Math" panose="02040503050406030204" pitchFamily="18" charset="0"/>
              </a:rPr>
              <a:t>Residents of Colorado Springs</a:t>
            </a:r>
          </a:p>
          <a:p>
            <a:pPr marL="285750" indent="-285750" algn="ctr">
              <a:spcBef>
                <a:spcPts val="0"/>
              </a:spcBef>
              <a:buFont typeface="Arial" panose="020B0604020202020204" pitchFamily="34" charset="0"/>
              <a:buChar char="•"/>
            </a:pPr>
            <a:r>
              <a:rPr lang="en-US" dirty="0" smtClean="0">
                <a:solidFill>
                  <a:schemeClr val="accent5">
                    <a:lumMod val="75000"/>
                  </a:schemeClr>
                </a:solidFill>
                <a:latin typeface="Gill Sans MT" panose="020B0502020104020203" pitchFamily="34" charset="0"/>
                <a:ea typeface="Cambria Math" panose="02040503050406030204" pitchFamily="18" charset="0"/>
              </a:rPr>
              <a:t>Low-income individuals or communities </a:t>
            </a:r>
          </a:p>
          <a:p>
            <a:pPr marL="285750" indent="-285750" algn="ctr">
              <a:buFont typeface="Arial" panose="020B0604020202020204" pitchFamily="34" charset="0"/>
              <a:buChar char="•"/>
            </a:pPr>
            <a:r>
              <a:rPr lang="en-US" sz="2000" b="1" dirty="0" smtClean="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Eligibility</a:t>
            </a:r>
          </a:p>
          <a:p>
            <a:pPr algn="ctr"/>
            <a:r>
              <a:rPr lang="en-US" dirty="0">
                <a:solidFill>
                  <a:schemeClr val="accent5">
                    <a:lumMod val="75000"/>
                  </a:schemeClr>
                </a:solidFill>
                <a:latin typeface="Gill Sans MT" panose="020B0502020104020203" pitchFamily="34" charset="0"/>
                <a:ea typeface="Cambria Math" panose="02040503050406030204" pitchFamily="18" charset="0"/>
              </a:rPr>
              <a:t>Eligible activities can be broken into two categories: </a:t>
            </a:r>
            <a:r>
              <a:rPr lang="en-US" b="1" dirty="0">
                <a:solidFill>
                  <a:schemeClr val="accent5">
                    <a:lumMod val="75000"/>
                  </a:schemeClr>
                </a:solidFill>
                <a:latin typeface="Gill Sans MT" panose="020B0502020104020203" pitchFamily="34" charset="0"/>
                <a:ea typeface="Cambria Math" panose="02040503050406030204" pitchFamily="18" charset="0"/>
              </a:rPr>
              <a:t>eligible service delivery costs </a:t>
            </a:r>
            <a:r>
              <a:rPr lang="en-US" dirty="0">
                <a:solidFill>
                  <a:schemeClr val="accent5">
                    <a:lumMod val="75000"/>
                  </a:schemeClr>
                </a:solidFill>
                <a:latin typeface="Gill Sans MT" panose="020B0502020104020203" pitchFamily="34" charset="0"/>
                <a:ea typeface="Cambria Math" panose="02040503050406030204" pitchFamily="18" charset="0"/>
              </a:rPr>
              <a:t>and </a:t>
            </a:r>
            <a:r>
              <a:rPr lang="en-US" b="1" dirty="0">
                <a:solidFill>
                  <a:schemeClr val="accent5">
                    <a:lumMod val="75000"/>
                  </a:schemeClr>
                </a:solidFill>
                <a:latin typeface="Gill Sans MT" panose="020B0502020104020203" pitchFamily="34" charset="0"/>
                <a:ea typeface="Cambria Math" panose="02040503050406030204" pitchFamily="18" charset="0"/>
              </a:rPr>
              <a:t>eligible program types. </a:t>
            </a:r>
            <a:endParaRPr lang="en-US" dirty="0" smtClean="0">
              <a:solidFill>
                <a:schemeClr val="accent5">
                  <a:lumMod val="75000"/>
                </a:schemeClr>
              </a:solidFill>
              <a:latin typeface="Gill Sans MT" panose="020B0502020104020203" pitchFamily="34" charset="0"/>
              <a:ea typeface="Cambria Math" panose="02040503050406030204" pitchFamily="18" charset="0"/>
            </a:endParaRPr>
          </a:p>
          <a:p>
            <a:endParaRPr lang="en-US" dirty="0" smtClean="0"/>
          </a:p>
          <a:p>
            <a:endParaRPr lang="en-US" dirty="0"/>
          </a:p>
        </p:txBody>
      </p:sp>
      <p:sp>
        <p:nvSpPr>
          <p:cNvPr id="6" name="Content Placeholder 5"/>
          <p:cNvSpPr>
            <a:spLocks noGrp="1"/>
          </p:cNvSpPr>
          <p:nvPr>
            <p:ph idx="1"/>
          </p:nvPr>
        </p:nvSpPr>
        <p:spPr>
          <a:xfrm>
            <a:off x="5218357" y="66893"/>
            <a:ext cx="6653212" cy="6462093"/>
          </a:xfrm>
        </p:spPr>
        <p:txBody>
          <a:bodyPr>
            <a:normAutofit fontScale="92500" lnSpcReduction="10000"/>
          </a:bodyPr>
          <a:lstStyle/>
          <a:p>
            <a:pPr marL="0" indent="0">
              <a:buNone/>
            </a:pPr>
            <a:r>
              <a:rPr lang="en-US" sz="1700" b="1" dirty="0" smtClean="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Program </a:t>
            </a:r>
            <a:r>
              <a:rPr lang="en-US" sz="1700" b="1" dirty="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Types </a:t>
            </a:r>
          </a:p>
          <a:p>
            <a:pPr marL="0" indent="0">
              <a:buNone/>
            </a:pPr>
            <a:r>
              <a:rPr lang="en-US" sz="1700" dirty="0">
                <a:solidFill>
                  <a:schemeClr val="accent5">
                    <a:lumMod val="75000"/>
                  </a:schemeClr>
                </a:solidFill>
                <a:latin typeface="Gill Sans MT" panose="020B0502020104020203" pitchFamily="34" charset="0"/>
                <a:ea typeface="Cambria Math" panose="02040503050406030204" pitchFamily="18" charset="0"/>
              </a:rPr>
              <a:t>Eligible program types </a:t>
            </a:r>
            <a:r>
              <a:rPr lang="en-US" sz="1700" dirty="0" smtClean="0">
                <a:solidFill>
                  <a:schemeClr val="accent5">
                    <a:lumMod val="75000"/>
                  </a:schemeClr>
                </a:solidFill>
                <a:latin typeface="Gill Sans MT" panose="020B0502020104020203" pitchFamily="34" charset="0"/>
                <a:ea typeface="Cambria Math" panose="02040503050406030204" pitchFamily="18" charset="0"/>
              </a:rPr>
              <a:t>for our 2020 CV funds </a:t>
            </a:r>
            <a:r>
              <a:rPr lang="en-US" sz="1700" dirty="0">
                <a:solidFill>
                  <a:schemeClr val="accent5">
                    <a:lumMod val="75000"/>
                  </a:schemeClr>
                </a:solidFill>
                <a:latin typeface="Gill Sans MT" panose="020B0502020104020203" pitchFamily="34" charset="0"/>
                <a:ea typeface="Cambria Math" panose="02040503050406030204" pitchFamily="18" charset="0"/>
              </a:rPr>
              <a:t>include: </a:t>
            </a:r>
          </a:p>
          <a:p>
            <a:r>
              <a:rPr lang="en-US" sz="1700" dirty="0" smtClean="0">
                <a:solidFill>
                  <a:schemeClr val="accent5">
                    <a:lumMod val="75000"/>
                  </a:schemeClr>
                </a:solidFill>
                <a:latin typeface="Gill Sans MT" panose="020B0502020104020203" pitchFamily="34" charset="0"/>
                <a:ea typeface="Cambria Math" panose="02040503050406030204" pitchFamily="18" charset="0"/>
              </a:rPr>
              <a:t>Rental relief programs</a:t>
            </a:r>
            <a:endParaRPr lang="en-US" sz="1700" dirty="0">
              <a:solidFill>
                <a:schemeClr val="accent5">
                  <a:lumMod val="75000"/>
                </a:schemeClr>
              </a:solidFill>
              <a:latin typeface="Gill Sans MT" panose="020B0502020104020203" pitchFamily="34" charset="0"/>
              <a:ea typeface="Cambria Math" panose="02040503050406030204" pitchFamily="18" charset="0"/>
            </a:endParaRPr>
          </a:p>
          <a:p>
            <a:r>
              <a:rPr lang="en-US" sz="1700" dirty="0" smtClean="0">
                <a:solidFill>
                  <a:schemeClr val="accent5">
                    <a:lumMod val="75000"/>
                  </a:schemeClr>
                </a:solidFill>
                <a:latin typeface="Gill Sans MT" panose="020B0502020104020203" pitchFamily="34" charset="0"/>
                <a:ea typeface="Cambria Math" panose="02040503050406030204" pitchFamily="18" charset="0"/>
              </a:rPr>
              <a:t>Childcare programs </a:t>
            </a:r>
          </a:p>
          <a:p>
            <a:r>
              <a:rPr lang="en-US" sz="1700" dirty="0" smtClean="0">
                <a:solidFill>
                  <a:schemeClr val="accent5">
                    <a:lumMod val="75000"/>
                  </a:schemeClr>
                </a:solidFill>
                <a:latin typeface="Gill Sans MT" panose="020B0502020104020203" pitchFamily="34" charset="0"/>
                <a:ea typeface="Cambria Math" panose="02040503050406030204" pitchFamily="18" charset="0"/>
              </a:rPr>
              <a:t>Food pantries</a:t>
            </a:r>
          </a:p>
          <a:p>
            <a:r>
              <a:rPr lang="en-US" sz="1700" dirty="0" smtClean="0">
                <a:solidFill>
                  <a:schemeClr val="accent5">
                    <a:lumMod val="75000"/>
                  </a:schemeClr>
                </a:solidFill>
                <a:latin typeface="Gill Sans MT" panose="020B0502020104020203" pitchFamily="34" charset="0"/>
                <a:ea typeface="Cambria Math" panose="02040503050406030204" pitchFamily="18" charset="0"/>
              </a:rPr>
              <a:t>Etc. </a:t>
            </a:r>
          </a:p>
          <a:p>
            <a:endParaRPr lang="en-US" sz="1700" dirty="0" smtClean="0">
              <a:solidFill>
                <a:srgbClr val="C00000"/>
              </a:solidFill>
              <a:latin typeface="Gill Sans MT" panose="020B0502020104020203" pitchFamily="34" charset="0"/>
              <a:ea typeface="Cambria Math" panose="02040503050406030204" pitchFamily="18" charset="0"/>
            </a:endParaRPr>
          </a:p>
          <a:p>
            <a:pPr marL="0" indent="0">
              <a:buNone/>
            </a:pPr>
            <a:r>
              <a:rPr lang="en-US" sz="1700" b="1" dirty="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Service Delivery Costs </a:t>
            </a:r>
          </a:p>
          <a:p>
            <a:pPr marL="0" indent="0">
              <a:buNone/>
            </a:pPr>
            <a:r>
              <a:rPr lang="en-US" sz="1700" dirty="0">
                <a:solidFill>
                  <a:schemeClr val="accent5">
                    <a:lumMod val="75000"/>
                  </a:schemeClr>
                </a:solidFill>
                <a:latin typeface="Gill Sans MT" panose="020B0502020104020203" pitchFamily="34" charset="0"/>
                <a:ea typeface="Cambria Math" panose="02040503050406030204" pitchFamily="18" charset="0"/>
              </a:rPr>
              <a:t>General Service Delivery costs can include items such as: </a:t>
            </a:r>
          </a:p>
          <a:p>
            <a:r>
              <a:rPr lang="en-US" sz="1700" dirty="0" smtClean="0">
                <a:solidFill>
                  <a:schemeClr val="accent5">
                    <a:lumMod val="75000"/>
                  </a:schemeClr>
                </a:solidFill>
                <a:latin typeface="Gill Sans MT" panose="020B0502020104020203" pitchFamily="34" charset="0"/>
                <a:ea typeface="Cambria Math" panose="02040503050406030204" pitchFamily="18" charset="0"/>
              </a:rPr>
              <a:t>Legal Services</a:t>
            </a:r>
          </a:p>
          <a:p>
            <a:r>
              <a:rPr lang="en-US" sz="1700" dirty="0" smtClean="0">
                <a:solidFill>
                  <a:schemeClr val="accent5">
                    <a:lumMod val="75000"/>
                  </a:schemeClr>
                </a:solidFill>
                <a:latin typeface="Gill Sans MT" panose="020B0502020104020203" pitchFamily="34" charset="0"/>
                <a:ea typeface="Cambria Math" panose="02040503050406030204" pitchFamily="18" charset="0"/>
              </a:rPr>
              <a:t>Transportation services</a:t>
            </a:r>
          </a:p>
          <a:p>
            <a:r>
              <a:rPr lang="en-US" sz="1700" dirty="0" smtClean="0">
                <a:solidFill>
                  <a:schemeClr val="accent5">
                    <a:lumMod val="75000"/>
                  </a:schemeClr>
                </a:solidFill>
                <a:latin typeface="Gill Sans MT" panose="020B0502020104020203" pitchFamily="34" charset="0"/>
                <a:ea typeface="Cambria Math" panose="02040503050406030204" pitchFamily="18" charset="0"/>
              </a:rPr>
              <a:t>Employment training</a:t>
            </a:r>
          </a:p>
          <a:p>
            <a:pPr marL="0" indent="0">
              <a:buNone/>
            </a:pPr>
            <a:endParaRPr lang="en-US" sz="1700" dirty="0">
              <a:solidFill>
                <a:schemeClr val="accent5">
                  <a:lumMod val="75000"/>
                </a:schemeClr>
              </a:solidFill>
              <a:latin typeface="Gill Sans MT" panose="020B0502020104020203" pitchFamily="34" charset="0"/>
              <a:ea typeface="Cambria Math" panose="02040503050406030204" pitchFamily="18" charset="0"/>
            </a:endParaRPr>
          </a:p>
          <a:p>
            <a:pPr marL="0" indent="0">
              <a:buNone/>
            </a:pPr>
            <a:r>
              <a:rPr lang="en-US" sz="1700" b="1" dirty="0" smtClean="0">
                <a:solidFill>
                  <a:srgbClr val="990000"/>
                </a:solidFill>
                <a:latin typeface="Gill Sans MT" panose="020B0502020104020203" pitchFamily="34" charset="0"/>
                <a:ea typeface="Cambria Math" panose="02040503050406030204" pitchFamily="18" charset="0"/>
              </a:rPr>
              <a:t>The </a:t>
            </a:r>
            <a:r>
              <a:rPr lang="en-US" sz="1700" b="1" dirty="0">
                <a:solidFill>
                  <a:srgbClr val="990000"/>
                </a:solidFill>
                <a:latin typeface="Gill Sans MT" panose="020B0502020104020203" pitchFamily="34" charset="0"/>
                <a:ea typeface="Cambria Math" panose="02040503050406030204" pitchFamily="18" charset="0"/>
              </a:rPr>
              <a:t>following activities are NOT eligible under the CDBG-CV Public Services grant: </a:t>
            </a:r>
            <a:endParaRPr lang="en-US" sz="1700" dirty="0">
              <a:solidFill>
                <a:srgbClr val="990000"/>
              </a:solidFill>
              <a:latin typeface="Gill Sans MT" panose="020B0502020104020203" pitchFamily="34" charset="0"/>
              <a:ea typeface="Cambria Math" panose="02040503050406030204" pitchFamily="18" charset="0"/>
            </a:endParaRPr>
          </a:p>
          <a:p>
            <a:r>
              <a:rPr lang="en-US" sz="1700" dirty="0" smtClean="0">
                <a:solidFill>
                  <a:srgbClr val="C00000"/>
                </a:solidFill>
                <a:latin typeface="Gill Sans MT" panose="020B0502020104020203" pitchFamily="34" charset="0"/>
                <a:ea typeface="Cambria Math" panose="02040503050406030204" pitchFamily="18" charset="0"/>
              </a:rPr>
              <a:t>Political </a:t>
            </a:r>
            <a:r>
              <a:rPr lang="en-US" sz="1700" dirty="0">
                <a:solidFill>
                  <a:srgbClr val="C00000"/>
                </a:solidFill>
                <a:latin typeface="Gill Sans MT" panose="020B0502020104020203" pitchFamily="34" charset="0"/>
                <a:ea typeface="Cambria Math" panose="02040503050406030204" pitchFamily="18" charset="0"/>
              </a:rPr>
              <a:t>activities </a:t>
            </a:r>
          </a:p>
          <a:p>
            <a:r>
              <a:rPr lang="en-US" sz="1700" dirty="0" smtClean="0">
                <a:solidFill>
                  <a:srgbClr val="C00000"/>
                </a:solidFill>
                <a:latin typeface="Gill Sans MT" panose="020B0502020104020203" pitchFamily="34" charset="0"/>
                <a:ea typeface="Cambria Math" panose="02040503050406030204" pitchFamily="18" charset="0"/>
              </a:rPr>
              <a:t>General </a:t>
            </a:r>
            <a:r>
              <a:rPr lang="en-US" sz="1700" dirty="0">
                <a:solidFill>
                  <a:srgbClr val="C00000"/>
                </a:solidFill>
                <a:latin typeface="Gill Sans MT" panose="020B0502020104020203" pitchFamily="34" charset="0"/>
                <a:ea typeface="Cambria Math" panose="02040503050406030204" pitchFamily="18" charset="0"/>
              </a:rPr>
              <a:t>government activities </a:t>
            </a:r>
          </a:p>
          <a:p>
            <a:r>
              <a:rPr lang="en-US" sz="1700" dirty="0" smtClean="0">
                <a:solidFill>
                  <a:srgbClr val="C00000"/>
                </a:solidFill>
                <a:latin typeface="Gill Sans MT" panose="020B0502020104020203" pitchFamily="34" charset="0"/>
                <a:ea typeface="Cambria Math" panose="02040503050406030204" pitchFamily="18" charset="0"/>
              </a:rPr>
              <a:t>Purchase </a:t>
            </a:r>
            <a:r>
              <a:rPr lang="en-US" sz="1700" dirty="0">
                <a:solidFill>
                  <a:srgbClr val="C00000"/>
                </a:solidFill>
                <a:latin typeface="Gill Sans MT" panose="020B0502020104020203" pitchFamily="34" charset="0"/>
                <a:ea typeface="Cambria Math" panose="02040503050406030204" pitchFamily="18" charset="0"/>
              </a:rPr>
              <a:t>of equipment </a:t>
            </a:r>
          </a:p>
          <a:p>
            <a:r>
              <a:rPr lang="en-US" sz="1700" dirty="0" smtClean="0">
                <a:solidFill>
                  <a:srgbClr val="C00000"/>
                </a:solidFill>
                <a:latin typeface="Gill Sans MT" panose="020B0502020104020203" pitchFamily="34" charset="0"/>
                <a:ea typeface="Cambria Math" panose="02040503050406030204" pitchFamily="18" charset="0"/>
              </a:rPr>
              <a:t>Direct payments </a:t>
            </a:r>
            <a:r>
              <a:rPr lang="en-US" sz="1700" dirty="0">
                <a:solidFill>
                  <a:srgbClr val="C00000"/>
                </a:solidFill>
                <a:latin typeface="Gill Sans MT" panose="020B0502020104020203" pitchFamily="34" charset="0"/>
                <a:ea typeface="Cambria Math" panose="02040503050406030204" pitchFamily="18" charset="0"/>
              </a:rPr>
              <a:t>to clients </a:t>
            </a:r>
          </a:p>
          <a:p>
            <a:r>
              <a:rPr lang="en-US" sz="1700" dirty="0" smtClean="0">
                <a:solidFill>
                  <a:srgbClr val="C00000"/>
                </a:solidFill>
                <a:latin typeface="Gill Sans MT" panose="020B0502020104020203" pitchFamily="34" charset="0"/>
                <a:ea typeface="Cambria Math" panose="02040503050406030204" pitchFamily="18" charset="0"/>
              </a:rPr>
              <a:t>Construction </a:t>
            </a:r>
            <a:endParaRPr lang="en-US" sz="1700" dirty="0">
              <a:solidFill>
                <a:srgbClr val="C00000"/>
              </a:solidFill>
              <a:latin typeface="Gill Sans MT" panose="020B0502020104020203" pitchFamily="34" charset="0"/>
              <a:ea typeface="Cambria Math" panose="02040503050406030204" pitchFamily="18" charset="0"/>
            </a:endParaRPr>
          </a:p>
          <a:p>
            <a:pPr marL="0" indent="0">
              <a:buNone/>
            </a:pPr>
            <a:endParaRPr lang="en-US" dirty="0"/>
          </a:p>
        </p:txBody>
      </p:sp>
      <p:pic>
        <p:nvPicPr>
          <p:cNvPr id="2" name="slid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8751" y="6167215"/>
            <a:ext cx="609600" cy="609600"/>
          </a:xfrm>
          <a:prstGeom prst="rect">
            <a:avLst/>
          </a:prstGeom>
        </p:spPr>
      </p:pic>
    </p:spTree>
    <p:extLst>
      <p:ext uri="{BB962C8B-B14F-4D97-AF65-F5344CB8AC3E}">
        <p14:creationId xmlns:p14="http://schemas.microsoft.com/office/powerpoint/2010/main" val="2328099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5">
            <a:extLst>
              <a:ext uri="{28A0092B-C50C-407E-A947-70E740481C1C}">
                <a14:useLocalDpi xmlns:a14="http://schemas.microsoft.com/office/drawing/2010/main" val="0"/>
              </a:ext>
            </a:extLst>
          </a:blip>
          <a:srcRect l="10210" r="10210"/>
          <a:stretch>
            <a:fillRect/>
          </a:stretch>
        </p:blipFill>
        <p:spPr/>
      </p:pic>
      <p:sp>
        <p:nvSpPr>
          <p:cNvPr id="3" name="Footer Placeholder 2"/>
          <p:cNvSpPr>
            <a:spLocks noGrp="1"/>
          </p:cNvSpPr>
          <p:nvPr>
            <p:ph type="ftr" sz="quarter" idx="11"/>
          </p:nvPr>
        </p:nvSpPr>
        <p:spPr>
          <a:xfrm>
            <a:off x="3704492" y="6325307"/>
            <a:ext cx="8179391" cy="365125"/>
          </a:xfrm>
        </p:spPr>
        <p:txBody>
          <a:bodyPr/>
          <a:lstStyle/>
          <a:p>
            <a:r>
              <a:rPr lang="en-US" sz="1400" b="1" dirty="0" smtClean="0">
                <a:solidFill>
                  <a:schemeClr val="accent5">
                    <a:lumMod val="75000"/>
                  </a:schemeClr>
                </a:solidFill>
                <a:latin typeface="Gill Sans MT" panose="020B0502020104020203" pitchFamily="34" charset="0"/>
              </a:rPr>
              <a:t>For more information on the City’s COVID-19 response efforts please </a:t>
            </a:r>
            <a:r>
              <a:rPr lang="en-US" sz="1400" b="1" dirty="0">
                <a:solidFill>
                  <a:schemeClr val="accent5">
                    <a:lumMod val="75000"/>
                  </a:schemeClr>
                </a:solidFill>
                <a:latin typeface="Gill Sans MT" panose="020B0502020104020203" pitchFamily="34" charset="0"/>
              </a:rPr>
              <a:t>visit: </a:t>
            </a:r>
            <a:r>
              <a:rPr lang="en-US" sz="1400" dirty="0">
                <a:latin typeface="Gill Sans MT" panose="020B0502020104020203" pitchFamily="34" charset="0"/>
                <a:hlinkClick r:id="rId6"/>
              </a:rPr>
              <a:t>https://</a:t>
            </a:r>
            <a:r>
              <a:rPr lang="en-US" sz="1400" dirty="0" smtClean="0">
                <a:latin typeface="Gill Sans MT" panose="020B0502020104020203" pitchFamily="34" charset="0"/>
                <a:hlinkClick r:id="rId6"/>
              </a:rPr>
              <a:t>coloradosprings.gov/economic-development/page/covid-19-response-helping-businesses</a:t>
            </a:r>
            <a:r>
              <a:rPr lang="en-US" sz="1400" dirty="0" smtClean="0">
                <a:latin typeface="Gill Sans MT" panose="020B0502020104020203" pitchFamily="34" charset="0"/>
              </a:rPr>
              <a:t>  </a:t>
            </a:r>
            <a:endParaRPr lang="ru-RU" sz="1400" dirty="0"/>
          </a:p>
        </p:txBody>
      </p:sp>
      <p:sp>
        <p:nvSpPr>
          <p:cNvPr id="4" name="Slide Number Placeholder 3"/>
          <p:cNvSpPr>
            <a:spLocks noGrp="1"/>
          </p:cNvSpPr>
          <p:nvPr>
            <p:ph type="sldNum" sz="quarter" idx="12"/>
          </p:nvPr>
        </p:nvSpPr>
        <p:spPr/>
        <p:txBody>
          <a:bodyPr/>
          <a:lstStyle/>
          <a:p>
            <a:fld id="{D495E168-DA5E-4888-8D8A-92B118324C14}" type="slidenum">
              <a:rPr lang="ru-RU" smtClean="0"/>
              <a:t>6</a:t>
            </a:fld>
            <a:endParaRPr lang="ru-RU" dirty="0"/>
          </a:p>
        </p:txBody>
      </p:sp>
      <p:sp>
        <p:nvSpPr>
          <p:cNvPr id="5" name="Title 4"/>
          <p:cNvSpPr>
            <a:spLocks noGrp="1"/>
          </p:cNvSpPr>
          <p:nvPr>
            <p:ph type="title"/>
          </p:nvPr>
        </p:nvSpPr>
        <p:spPr>
          <a:xfrm>
            <a:off x="839788" y="339970"/>
            <a:ext cx="3932237" cy="1559960"/>
          </a:xfrm>
        </p:spPr>
        <p:txBody>
          <a:bodyPr>
            <a:normAutofit fontScale="90000"/>
          </a:bodyPr>
          <a:lstStyle/>
          <a:p>
            <a:pPr algn="ctr"/>
            <a:r>
              <a:rPr lang="en-US" sz="4000" dirty="0" smtClean="0">
                <a:latin typeface="Gill Sans MT" panose="020B0502020104020203" pitchFamily="34" charset="0"/>
              </a:rPr>
              <a:t>CARES Act and HUD Information</a:t>
            </a:r>
            <a:endParaRPr lang="en-US" sz="4000" dirty="0">
              <a:latin typeface="Gill Sans MT" panose="020B0502020104020203" pitchFamily="34" charset="0"/>
            </a:endParaRPr>
          </a:p>
        </p:txBody>
      </p:sp>
      <p:sp>
        <p:nvSpPr>
          <p:cNvPr id="6" name="Text Placeholder 5"/>
          <p:cNvSpPr>
            <a:spLocks noGrp="1"/>
          </p:cNvSpPr>
          <p:nvPr>
            <p:ph type="body" sz="half" idx="2"/>
          </p:nvPr>
        </p:nvSpPr>
        <p:spPr>
          <a:xfrm>
            <a:off x="839788" y="2356699"/>
            <a:ext cx="3932237" cy="4102715"/>
          </a:xfrm>
        </p:spPr>
        <p:txBody>
          <a:bodyPr>
            <a:normAutofit fontScale="92500" lnSpcReduction="20000"/>
          </a:bodyPr>
          <a:lstStyle/>
          <a:p>
            <a:r>
              <a:rPr lang="en-US" sz="1900" dirty="0">
                <a:solidFill>
                  <a:schemeClr val="accent5">
                    <a:lumMod val="75000"/>
                  </a:schemeClr>
                </a:solidFill>
                <a:latin typeface="Gill Sans MT" panose="020B0502020104020203" pitchFamily="34" charset="0"/>
              </a:rPr>
              <a:t>In addition to meeting the basic eligibility requirements for the CDBG and ESG programs (outlined in this guide), all proposed projects </a:t>
            </a:r>
            <a:r>
              <a:rPr lang="en-US" sz="1900" b="1" u="sng" dirty="0">
                <a:solidFill>
                  <a:schemeClr val="accent5">
                    <a:lumMod val="75000"/>
                  </a:schemeClr>
                </a:solidFill>
                <a:latin typeface="Gill Sans MT" panose="020B0502020104020203" pitchFamily="34" charset="0"/>
              </a:rPr>
              <a:t>MUST</a:t>
            </a:r>
            <a:r>
              <a:rPr lang="en-US" sz="1900" b="1" dirty="0">
                <a:solidFill>
                  <a:schemeClr val="accent5">
                    <a:lumMod val="75000"/>
                  </a:schemeClr>
                </a:solidFill>
                <a:latin typeface="Gill Sans MT" panose="020B0502020104020203" pitchFamily="34" charset="0"/>
              </a:rPr>
              <a:t> </a:t>
            </a:r>
            <a:r>
              <a:rPr lang="en-US" sz="1900" dirty="0">
                <a:solidFill>
                  <a:schemeClr val="accent5">
                    <a:lumMod val="75000"/>
                  </a:schemeClr>
                </a:solidFill>
                <a:latin typeface="Gill Sans MT" panose="020B0502020104020203" pitchFamily="34" charset="0"/>
              </a:rPr>
              <a:t>provide the following: </a:t>
            </a:r>
          </a:p>
          <a:p>
            <a:pPr marL="285750" indent="-285750">
              <a:buFont typeface="Arial" panose="020B0604020202020204" pitchFamily="34" charset="0"/>
              <a:buChar char="•"/>
            </a:pPr>
            <a:r>
              <a:rPr lang="en-US" sz="1900" dirty="0" smtClean="0">
                <a:solidFill>
                  <a:schemeClr val="accent5">
                    <a:lumMod val="75000"/>
                  </a:schemeClr>
                </a:solidFill>
                <a:latin typeface="Gill Sans MT" panose="020B0502020104020203" pitchFamily="34" charset="0"/>
              </a:rPr>
              <a:t>A </a:t>
            </a:r>
            <a:r>
              <a:rPr lang="en-US" sz="1900" b="1" u="sng" dirty="0">
                <a:solidFill>
                  <a:schemeClr val="accent5">
                    <a:lumMod val="75000"/>
                  </a:schemeClr>
                </a:solidFill>
                <a:latin typeface="Gill Sans MT" panose="020B0502020104020203" pitchFamily="34" charset="0"/>
              </a:rPr>
              <a:t>documentable connection </a:t>
            </a:r>
            <a:r>
              <a:rPr lang="en-US" sz="1900" dirty="0">
                <a:solidFill>
                  <a:schemeClr val="accent5">
                    <a:lumMod val="75000"/>
                  </a:schemeClr>
                </a:solidFill>
                <a:latin typeface="Gill Sans MT" panose="020B0502020104020203" pitchFamily="34" charset="0"/>
              </a:rPr>
              <a:t>between the </a:t>
            </a:r>
            <a:r>
              <a:rPr lang="en-US" sz="1900" b="1" u="sng" dirty="0">
                <a:solidFill>
                  <a:schemeClr val="accent5">
                    <a:lumMod val="75000"/>
                  </a:schemeClr>
                </a:solidFill>
                <a:latin typeface="Gill Sans MT" panose="020B0502020104020203" pitchFamily="34" charset="0"/>
              </a:rPr>
              <a:t>coronavirus impact </a:t>
            </a:r>
            <a:r>
              <a:rPr lang="en-US" sz="1900" dirty="0">
                <a:solidFill>
                  <a:schemeClr val="accent5">
                    <a:lumMod val="75000"/>
                  </a:schemeClr>
                </a:solidFill>
                <a:latin typeface="Gill Sans MT" panose="020B0502020104020203" pitchFamily="34" charset="0"/>
              </a:rPr>
              <a:t>on client needs and the applicant’s service delivery. </a:t>
            </a:r>
          </a:p>
          <a:p>
            <a:endParaRPr lang="en-US" sz="1900" dirty="0">
              <a:solidFill>
                <a:schemeClr val="accent5">
                  <a:lumMod val="75000"/>
                </a:schemeClr>
              </a:solidFill>
              <a:latin typeface="Gill Sans MT" panose="020B0502020104020203" pitchFamily="34" charset="0"/>
            </a:endParaRPr>
          </a:p>
          <a:p>
            <a:pPr marL="285750" indent="-285750">
              <a:buFont typeface="Arial" panose="020B0604020202020204" pitchFamily="34" charset="0"/>
              <a:buChar char="•"/>
            </a:pPr>
            <a:r>
              <a:rPr lang="en-US" sz="1900" dirty="0" smtClean="0">
                <a:solidFill>
                  <a:schemeClr val="accent5">
                    <a:lumMod val="75000"/>
                  </a:schemeClr>
                </a:solidFill>
                <a:latin typeface="Gill Sans MT" panose="020B0502020104020203" pitchFamily="34" charset="0"/>
              </a:rPr>
              <a:t>Assurance </a:t>
            </a:r>
            <a:r>
              <a:rPr lang="en-US" sz="1900" dirty="0">
                <a:solidFill>
                  <a:schemeClr val="accent5">
                    <a:lumMod val="75000"/>
                  </a:schemeClr>
                </a:solidFill>
                <a:latin typeface="Gill Sans MT" panose="020B0502020104020203" pitchFamily="34" charset="0"/>
              </a:rPr>
              <a:t>that the applicant is not receiving financial assistance from other sources for the expenses detailed in their application AND the ability to determine that a clients are not being not met from other funding sources. </a:t>
            </a:r>
            <a:endParaRPr lang="en-US" dirty="0"/>
          </a:p>
        </p:txBody>
      </p:sp>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0188" y="6025887"/>
            <a:ext cx="609600" cy="609600"/>
          </a:xfrm>
          <a:prstGeom prst="rect">
            <a:avLst/>
          </a:prstGeom>
        </p:spPr>
      </p:pic>
    </p:spTree>
    <p:extLst>
      <p:ext uri="{BB962C8B-B14F-4D97-AF65-F5344CB8AC3E}">
        <p14:creationId xmlns:p14="http://schemas.microsoft.com/office/powerpoint/2010/main" val="2373697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7</a:t>
            </a:fld>
            <a:endParaRPr lang="ru-RU" dirty="0"/>
          </a:p>
        </p:txBody>
      </p:sp>
      <p:pic>
        <p:nvPicPr>
          <p:cNvPr id="6" name="Picture 5"/>
          <p:cNvPicPr>
            <a:picLocks noChangeAspect="1"/>
          </p:cNvPicPr>
          <p:nvPr/>
        </p:nvPicPr>
        <p:blipFill>
          <a:blip r:embed="rId5"/>
          <a:stretch>
            <a:fillRect/>
          </a:stretch>
        </p:blipFill>
        <p:spPr>
          <a:xfrm>
            <a:off x="921027" y="0"/>
            <a:ext cx="8870225" cy="6715668"/>
          </a:xfrm>
          <a:prstGeom prst="rect">
            <a:avLst/>
          </a:prstGeom>
        </p:spPr>
      </p:pic>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94758" y="6181944"/>
            <a:ext cx="609600" cy="609600"/>
          </a:xfrm>
          <a:prstGeom prst="rect">
            <a:avLst/>
          </a:prstGeom>
        </p:spPr>
      </p:pic>
    </p:spTree>
    <p:extLst>
      <p:ext uri="{BB962C8B-B14F-4D97-AF65-F5344CB8AC3E}">
        <p14:creationId xmlns:p14="http://schemas.microsoft.com/office/powerpoint/2010/main" val="371256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8</a:t>
            </a:fld>
            <a:endParaRPr lang="ru-RU" dirty="0"/>
          </a:p>
        </p:txBody>
      </p:sp>
      <p:sp>
        <p:nvSpPr>
          <p:cNvPr id="4" name="Title 3"/>
          <p:cNvSpPr>
            <a:spLocks noGrp="1"/>
          </p:cNvSpPr>
          <p:nvPr>
            <p:ph type="title"/>
          </p:nvPr>
        </p:nvSpPr>
        <p:spPr/>
        <p:txBody>
          <a:bodyPr>
            <a:normAutofit/>
          </a:bodyPr>
          <a:lstStyle/>
          <a:p>
            <a:r>
              <a:rPr lang="en-US" sz="4800" dirty="0" smtClean="0">
                <a:latin typeface="Gill Sans MT" panose="020B0502020104020203" pitchFamily="34" charset="0"/>
                <a:ea typeface="Cambria Math" panose="02040503050406030204" pitchFamily="18" charset="0"/>
              </a:rPr>
              <a:t>Funding Priorities </a:t>
            </a:r>
            <a:endParaRPr lang="en-US" sz="4800" dirty="0">
              <a:latin typeface="Gill Sans MT" panose="020B0502020104020203" pitchFamily="34" charset="0"/>
              <a:ea typeface="Cambria Math" panose="02040503050406030204" pitchFamily="18" charset="0"/>
            </a:endParaRPr>
          </a:p>
        </p:txBody>
      </p:sp>
      <p:sp>
        <p:nvSpPr>
          <p:cNvPr id="5" name="Text Placeholder 4"/>
          <p:cNvSpPr>
            <a:spLocks noGrp="1"/>
          </p:cNvSpPr>
          <p:nvPr>
            <p:ph type="body" idx="1"/>
          </p:nvPr>
        </p:nvSpPr>
        <p:spPr/>
        <p:txBody>
          <a:bodyPr>
            <a:normAutofit/>
          </a:bodyPr>
          <a:lstStyle/>
          <a:p>
            <a:pPr algn="ctr"/>
            <a:r>
              <a:rPr lang="en-US" sz="2400" dirty="0" smtClean="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1. Housing Stability </a:t>
            </a:r>
            <a:endParaRPr lang="en-US" sz="2400" dirty="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endParaRPr>
          </a:p>
        </p:txBody>
      </p:sp>
      <p:sp>
        <p:nvSpPr>
          <p:cNvPr id="6" name="Content Placeholder 5"/>
          <p:cNvSpPr>
            <a:spLocks noGrp="1"/>
          </p:cNvSpPr>
          <p:nvPr>
            <p:ph sz="half" idx="2"/>
          </p:nvPr>
        </p:nvSpPr>
        <p:spPr/>
        <p:txBody>
          <a:bodyPr/>
          <a:lstStyle/>
          <a:p>
            <a:pPr marL="0" indent="0">
              <a:buNone/>
            </a:pPr>
            <a:r>
              <a:rPr lang="en-US" sz="1800" dirty="0" smtClean="0">
                <a:solidFill>
                  <a:schemeClr val="accent5">
                    <a:lumMod val="75000"/>
                  </a:schemeClr>
                </a:solidFill>
                <a:latin typeface="Gill Sans MT" panose="020B0502020104020203" pitchFamily="34" charset="0"/>
                <a:ea typeface="Cambria Math" panose="02040503050406030204" pitchFamily="18" charset="0"/>
              </a:rPr>
              <a:t>These </a:t>
            </a:r>
            <a:r>
              <a:rPr lang="en-US" sz="1800" dirty="0">
                <a:solidFill>
                  <a:schemeClr val="accent5">
                    <a:lumMod val="75000"/>
                  </a:schemeClr>
                </a:solidFill>
                <a:latin typeface="Gill Sans MT" panose="020B0502020104020203" pitchFamily="34" charset="0"/>
                <a:ea typeface="Cambria Math" panose="02040503050406030204" pitchFamily="18" charset="0"/>
              </a:rPr>
              <a:t>are programs that serve households who have lost their income due to COVID-19 find and keep safe and stable housing. Activities that are eligible under this priority include: </a:t>
            </a:r>
            <a:r>
              <a:rPr lang="en-US" sz="1800" b="1" i="1" dirty="0">
                <a:solidFill>
                  <a:schemeClr val="accent5">
                    <a:lumMod val="75000"/>
                  </a:schemeClr>
                </a:solidFill>
                <a:latin typeface="Gill Sans MT" panose="020B0502020104020203" pitchFamily="34" charset="0"/>
                <a:ea typeface="Cambria Math" panose="02040503050406030204" pitchFamily="18" charset="0"/>
              </a:rPr>
              <a:t>Rental housing subsidies, subsistence payments, and security deposits. </a:t>
            </a:r>
            <a:endParaRPr lang="en-US" sz="1800" dirty="0">
              <a:solidFill>
                <a:schemeClr val="accent5">
                  <a:lumMod val="75000"/>
                </a:schemeClr>
              </a:solidFill>
              <a:latin typeface="Gill Sans MT" panose="020B0502020104020203" pitchFamily="34" charset="0"/>
              <a:ea typeface="Cambria Math" panose="02040503050406030204" pitchFamily="18" charset="0"/>
            </a:endParaRPr>
          </a:p>
          <a:p>
            <a:pPr marL="0" indent="0">
              <a:buNone/>
            </a:pPr>
            <a:endParaRPr lang="en-US" dirty="0"/>
          </a:p>
        </p:txBody>
      </p:sp>
      <p:sp>
        <p:nvSpPr>
          <p:cNvPr id="7" name="Text Placeholder 6"/>
          <p:cNvSpPr>
            <a:spLocks noGrp="1"/>
          </p:cNvSpPr>
          <p:nvPr>
            <p:ph type="body" sz="quarter" idx="3"/>
          </p:nvPr>
        </p:nvSpPr>
        <p:spPr>
          <a:xfrm>
            <a:off x="5997575" y="1905550"/>
            <a:ext cx="5183188" cy="417908"/>
          </a:xfrm>
        </p:spPr>
        <p:txBody>
          <a:bodyPr>
            <a:noAutofit/>
          </a:bodyPr>
          <a:lstStyle/>
          <a:p>
            <a:pPr algn="ctr"/>
            <a:r>
              <a:rPr lang="en-US" sz="2400" dirty="0" smtClean="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rPr>
              <a:t>2. Whole Family Health and Safety </a:t>
            </a:r>
            <a:endParaRPr lang="en-US" sz="2400" dirty="0">
              <a:ln w="0"/>
              <a:effectLst>
                <a:outerShdw blurRad="38100" dist="25400" dir="5400000" algn="ctr" rotWithShape="0">
                  <a:srgbClr val="6E747A">
                    <a:alpha val="43000"/>
                  </a:srgbClr>
                </a:outerShdw>
              </a:effectLst>
              <a:latin typeface="Gill Sans MT" panose="020B0502020104020203" pitchFamily="34" charset="0"/>
              <a:ea typeface="Cambria Math" panose="02040503050406030204" pitchFamily="18" charset="0"/>
            </a:endParaRPr>
          </a:p>
        </p:txBody>
      </p:sp>
      <p:sp>
        <p:nvSpPr>
          <p:cNvPr id="8" name="Content Placeholder 7"/>
          <p:cNvSpPr>
            <a:spLocks noGrp="1"/>
          </p:cNvSpPr>
          <p:nvPr>
            <p:ph sz="quarter" idx="4"/>
          </p:nvPr>
        </p:nvSpPr>
        <p:spPr/>
        <p:txBody>
          <a:bodyPr/>
          <a:lstStyle/>
          <a:p>
            <a:pPr marL="0" indent="0">
              <a:buNone/>
            </a:pPr>
            <a:r>
              <a:rPr lang="en-US" dirty="0" smtClean="0">
                <a:solidFill>
                  <a:schemeClr val="accent5">
                    <a:lumMod val="75000"/>
                  </a:schemeClr>
                </a:solidFill>
                <a:latin typeface="Gill Sans MT" panose="020B0502020104020203" pitchFamily="34" charset="0"/>
                <a:ea typeface="Cambria Math" panose="02040503050406030204" pitchFamily="18" charset="0"/>
              </a:rPr>
              <a:t>These </a:t>
            </a:r>
            <a:r>
              <a:rPr lang="en-US" dirty="0">
                <a:solidFill>
                  <a:schemeClr val="accent5">
                    <a:lumMod val="75000"/>
                  </a:schemeClr>
                </a:solidFill>
                <a:latin typeface="Gill Sans MT" panose="020B0502020104020203" pitchFamily="34" charset="0"/>
                <a:ea typeface="Cambria Math" panose="02040503050406030204" pitchFamily="18" charset="0"/>
              </a:rPr>
              <a:t>are programs that address the physical and mental health of all generations in relation to COVID-19 needs. Activities that are eligible include: </a:t>
            </a:r>
            <a:r>
              <a:rPr lang="en-US" b="1" i="1" dirty="0">
                <a:solidFill>
                  <a:schemeClr val="accent5">
                    <a:lumMod val="75000"/>
                  </a:schemeClr>
                </a:solidFill>
                <a:latin typeface="Gill Sans MT" panose="020B0502020104020203" pitchFamily="34" charset="0"/>
                <a:ea typeface="Cambria Math" panose="02040503050406030204" pitchFamily="18" charset="0"/>
              </a:rPr>
              <a:t>Senior services, services for persons with disabilities, youth services, child care services, substance abuse services, services for victims of domestic violence (this includes dating violence, sexual assault or stalking), mental health services, food banks, and health services. </a:t>
            </a:r>
            <a:endParaRPr lang="en-US" dirty="0">
              <a:solidFill>
                <a:schemeClr val="accent5">
                  <a:lumMod val="75000"/>
                </a:schemeClr>
              </a:solidFill>
              <a:latin typeface="Gill Sans MT" panose="020B0502020104020203" pitchFamily="34" charset="0"/>
              <a:ea typeface="Cambria Math" panose="02040503050406030204" pitchFamily="18" charset="0"/>
            </a:endParaRPr>
          </a:p>
          <a:p>
            <a:pPr marL="0" indent="0">
              <a:buNone/>
            </a:pP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8716" y="4207354"/>
            <a:ext cx="3275447" cy="218144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0425" y="3947145"/>
            <a:ext cx="3976511" cy="2234799"/>
          </a:xfrm>
          <a:prstGeom prst="rect">
            <a:avLst/>
          </a:prstGeom>
        </p:spPr>
      </p:pic>
      <p:pic>
        <p:nvPicPr>
          <p:cNvPr id="2" name="slid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44735" y="6181944"/>
            <a:ext cx="609600" cy="609600"/>
          </a:xfrm>
          <a:prstGeom prst="rect">
            <a:avLst/>
          </a:prstGeom>
        </p:spPr>
      </p:pic>
    </p:spTree>
    <p:extLst>
      <p:ext uri="{BB962C8B-B14F-4D97-AF65-F5344CB8AC3E}">
        <p14:creationId xmlns:p14="http://schemas.microsoft.com/office/powerpoint/2010/main" val="2350670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495E168-DA5E-4888-8D8A-92B118324C14}" type="slidenum">
              <a:rPr lang="ru-RU" smtClean="0"/>
              <a:t>9</a:t>
            </a:fld>
            <a:endParaRPr lang="ru-RU" dirty="0"/>
          </a:p>
        </p:txBody>
      </p:sp>
      <p:sp>
        <p:nvSpPr>
          <p:cNvPr id="4" name="Title 3"/>
          <p:cNvSpPr>
            <a:spLocks noGrp="1"/>
          </p:cNvSpPr>
          <p:nvPr>
            <p:ph type="title"/>
          </p:nvPr>
        </p:nvSpPr>
        <p:spPr/>
        <p:txBody>
          <a:bodyPr>
            <a:normAutofit/>
          </a:bodyPr>
          <a:lstStyle/>
          <a:p>
            <a:r>
              <a:rPr lang="en-US" sz="4800" dirty="0" smtClean="0">
                <a:latin typeface="Gill Sans MT" panose="020B0502020104020203" pitchFamily="34" charset="0"/>
              </a:rPr>
              <a:t>Funding Priorities </a:t>
            </a:r>
            <a:endParaRPr lang="en-US" sz="4800" dirty="0">
              <a:latin typeface="Gill Sans MT" panose="020B0502020104020203" pitchFamily="34" charset="0"/>
            </a:endParaRPr>
          </a:p>
        </p:txBody>
      </p:sp>
      <p:sp>
        <p:nvSpPr>
          <p:cNvPr id="5" name="Text Placeholder 4"/>
          <p:cNvSpPr>
            <a:spLocks noGrp="1"/>
          </p:cNvSpPr>
          <p:nvPr>
            <p:ph type="body" idx="1"/>
          </p:nvPr>
        </p:nvSpPr>
        <p:spPr/>
        <p:txBody>
          <a:bodyPr>
            <a:normAutofit/>
          </a:bodyPr>
          <a:lstStyle/>
          <a:p>
            <a:pPr algn="ctr"/>
            <a:r>
              <a:rPr lang="en-US" sz="2400" dirty="0" smtClean="0">
                <a:ln w="0"/>
                <a:effectLst>
                  <a:outerShdw blurRad="38100" dist="25400" dir="5400000" algn="ctr" rotWithShape="0">
                    <a:srgbClr val="6E747A">
                      <a:alpha val="43000"/>
                    </a:srgbClr>
                  </a:outerShdw>
                </a:effectLst>
                <a:latin typeface="Gill Sans MT" panose="020B0502020104020203" pitchFamily="34" charset="0"/>
              </a:rPr>
              <a:t>3. Resilience </a:t>
            </a:r>
            <a:endParaRPr lang="en-US" sz="2400" dirty="0">
              <a:ln w="0"/>
              <a:effectLst>
                <a:outerShdw blurRad="38100" dist="25400" dir="5400000" algn="ctr" rotWithShape="0">
                  <a:srgbClr val="6E747A">
                    <a:alpha val="43000"/>
                  </a:srgbClr>
                </a:outerShdw>
              </a:effectLst>
              <a:latin typeface="Gill Sans MT" panose="020B0502020104020203" pitchFamily="34" charset="0"/>
            </a:endParaRPr>
          </a:p>
        </p:txBody>
      </p:sp>
      <p:sp>
        <p:nvSpPr>
          <p:cNvPr id="6" name="Content Placeholder 5"/>
          <p:cNvSpPr>
            <a:spLocks noGrp="1"/>
          </p:cNvSpPr>
          <p:nvPr>
            <p:ph sz="half" idx="2"/>
          </p:nvPr>
        </p:nvSpPr>
        <p:spPr/>
        <p:txBody>
          <a:bodyPr/>
          <a:lstStyle/>
          <a:p>
            <a:pPr marL="0" indent="0">
              <a:buNone/>
            </a:pPr>
            <a:r>
              <a:rPr lang="en-US" sz="1800" dirty="0" smtClean="0">
                <a:solidFill>
                  <a:schemeClr val="accent5">
                    <a:lumMod val="75000"/>
                  </a:schemeClr>
                </a:solidFill>
                <a:latin typeface="Gill Sans MT" panose="020B0502020104020203" pitchFamily="34" charset="0"/>
              </a:rPr>
              <a:t>These </a:t>
            </a:r>
            <a:r>
              <a:rPr lang="en-US" sz="1800" dirty="0">
                <a:solidFill>
                  <a:schemeClr val="accent5">
                    <a:lumMod val="75000"/>
                  </a:schemeClr>
                </a:solidFill>
                <a:latin typeface="Gill Sans MT" panose="020B0502020104020203" pitchFamily="34" charset="0"/>
              </a:rPr>
              <a:t>are programs that help individuals and families emerge from the COVID-19 crisis stronger. </a:t>
            </a:r>
            <a:r>
              <a:rPr lang="en-US" sz="1800" dirty="0" smtClean="0">
                <a:solidFill>
                  <a:schemeClr val="accent5">
                    <a:lumMod val="75000"/>
                  </a:schemeClr>
                </a:solidFill>
                <a:latin typeface="Gill Sans MT" panose="020B0502020104020203" pitchFamily="34" charset="0"/>
              </a:rPr>
              <a:t> Activities </a:t>
            </a:r>
            <a:r>
              <a:rPr lang="en-US" sz="1800" dirty="0">
                <a:solidFill>
                  <a:schemeClr val="accent5">
                    <a:lumMod val="75000"/>
                  </a:schemeClr>
                </a:solidFill>
                <a:latin typeface="Gill Sans MT" panose="020B0502020104020203" pitchFamily="34" charset="0"/>
              </a:rPr>
              <a:t>that are eligible include: </a:t>
            </a:r>
            <a:r>
              <a:rPr lang="en-US" sz="1800" b="1" i="1" dirty="0">
                <a:solidFill>
                  <a:schemeClr val="accent5">
                    <a:lumMod val="75000"/>
                  </a:schemeClr>
                </a:solidFill>
                <a:latin typeface="Gill Sans MT" panose="020B0502020104020203" pitchFamily="34" charset="0"/>
              </a:rPr>
              <a:t>Legal services, transportation services, and employment training</a:t>
            </a:r>
            <a:r>
              <a:rPr lang="en-US" sz="1800" b="1" i="1" dirty="0" smtClean="0">
                <a:solidFill>
                  <a:schemeClr val="accent5">
                    <a:lumMod val="75000"/>
                  </a:schemeClr>
                </a:solidFill>
                <a:latin typeface="Gill Sans MT" panose="020B0502020104020203" pitchFamily="34" charset="0"/>
              </a:rPr>
              <a:t>. </a:t>
            </a:r>
            <a:endParaRPr lang="en-US" sz="1800" dirty="0">
              <a:solidFill>
                <a:schemeClr val="accent5">
                  <a:lumMod val="75000"/>
                </a:schemeClr>
              </a:solidFill>
              <a:latin typeface="Gill Sans MT" panose="020B0502020104020203" pitchFamily="34" charset="0"/>
            </a:endParaRPr>
          </a:p>
          <a:p>
            <a:pPr marL="0" indent="0">
              <a:buNone/>
            </a:pPr>
            <a:endParaRPr lang="en-US" dirty="0"/>
          </a:p>
        </p:txBody>
      </p:sp>
      <p:sp>
        <p:nvSpPr>
          <p:cNvPr id="7" name="Text Placeholder 6"/>
          <p:cNvSpPr>
            <a:spLocks noGrp="1"/>
          </p:cNvSpPr>
          <p:nvPr>
            <p:ph type="body" sz="quarter" idx="3"/>
          </p:nvPr>
        </p:nvSpPr>
        <p:spPr/>
        <p:txBody>
          <a:bodyPr>
            <a:noAutofit/>
          </a:bodyPr>
          <a:lstStyle/>
          <a:p>
            <a:pPr algn="ctr"/>
            <a:r>
              <a:rPr lang="en-US" sz="2400" dirty="0" smtClean="0">
                <a:ln w="0"/>
                <a:effectLst>
                  <a:outerShdw blurRad="38100" dist="25400" dir="5400000" algn="ctr" rotWithShape="0">
                    <a:srgbClr val="6E747A">
                      <a:alpha val="43000"/>
                    </a:srgbClr>
                  </a:outerShdw>
                </a:effectLst>
                <a:latin typeface="Gill Sans MT" panose="020B0502020104020203" pitchFamily="34" charset="0"/>
              </a:rPr>
              <a:t>Key Populations </a:t>
            </a:r>
            <a:endParaRPr lang="en-US" sz="2400" dirty="0">
              <a:ln w="0"/>
              <a:effectLst>
                <a:outerShdw blurRad="38100" dist="25400" dir="5400000" algn="ctr" rotWithShape="0">
                  <a:srgbClr val="6E747A">
                    <a:alpha val="43000"/>
                  </a:srgbClr>
                </a:outerShdw>
              </a:effectLst>
              <a:latin typeface="Gill Sans MT" panose="020B0502020104020203" pitchFamily="34" charset="0"/>
            </a:endParaRPr>
          </a:p>
        </p:txBody>
      </p:sp>
      <p:sp>
        <p:nvSpPr>
          <p:cNvPr id="8" name="Content Placeholder 7"/>
          <p:cNvSpPr>
            <a:spLocks noGrp="1"/>
          </p:cNvSpPr>
          <p:nvPr>
            <p:ph sz="quarter" idx="4"/>
          </p:nvPr>
        </p:nvSpPr>
        <p:spPr/>
        <p:txBody>
          <a:bodyPr/>
          <a:lstStyle/>
          <a:p>
            <a:pPr marL="0" indent="0">
              <a:buNone/>
            </a:pPr>
            <a:r>
              <a:rPr lang="en-US" sz="1800" dirty="0" smtClean="0">
                <a:solidFill>
                  <a:schemeClr val="accent5">
                    <a:lumMod val="75000"/>
                  </a:schemeClr>
                </a:solidFill>
                <a:latin typeface="Gill Sans MT" panose="020B0502020104020203" pitchFamily="34" charset="0"/>
              </a:rPr>
              <a:t>Households </a:t>
            </a:r>
            <a:r>
              <a:rPr lang="en-US" sz="1800" dirty="0">
                <a:solidFill>
                  <a:schemeClr val="accent5">
                    <a:lumMod val="75000"/>
                  </a:schemeClr>
                </a:solidFill>
                <a:latin typeface="Gill Sans MT" panose="020B0502020104020203" pitchFamily="34" charset="0"/>
              </a:rPr>
              <a:t>making less than 60% area median income who have experienced a loss or reductions of income due to the coronavirus. </a:t>
            </a:r>
            <a:endParaRPr lang="en-US" sz="1800" dirty="0" smtClean="0">
              <a:solidFill>
                <a:schemeClr val="accent5">
                  <a:lumMod val="75000"/>
                </a:schemeClr>
              </a:solidFill>
              <a:latin typeface="Gill Sans MT" panose="020B0502020104020203" pitchFamily="34" charset="0"/>
            </a:endParaRPr>
          </a:p>
          <a:p>
            <a:pPr marL="0" indent="0">
              <a:buNone/>
            </a:pPr>
            <a:endParaRPr lang="en-US" dirty="0"/>
          </a:p>
          <a:p>
            <a:pPr marL="0" indent="0">
              <a:buNone/>
            </a:pPr>
            <a:endParaRPr lang="en-US" dirty="0"/>
          </a:p>
          <a:p>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683" y="3575408"/>
            <a:ext cx="3854450" cy="224141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34994" y="3324513"/>
            <a:ext cx="3657600" cy="2743200"/>
          </a:xfrm>
          <a:prstGeom prst="rect">
            <a:avLst/>
          </a:prstGeom>
        </p:spPr>
      </p:pic>
      <p:pic>
        <p:nvPicPr>
          <p:cNvPr id="11"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6181944"/>
            <a:ext cx="609600" cy="609600"/>
          </a:xfrm>
          <a:prstGeom prst="rect">
            <a:avLst/>
          </a:prstGeom>
        </p:spPr>
      </p:pic>
    </p:spTree>
    <p:extLst>
      <p:ext uri="{BB962C8B-B14F-4D97-AF65-F5344CB8AC3E}">
        <p14:creationId xmlns:p14="http://schemas.microsoft.com/office/powerpoint/2010/main" val="26888751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1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12000">
              <a:schemeClr val="accent1"/>
            </a:gs>
            <a:gs pos="100000">
              <a:schemeClr val="accent3"/>
            </a:gs>
          </a:gsLst>
          <a:lin ang="0" scaled="1"/>
          <a:tileRect/>
        </a:gra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NBPL_Fun_MO - v6" id="{A0D08BF4-A6B2-4810-A990-861B25D0A27E}" vid="{9CA1A813-01EE-4EED-9E0D-BBBA258A4E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024DF7-0783-4549-86B7-A48B29FBA9C2}">
  <ds:schemaRefs>
    <ds:schemaRef ds:uri="http://purl.org/dc/elements/1.1/"/>
    <ds:schemaRef ds:uri="http://schemas.microsoft.com/office/infopath/2007/PartnerControls"/>
    <ds:schemaRef ds:uri="http://www.w3.org/XML/1998/namespace"/>
    <ds:schemaRef ds:uri="http://schemas.microsoft.com/office/2006/documentManagement/types"/>
    <ds:schemaRef ds:uri="http://purl.org/dc/terms/"/>
    <ds:schemaRef ds:uri="http://schemas.microsoft.com/sharepoint/v3"/>
    <ds:schemaRef ds:uri="http://purl.org/dc/dcmitype/"/>
    <ds:schemaRef ds:uri="http://schemas.openxmlformats.org/package/2006/metadata/core-properties"/>
    <ds:schemaRef ds:uri="fb0879af-3eba-417a-a55a-ffe6dcd6ca77"/>
    <ds:schemaRef ds:uri="6dc4bcd6-49db-4c07-9060-8acfc67cef9f"/>
    <ds:schemaRef ds:uri="http://schemas.microsoft.com/office/2006/metadata/properties"/>
  </ds:schemaRefs>
</ds:datastoreItem>
</file>

<file path=customXml/itemProps2.xml><?xml version="1.0" encoding="utf-8"?>
<ds:datastoreItem xmlns:ds="http://schemas.openxmlformats.org/officeDocument/2006/customXml" ds:itemID="{A6393BED-762D-4FA3-96CF-866F426A0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0F309C-DE10-4641-9043-BB7E781AC4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tf55923798</Template>
  <TotalTime>0</TotalTime>
  <Words>5400</Words>
  <Application>Microsoft Office PowerPoint</Application>
  <PresentationFormat>Widescreen</PresentationFormat>
  <Paragraphs>465</Paragraphs>
  <Slides>21</Slides>
  <Notes>20</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Calibri</vt:lpstr>
      <vt:lpstr>Calibri Light</vt:lpstr>
      <vt:lpstr>Cambria Math</vt:lpstr>
      <vt:lpstr>Century Gothic</vt:lpstr>
      <vt:lpstr>Franklin Gothic Book</vt:lpstr>
      <vt:lpstr>Gill Sans MT</vt:lpstr>
      <vt:lpstr>Lao UI</vt:lpstr>
      <vt:lpstr>Trebuchet MS</vt:lpstr>
      <vt:lpstr>Wingdings</vt:lpstr>
      <vt:lpstr>Office Theme</vt:lpstr>
      <vt:lpstr>2020 CDBG-CV Public Services  Applicant Presentation </vt:lpstr>
      <vt:lpstr>Agenda </vt:lpstr>
      <vt:lpstr>Introduction </vt:lpstr>
      <vt:lpstr>Community Development Block Grant Program (CDBG) </vt:lpstr>
      <vt:lpstr>CDBG  Public Services</vt:lpstr>
      <vt:lpstr>CARES Act and HUD Information</vt:lpstr>
      <vt:lpstr>PowerPoint Presentation</vt:lpstr>
      <vt:lpstr>Funding Priorities </vt:lpstr>
      <vt:lpstr>Funding Priorities </vt:lpstr>
      <vt:lpstr>Documenting Eligible Activities  </vt:lpstr>
      <vt:lpstr>Documenting Eligible Activities  </vt:lpstr>
      <vt:lpstr>Meeting a National Objective</vt:lpstr>
      <vt:lpstr>Meeting a National Objective </vt:lpstr>
      <vt:lpstr>Grant Overview for Applicants </vt:lpstr>
      <vt:lpstr>Record Keeping and Reporting</vt:lpstr>
      <vt:lpstr>Submitting an Application </vt:lpstr>
      <vt:lpstr>Submitting an Application </vt:lpstr>
      <vt:lpstr>Application Review  </vt:lpstr>
      <vt:lpstr>General information</vt:lpstr>
      <vt:lpstr>THANK YOU!</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2020-06-02T15:34:01Z</dcterms:created>
  <dcterms:modified xsi:type="dcterms:W3CDTF">2020-06-08T20:01:00Z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