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359" r:id="rId3"/>
    <p:sldId id="352" r:id="rId4"/>
    <p:sldId id="361" r:id="rId5"/>
    <p:sldId id="311" r:id="rId6"/>
    <p:sldId id="315" r:id="rId7"/>
    <p:sldId id="317" r:id="rId8"/>
    <p:sldId id="318" r:id="rId9"/>
    <p:sldId id="319" r:id="rId10"/>
    <p:sldId id="323" r:id="rId11"/>
    <p:sldId id="325" r:id="rId12"/>
    <p:sldId id="326" r:id="rId13"/>
    <p:sldId id="328" r:id="rId14"/>
    <p:sldId id="334" r:id="rId15"/>
    <p:sldId id="330" r:id="rId16"/>
    <p:sldId id="333" r:id="rId17"/>
    <p:sldId id="329" r:id="rId18"/>
    <p:sldId id="331" r:id="rId19"/>
    <p:sldId id="332" r:id="rId20"/>
    <p:sldId id="335" r:id="rId21"/>
    <p:sldId id="363" r:id="rId22"/>
    <p:sldId id="362" r:id="rId23"/>
    <p:sldId id="305" r:id="rId24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590" autoAdjust="0"/>
  </p:normalViewPr>
  <p:slideViewPr>
    <p:cSldViewPr>
      <p:cViewPr>
        <p:scale>
          <a:sx n="75" d="100"/>
          <a:sy n="75" d="100"/>
        </p:scale>
        <p:origin x="-1944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716" cy="460696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917" y="0"/>
            <a:ext cx="3004716" cy="460696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5AECBD8E-64E7-445C-B39C-C0E5B2A89902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793" y="4378967"/>
            <a:ext cx="5548614" cy="4149404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932"/>
            <a:ext cx="3004716" cy="460696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917" y="8757932"/>
            <a:ext cx="3004716" cy="460696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5C819B1E-86DA-4796-82B2-00D0E3FC2E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2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65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4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65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2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2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2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2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2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2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2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9B1E-86DA-4796-82B2-00D0E3FC2EA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40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9B1E-86DA-4796-82B2-00D0E3FC2EA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40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9B1E-86DA-4796-82B2-00D0E3FC2EA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4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9B1E-86DA-4796-82B2-00D0E3FC2EA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4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59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8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1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96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60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99C6-EDA3-488B-8277-E89B1CEE72C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7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CE70-EB04-4052-B72B-1C565ECE72FD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5AD-3EFA-402B-A0E4-E192C410B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287-66CD-4749-992A-3203C0DE241F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5AD-3EFA-402B-A0E4-E192C410B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6238-32D0-4730-9696-735212BD06FF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5AD-3EFA-402B-A0E4-E192C410B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3626-F370-42DB-B863-3B1C578ECF8C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5AD-3EFA-402B-A0E4-E192C410B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41BE-55D6-4AFB-BC89-467D3644EC3E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5AD-3EFA-402B-A0E4-E192C410B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9A2-B928-4A3D-9A03-075CCB22D85A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5AD-3EFA-402B-A0E4-E192C410B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B5DF-996F-4FB8-9CB9-F4EAE24C783E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5AD-3EFA-402B-A0E4-E192C410B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42A4-C683-4B11-8523-C09B361983C6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5AD-3EFA-402B-A0E4-E192C410B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FED6-8D90-4FDF-B53D-55C17E716578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5AD-3EFA-402B-A0E4-E192C410B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C5EF-C59E-4456-AD78-44E0C4216A00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5AD-3EFA-402B-A0E4-E192C410B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EFB8-9157-4C05-BDFD-1B8C4D6F8E43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79C5AD-3EFA-402B-A0E4-E192C410B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94A46C-C807-4AED-92A6-5A7A6222CDDF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79C5AD-3EFA-402B-A0E4-E192C410B47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073" y="2209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dirty="0" smtClean="0"/>
              <a:t>City of Colorado Springs</a:t>
            </a:r>
            <a:br>
              <a:rPr lang="en-US" dirty="0" smtClean="0"/>
            </a:br>
            <a:r>
              <a:rPr lang="en-US" sz="3600" dirty="0" smtClean="0"/>
              <a:t>Stormwater Enterprise (SWENT)</a:t>
            </a:r>
            <a:br>
              <a:rPr lang="en-US" sz="3600" dirty="0" smtClean="0"/>
            </a:b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wknutsen\Desktop\OCUSA_WRE_Logo_RGB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7920" y="3505200"/>
            <a:ext cx="4373880" cy="1199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247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86000"/>
            <a:ext cx="8039100" cy="4390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Development and Erosion Control Review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12144" y="4474261"/>
            <a:ext cx="2133600" cy="1752600"/>
          </a:xfrm>
          <a:prstGeom prst="ellips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1311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Development and Erosion Control Review Cont.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800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Completed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reviews of over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2,700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drainage related development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submittals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Issued comments, ensured comments addressed prior to recommending approval</a:t>
            </a:r>
          </a:p>
          <a:p>
            <a:pPr marL="0" indent="0">
              <a:buNone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Document reviews completed on time over 97% of 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time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  <a:defRPr/>
            </a:pP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13587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10733"/>
            <a:ext cx="8039100" cy="4390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Stormwater Projects Delivery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Programs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57200" y="4267200"/>
            <a:ext cx="2133600" cy="1752600"/>
          </a:xfrm>
          <a:prstGeom prst="ellips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181600" y="4291810"/>
            <a:ext cx="2133600" cy="1752600"/>
          </a:xfrm>
          <a:prstGeom prst="ellips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364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Stormwater Projects Delivery Programs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Projects include the construction of detention facilities, channel stabilization,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storm sewer infrastructure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repair/replacement, flood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reduction, water quality improvement projects, etc.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Total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75 capital projects scheduled to continue or commence in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2018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lvl="1" indent="0">
              <a:buNone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Total 2017 expenditures: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Total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City encumbered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cost of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$13,100,000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Total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City actual expenditure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$7,847,522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  <a:defRPr/>
            </a:pP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6102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IGA Project #6 – USAFA Drainage – Monument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33600"/>
            <a:ext cx="26670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33600"/>
            <a:ext cx="26670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r="23535"/>
          <a:stretch/>
        </p:blipFill>
        <p:spPr>
          <a:xfrm>
            <a:off x="228600" y="2133600"/>
            <a:ext cx="29718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24505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4088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Heatherdale CMP Repair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4" descr="S:\STORMWATER\2016 Ord 15-36 Projects\SW1536-1601 Heatherdale CMP Failure\pic 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6482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67100"/>
            <a:ext cx="46482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986974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IGA Project #26 – Sand Creek Stabilization South of Platte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4267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05200"/>
            <a:ext cx="5943600" cy="318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861126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IGA Project #65 – Yellowwood Detention Facility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9125"/>
            <a:ext cx="4746625" cy="287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09" y="3565525"/>
            <a:ext cx="4778375" cy="321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62959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11430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IGA Project #0 – FEMA/Grant Projects, Monument Creek at Mark Dabling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2041158"/>
            <a:ext cx="4876800" cy="314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\\Dpoc-adssfs02p\Projects\STORMWATER\Grant Projects\CS019 (PW 48)-Monument Creek at Mark Dabling\Photos\170811\IMG_00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4724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57388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82000" cy="11430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IGA Project #0 – FEMA/Grant Projects, East Fork Sand Creek Erosion – Site 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" name="Picture 6" descr="\\Dpoc-adssfs02p\Projects\STORMWATER\Emergency Stormwater Projects\Individual Project Folders\2017\SWEM-17005 East Fork Sand Creek Channel Repair\Photos\170126\IMG_05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572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\\Dpoc-adssfs02p\Projects\STORMWATER\Emergency Stormwater Projects\Individual Project Folders\2017\SWEM-17005 East Fork Sand Creek Channel Repair\Photos\170719\IMG_977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4800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081774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2017 Ballot Issue 2A Summary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lvl="1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Authorized the collection of stormwater service fees beginning July 1, 2018 and ending July 1, 2038, for the sole purpose of funding through a City enterprise, the construction, improvement, and operation and maintenance of public stormwater facilities and infrastructure. </a:t>
            </a:r>
          </a:p>
          <a:p>
            <a:pPr lvl="1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 fee of $5 per month</a:t>
            </a:r>
          </a:p>
          <a:p>
            <a:pPr lvl="1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Non-residential fee of $30 per acre for parcels 5 acres or less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Non-residential parcels larger than 5 acres assessed individually</a:t>
            </a:r>
          </a:p>
          <a:p>
            <a:pPr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6467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 Salle Channel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Grate Installation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44958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121150" y="3124200"/>
            <a:ext cx="471805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71922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2A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Oversight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5257800"/>
          </a:xfrm>
        </p:spPr>
        <p:txBody>
          <a:bodyPr>
            <a:normAutofit fontScale="92500"/>
          </a:bodyPr>
          <a:lstStyle/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Transparency and accountability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 of the City Council</a:t>
            </a:r>
          </a:p>
          <a:p>
            <a:pPr lvl="2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Meets quarterly, open to the public, first meeting May 17th</a:t>
            </a:r>
          </a:p>
          <a:p>
            <a:pPr lvl="2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member panel appointed by Council</a:t>
            </a:r>
          </a:p>
          <a:p>
            <a:pPr lvl="3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members with experience or training in civil engineering, water law, or water resources planning, flood control or related fields</a:t>
            </a:r>
          </a:p>
          <a:p>
            <a:pPr lvl="3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member actively engaged in the business of property development or homebuilding</a:t>
            </a:r>
          </a:p>
          <a:p>
            <a:pPr lvl="3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member who owns or represents a commercial property or business</a:t>
            </a:r>
          </a:p>
          <a:p>
            <a:pPr lvl="3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member who owns and resides in a single-family residence</a:t>
            </a:r>
          </a:p>
          <a:p>
            <a:pPr lvl="3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member who represents a public institution, school, educational institution, or government entity that owns property in the City</a:t>
            </a:r>
          </a:p>
          <a:p>
            <a:pPr lvl="3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member who represents a nonprofit organization located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City</a:t>
            </a:r>
          </a:p>
          <a:p>
            <a:pPr lvl="3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5AD-3EFA-402B-A0E4-E192C410B47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How is SWENT different from before?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previous fee was implemented by City Council. The new fee was voted in by ballot initiative.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Previously, the fee was calculated based on a ratio of impervious and pervious area. The new fee will be based on overall area.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Previously, certain uses received a reduction in fee, i.e. educational, institutional, non-profit. The new fee will be assessed equal for all uses, including governmental.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Previously, residential units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 a separate SWENT fee bill. The residential fee will now be located on the CSU water bill ($5/month).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5AD-3EFA-402B-A0E4-E192C410B47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90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Thank you!!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924800" cy="4617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or need additional info?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719-385-STRM (7876)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https://coloradosprings.gov/water-resources-engineering-stormwater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5AD-3EFA-402B-A0E4-E192C410B47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Which properties/parcels will experience the fee?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077200" cy="3779520"/>
          </a:xfrm>
        </p:spPr>
        <p:txBody>
          <a:bodyPr>
            <a:normAutofit/>
          </a:bodyPr>
          <a:lstStyle/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fee will only be assessed on developed or improved parcels within the City limits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 residential billing through CSU. $5 per residential unit on the monthly water service bill. (Approx.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130,000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 parcels)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Non-residential billing through third party billing company (T.B.T). (Approx.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27,000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non-residential parcels)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5AD-3EFA-402B-A0E4-E192C410B4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What will the fee be used for?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Projected Revenue and Expenses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5080"/>
            <a:ext cx="8077200" cy="4160520"/>
          </a:xfrm>
        </p:spPr>
        <p:txBody>
          <a:bodyPr>
            <a:normAutofit fontScale="62500" lnSpcReduction="20000"/>
          </a:bodyPr>
          <a:lstStyle/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fee is expected to generate approximately $16-$17 Million per year.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SWENT projected expenditures:</a:t>
            </a:r>
          </a:p>
          <a:p>
            <a:pPr lvl="2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Projects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Approximately $10 Million per year</a:t>
            </a:r>
          </a:p>
          <a:p>
            <a:pPr lvl="3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ngineering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construction management, and construction services are contracted out to local consultants and general contractors</a:t>
            </a:r>
          </a:p>
          <a:p>
            <a:pPr lvl="2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 Storm Sewer System Permit (MS4 Permit)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compliance – Approximately $3.2 Million</a:t>
            </a:r>
          </a:p>
          <a:p>
            <a:pPr lvl="2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Stormwater infrastructure maintenance operations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Approximately $4 Million</a:t>
            </a:r>
          </a:p>
          <a:p>
            <a:pPr lvl="3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5AD-3EFA-402B-A0E4-E192C410B4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Current SWENT Staffing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Staffing Level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Current staff of 67 FTEs, 3 Temporary Employees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26 full time positions within</a:t>
            </a:r>
          </a:p>
          <a:p>
            <a:pPr lvl="3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Quality Program (MS4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Compliance)</a:t>
            </a:r>
          </a:p>
          <a:p>
            <a:pPr lvl="3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Stormwater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Projects Program (capital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projects team and stormwater projects delivery team)</a:t>
            </a:r>
          </a:p>
          <a:p>
            <a:pPr lvl="3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Stormwater Review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Temporary positions within Customer Service Center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41 full time positions within Drainage Operations &amp; Maintenance Team</a:t>
            </a:r>
          </a:p>
          <a:p>
            <a:pPr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5955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86000"/>
            <a:ext cx="8039100" cy="4390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Drainage Operations &amp; Maintenance Activities</a:t>
            </a:r>
            <a:endParaRPr lang="en-US" sz="3600" dirty="0">
              <a:latin typeface="Book Antiqua" panose="02040602050305030304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751008" y="4316421"/>
            <a:ext cx="1905000" cy="1600200"/>
          </a:xfrm>
          <a:prstGeom prst="ellips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4075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Drainage Operations &amp; Maintenance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Activities Cont.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City of Colorado Springs Drainage Infrastructure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 195 square miles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 120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publicly maintained regional and sub-regional detention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ponds/facilities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 270 miles of drainage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channels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includes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natural, armored, and concrete lined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Approximately 25,000 inlets and manholes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 500 miles of underground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storm sewer piping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>
              <a:defRPr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3931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82133"/>
            <a:ext cx="8039100" cy="4390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912"/>
            <a:ext cx="8229600" cy="704088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Water Quality Program Activities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057400" y="4090189"/>
            <a:ext cx="1905000" cy="1600200"/>
          </a:xfrm>
          <a:prstGeom prst="ellips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9928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Water Quality Program Activities Cont.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Core Functions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MS4 Permit compliance tracking and reporting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Illicit discharge tracking and response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Public outreach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Construction site erosion control inspections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Private BMP inspection and tracking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Industrial Facilities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anagement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rogram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Municipal Facilities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unoff Control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rogram (MFRCP)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Wet and dry weather water quality monitoring</a:t>
            </a:r>
          </a:p>
          <a:p>
            <a:pPr lvl="1">
              <a:defRPr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lvl="1">
              <a:defRPr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lvl="1">
              <a:defRPr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lvl="1">
              <a:defRPr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lvl="2"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7960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10646</TotalTime>
  <Words>838</Words>
  <Application>Microsoft Office PowerPoint</Application>
  <PresentationFormat>On-screen Show (4:3)</PresentationFormat>
  <Paragraphs>136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 City of Colorado Springs Stormwater Enterprise (SWENT) </vt:lpstr>
      <vt:lpstr>2017 Ballot Issue 2A Summary</vt:lpstr>
      <vt:lpstr>Which properties/parcels will experience the fee?</vt:lpstr>
      <vt:lpstr>What will the fee be used for? Projected Revenue and Expenses</vt:lpstr>
      <vt:lpstr>Current SWENT Staffing</vt:lpstr>
      <vt:lpstr>Drainage Operations &amp; Maintenance Activities</vt:lpstr>
      <vt:lpstr>Drainage Operations &amp; Maintenance Activities Cont.</vt:lpstr>
      <vt:lpstr>Water Quality Program Activities </vt:lpstr>
      <vt:lpstr>Water Quality Program Activities Cont.</vt:lpstr>
      <vt:lpstr>Development and Erosion Control Review</vt:lpstr>
      <vt:lpstr>Development and Erosion Control Review Cont.</vt:lpstr>
      <vt:lpstr>Stormwater Projects Delivery Programs</vt:lpstr>
      <vt:lpstr>Stormwater Projects Delivery Programs Cont.</vt:lpstr>
      <vt:lpstr>IGA Project #6 – USAFA Drainage – Monument </vt:lpstr>
      <vt:lpstr>Heatherdale CMP Repair</vt:lpstr>
      <vt:lpstr>IGA Project #26 – Sand Creek Stabilization South of Platte</vt:lpstr>
      <vt:lpstr>IGA Project #65 – Yellowwood Detention Facility</vt:lpstr>
      <vt:lpstr>IGA Project #0 – FEMA/Grant Projects, Monument Creek at Mark Dabling</vt:lpstr>
      <vt:lpstr>IGA Project #0 – FEMA/Grant Projects, East Fork Sand Creek Erosion – Site 1</vt:lpstr>
      <vt:lpstr>La Salle Channel Grate Installation</vt:lpstr>
      <vt:lpstr>2A Oversight Committee</vt:lpstr>
      <vt:lpstr>How is SWENT different from before?</vt:lpstr>
      <vt:lpstr>Thank you!!</vt:lpstr>
    </vt:vector>
  </TitlesOfParts>
  <Company>City of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MS4 Permit-related Water Quality Standards</dc:title>
  <dc:creator>Knutsen, Wendi</dc:creator>
  <cp:lastModifiedBy>Kelley, Brian</cp:lastModifiedBy>
  <cp:revision>386</cp:revision>
  <cp:lastPrinted>2017-08-16T21:21:57Z</cp:lastPrinted>
  <dcterms:created xsi:type="dcterms:W3CDTF">2017-06-09T21:42:38Z</dcterms:created>
  <dcterms:modified xsi:type="dcterms:W3CDTF">2018-04-19T18:36:32Z</dcterms:modified>
</cp:coreProperties>
</file>